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7" r:id="rId2"/>
    <p:sldId id="296" r:id="rId3"/>
    <p:sldId id="297" r:id="rId4"/>
    <p:sldId id="299" r:id="rId5"/>
    <p:sldId id="298" r:id="rId6"/>
    <p:sldId id="300" r:id="rId7"/>
    <p:sldId id="301" r:id="rId8"/>
    <p:sldId id="304" r:id="rId9"/>
    <p:sldId id="302" r:id="rId10"/>
    <p:sldId id="303" r:id="rId11"/>
    <p:sldId id="305" r:id="rId12"/>
    <p:sldId id="307" r:id="rId13"/>
    <p:sldId id="308" r:id="rId14"/>
    <p:sldId id="306" r:id="rId15"/>
    <p:sldId id="309" r:id="rId16"/>
    <p:sldId id="311" r:id="rId17"/>
    <p:sldId id="310" r:id="rId18"/>
    <p:sldId id="312" r:id="rId19"/>
    <p:sldId id="295" r:id="rId20"/>
    <p:sldId id="270"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14" autoAdjust="0"/>
  </p:normalViewPr>
  <p:slideViewPr>
    <p:cSldViewPr snapToGrid="0">
      <p:cViewPr varScale="1">
        <p:scale>
          <a:sx n="127" d="100"/>
          <a:sy n="127" d="100"/>
        </p:scale>
        <p:origin x="235" y="82"/>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1B8FEED-3FEE-4866-B7FC-D7068D7F7017}" type="datetime1">
              <a:rPr lang="ru-RU" smtClean="0"/>
              <a:t>25.03.2022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ru-RU" smtClean="0"/>
              <a:t>‹#›</a:t>
            </a:fld>
            <a:endParaRPr lang="ru-RU"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FC9C95-8E68-4902-ADDF-74C1A65F7A95}" type="datetime1">
              <a:rPr lang="ru-RU" noProof="0" smtClean="0"/>
              <a:t>25.03.2022</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ru-RU" noProof="0" smtClean="0"/>
              <a:t>‹#›</a:t>
            </a:fld>
            <a:endParaRPr lang="ru-RU"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a:t>
            </a:fld>
            <a:endParaRPr lang="ru-RU" dirty="0"/>
          </a:p>
        </p:txBody>
      </p:sp>
    </p:spTree>
    <p:extLst>
      <p:ext uri="{BB962C8B-B14F-4D97-AF65-F5344CB8AC3E}">
        <p14:creationId xmlns:p14="http://schemas.microsoft.com/office/powerpoint/2010/main" val="420471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10</a:t>
            </a:fld>
            <a:endParaRPr lang="ru-RU" dirty="0"/>
          </a:p>
        </p:txBody>
      </p:sp>
    </p:spTree>
    <p:extLst>
      <p:ext uri="{BB962C8B-B14F-4D97-AF65-F5344CB8AC3E}">
        <p14:creationId xmlns:p14="http://schemas.microsoft.com/office/powerpoint/2010/main" val="329988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11</a:t>
            </a:fld>
            <a:endParaRPr lang="ru-RU" dirty="0"/>
          </a:p>
        </p:txBody>
      </p:sp>
    </p:spTree>
    <p:extLst>
      <p:ext uri="{BB962C8B-B14F-4D97-AF65-F5344CB8AC3E}">
        <p14:creationId xmlns:p14="http://schemas.microsoft.com/office/powerpoint/2010/main" val="53829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12</a:t>
            </a:fld>
            <a:endParaRPr lang="ru-RU" dirty="0"/>
          </a:p>
        </p:txBody>
      </p:sp>
    </p:spTree>
    <p:extLst>
      <p:ext uri="{BB962C8B-B14F-4D97-AF65-F5344CB8AC3E}">
        <p14:creationId xmlns:p14="http://schemas.microsoft.com/office/powerpoint/2010/main" val="88302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13</a:t>
            </a:fld>
            <a:endParaRPr lang="ru-RU" dirty="0"/>
          </a:p>
        </p:txBody>
      </p:sp>
    </p:spTree>
    <p:extLst>
      <p:ext uri="{BB962C8B-B14F-4D97-AF65-F5344CB8AC3E}">
        <p14:creationId xmlns:p14="http://schemas.microsoft.com/office/powerpoint/2010/main" val="108778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14</a:t>
            </a:fld>
            <a:endParaRPr lang="ru-RU" dirty="0"/>
          </a:p>
        </p:txBody>
      </p:sp>
    </p:spTree>
    <p:extLst>
      <p:ext uri="{BB962C8B-B14F-4D97-AF65-F5344CB8AC3E}">
        <p14:creationId xmlns:p14="http://schemas.microsoft.com/office/powerpoint/2010/main" val="35730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15</a:t>
            </a:fld>
            <a:endParaRPr lang="ru-RU" dirty="0"/>
          </a:p>
        </p:txBody>
      </p:sp>
    </p:spTree>
    <p:extLst>
      <p:ext uri="{BB962C8B-B14F-4D97-AF65-F5344CB8AC3E}">
        <p14:creationId xmlns:p14="http://schemas.microsoft.com/office/powerpoint/2010/main" val="28415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16</a:t>
            </a:fld>
            <a:endParaRPr lang="ru-RU" dirty="0"/>
          </a:p>
        </p:txBody>
      </p:sp>
    </p:spTree>
    <p:extLst>
      <p:ext uri="{BB962C8B-B14F-4D97-AF65-F5344CB8AC3E}">
        <p14:creationId xmlns:p14="http://schemas.microsoft.com/office/powerpoint/2010/main" val="114379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17</a:t>
            </a:fld>
            <a:endParaRPr lang="ru-RU" dirty="0"/>
          </a:p>
        </p:txBody>
      </p:sp>
    </p:spTree>
    <p:extLst>
      <p:ext uri="{BB962C8B-B14F-4D97-AF65-F5344CB8AC3E}">
        <p14:creationId xmlns:p14="http://schemas.microsoft.com/office/powerpoint/2010/main" val="207521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18</a:t>
            </a:fld>
            <a:endParaRPr lang="ru-RU" dirty="0"/>
          </a:p>
        </p:txBody>
      </p:sp>
    </p:spTree>
    <p:extLst>
      <p:ext uri="{BB962C8B-B14F-4D97-AF65-F5344CB8AC3E}">
        <p14:creationId xmlns:p14="http://schemas.microsoft.com/office/powerpoint/2010/main" val="192964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19</a:t>
            </a:fld>
            <a:endParaRPr lang="ru-RU" dirty="0"/>
          </a:p>
        </p:txBody>
      </p:sp>
    </p:spTree>
    <p:extLst>
      <p:ext uri="{BB962C8B-B14F-4D97-AF65-F5344CB8AC3E}">
        <p14:creationId xmlns:p14="http://schemas.microsoft.com/office/powerpoint/2010/main" val="349159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a:t>
            </a:fld>
            <a:endParaRPr lang="ru-RU" dirty="0"/>
          </a:p>
        </p:txBody>
      </p:sp>
    </p:spTree>
    <p:extLst>
      <p:ext uri="{BB962C8B-B14F-4D97-AF65-F5344CB8AC3E}">
        <p14:creationId xmlns:p14="http://schemas.microsoft.com/office/powerpoint/2010/main" val="1425937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20</a:t>
            </a:fld>
            <a:endParaRPr lang="ru-RU" dirty="0"/>
          </a:p>
        </p:txBody>
      </p:sp>
    </p:spTree>
    <p:extLst>
      <p:ext uri="{BB962C8B-B14F-4D97-AF65-F5344CB8AC3E}">
        <p14:creationId xmlns:p14="http://schemas.microsoft.com/office/powerpoint/2010/main" val="2793420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21</a:t>
            </a:fld>
            <a:endParaRPr lang="ru-RU" dirty="0"/>
          </a:p>
        </p:txBody>
      </p:sp>
    </p:spTree>
    <p:extLst>
      <p:ext uri="{BB962C8B-B14F-4D97-AF65-F5344CB8AC3E}">
        <p14:creationId xmlns:p14="http://schemas.microsoft.com/office/powerpoint/2010/main" val="3770986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22</a:t>
            </a:fld>
            <a:endParaRPr lang="ru-RU" dirty="0"/>
          </a:p>
        </p:txBody>
      </p:sp>
    </p:spTree>
    <p:extLst>
      <p:ext uri="{BB962C8B-B14F-4D97-AF65-F5344CB8AC3E}">
        <p14:creationId xmlns:p14="http://schemas.microsoft.com/office/powerpoint/2010/main" val="363136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23</a:t>
            </a:fld>
            <a:endParaRPr lang="ru-RU" dirty="0"/>
          </a:p>
        </p:txBody>
      </p:sp>
    </p:spTree>
    <p:extLst>
      <p:ext uri="{BB962C8B-B14F-4D97-AF65-F5344CB8AC3E}">
        <p14:creationId xmlns:p14="http://schemas.microsoft.com/office/powerpoint/2010/main" val="8904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24</a:t>
            </a:fld>
            <a:endParaRPr lang="ru-RU" dirty="0"/>
          </a:p>
        </p:txBody>
      </p:sp>
    </p:spTree>
    <p:extLst>
      <p:ext uri="{BB962C8B-B14F-4D97-AF65-F5344CB8AC3E}">
        <p14:creationId xmlns:p14="http://schemas.microsoft.com/office/powerpoint/2010/main" val="65061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25</a:t>
            </a:fld>
            <a:endParaRPr lang="ru-RU" dirty="0"/>
          </a:p>
        </p:txBody>
      </p:sp>
    </p:spTree>
    <p:extLst>
      <p:ext uri="{BB962C8B-B14F-4D97-AF65-F5344CB8AC3E}">
        <p14:creationId xmlns:p14="http://schemas.microsoft.com/office/powerpoint/2010/main" val="123873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26</a:t>
            </a:fld>
            <a:endParaRPr lang="ru-RU" dirty="0"/>
          </a:p>
        </p:txBody>
      </p:sp>
    </p:spTree>
    <p:extLst>
      <p:ext uri="{BB962C8B-B14F-4D97-AF65-F5344CB8AC3E}">
        <p14:creationId xmlns:p14="http://schemas.microsoft.com/office/powerpoint/2010/main" val="502802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27</a:t>
            </a:fld>
            <a:endParaRPr lang="ru-RU" dirty="0"/>
          </a:p>
        </p:txBody>
      </p:sp>
    </p:spTree>
    <p:extLst>
      <p:ext uri="{BB962C8B-B14F-4D97-AF65-F5344CB8AC3E}">
        <p14:creationId xmlns:p14="http://schemas.microsoft.com/office/powerpoint/2010/main" val="2883424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28</a:t>
            </a:fld>
            <a:endParaRPr lang="ru-RU" dirty="0"/>
          </a:p>
        </p:txBody>
      </p:sp>
    </p:spTree>
    <p:extLst>
      <p:ext uri="{BB962C8B-B14F-4D97-AF65-F5344CB8AC3E}">
        <p14:creationId xmlns:p14="http://schemas.microsoft.com/office/powerpoint/2010/main" val="243276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29</a:t>
            </a:fld>
            <a:endParaRPr lang="ru-RU" dirty="0"/>
          </a:p>
        </p:txBody>
      </p:sp>
    </p:spTree>
    <p:extLst>
      <p:ext uri="{BB962C8B-B14F-4D97-AF65-F5344CB8AC3E}">
        <p14:creationId xmlns:p14="http://schemas.microsoft.com/office/powerpoint/2010/main" val="551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a:t>
            </a:fld>
            <a:endParaRPr lang="ru-RU" dirty="0"/>
          </a:p>
        </p:txBody>
      </p:sp>
    </p:spTree>
    <p:extLst>
      <p:ext uri="{BB962C8B-B14F-4D97-AF65-F5344CB8AC3E}">
        <p14:creationId xmlns:p14="http://schemas.microsoft.com/office/powerpoint/2010/main" val="4249366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30</a:t>
            </a:fld>
            <a:endParaRPr lang="ru-RU" dirty="0"/>
          </a:p>
        </p:txBody>
      </p:sp>
    </p:spTree>
    <p:extLst>
      <p:ext uri="{BB962C8B-B14F-4D97-AF65-F5344CB8AC3E}">
        <p14:creationId xmlns:p14="http://schemas.microsoft.com/office/powerpoint/2010/main" val="3178269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31</a:t>
            </a:fld>
            <a:endParaRPr lang="ru-RU" dirty="0"/>
          </a:p>
        </p:txBody>
      </p:sp>
    </p:spTree>
    <p:extLst>
      <p:ext uri="{BB962C8B-B14F-4D97-AF65-F5344CB8AC3E}">
        <p14:creationId xmlns:p14="http://schemas.microsoft.com/office/powerpoint/2010/main" val="3283137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32</a:t>
            </a:fld>
            <a:endParaRPr lang="ru-RU" dirty="0"/>
          </a:p>
        </p:txBody>
      </p:sp>
    </p:spTree>
    <p:extLst>
      <p:ext uri="{BB962C8B-B14F-4D97-AF65-F5344CB8AC3E}">
        <p14:creationId xmlns:p14="http://schemas.microsoft.com/office/powerpoint/2010/main" val="1916113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33</a:t>
            </a:fld>
            <a:endParaRPr lang="ru-RU" dirty="0"/>
          </a:p>
        </p:txBody>
      </p:sp>
    </p:spTree>
    <p:extLst>
      <p:ext uri="{BB962C8B-B14F-4D97-AF65-F5344CB8AC3E}">
        <p14:creationId xmlns:p14="http://schemas.microsoft.com/office/powerpoint/2010/main" val="281101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34</a:t>
            </a:fld>
            <a:endParaRPr lang="ru-RU" dirty="0"/>
          </a:p>
        </p:txBody>
      </p:sp>
    </p:spTree>
    <p:extLst>
      <p:ext uri="{BB962C8B-B14F-4D97-AF65-F5344CB8AC3E}">
        <p14:creationId xmlns:p14="http://schemas.microsoft.com/office/powerpoint/2010/main" val="1900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35</a:t>
            </a:fld>
            <a:endParaRPr lang="ru-RU" dirty="0"/>
          </a:p>
        </p:txBody>
      </p:sp>
    </p:spTree>
    <p:extLst>
      <p:ext uri="{BB962C8B-B14F-4D97-AF65-F5344CB8AC3E}">
        <p14:creationId xmlns:p14="http://schemas.microsoft.com/office/powerpoint/2010/main" val="3361200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36</a:t>
            </a:fld>
            <a:endParaRPr lang="ru-RU" dirty="0"/>
          </a:p>
        </p:txBody>
      </p:sp>
    </p:spTree>
    <p:extLst>
      <p:ext uri="{BB962C8B-B14F-4D97-AF65-F5344CB8AC3E}">
        <p14:creationId xmlns:p14="http://schemas.microsoft.com/office/powerpoint/2010/main" val="2185330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37</a:t>
            </a:fld>
            <a:endParaRPr lang="ru-RU" dirty="0"/>
          </a:p>
        </p:txBody>
      </p:sp>
    </p:spTree>
    <p:extLst>
      <p:ext uri="{BB962C8B-B14F-4D97-AF65-F5344CB8AC3E}">
        <p14:creationId xmlns:p14="http://schemas.microsoft.com/office/powerpoint/2010/main" val="34589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4</a:t>
            </a:fld>
            <a:endParaRPr lang="ru-RU" dirty="0"/>
          </a:p>
        </p:txBody>
      </p:sp>
    </p:spTree>
    <p:extLst>
      <p:ext uri="{BB962C8B-B14F-4D97-AF65-F5344CB8AC3E}">
        <p14:creationId xmlns:p14="http://schemas.microsoft.com/office/powerpoint/2010/main" val="40569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5</a:t>
            </a:fld>
            <a:endParaRPr lang="ru-RU" dirty="0"/>
          </a:p>
        </p:txBody>
      </p:sp>
    </p:spTree>
    <p:extLst>
      <p:ext uri="{BB962C8B-B14F-4D97-AF65-F5344CB8AC3E}">
        <p14:creationId xmlns:p14="http://schemas.microsoft.com/office/powerpoint/2010/main" val="105037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6</a:t>
            </a:fld>
            <a:endParaRPr lang="ru-RU" dirty="0"/>
          </a:p>
        </p:txBody>
      </p:sp>
    </p:spTree>
    <p:extLst>
      <p:ext uri="{BB962C8B-B14F-4D97-AF65-F5344CB8AC3E}">
        <p14:creationId xmlns:p14="http://schemas.microsoft.com/office/powerpoint/2010/main" val="102935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7</a:t>
            </a:fld>
            <a:endParaRPr lang="ru-RU" dirty="0"/>
          </a:p>
        </p:txBody>
      </p:sp>
    </p:spTree>
    <p:extLst>
      <p:ext uri="{BB962C8B-B14F-4D97-AF65-F5344CB8AC3E}">
        <p14:creationId xmlns:p14="http://schemas.microsoft.com/office/powerpoint/2010/main" val="218595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8</a:t>
            </a:fld>
            <a:endParaRPr lang="ru-RU" dirty="0"/>
          </a:p>
        </p:txBody>
      </p:sp>
    </p:spTree>
    <p:extLst>
      <p:ext uri="{BB962C8B-B14F-4D97-AF65-F5344CB8AC3E}">
        <p14:creationId xmlns:p14="http://schemas.microsoft.com/office/powerpoint/2010/main" val="4557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8322CDD-9D6C-4F63-9EC2-648226624108}" type="slidenum">
              <a:rPr lang="ru-RU" smtClean="0"/>
              <a:t>9</a:t>
            </a:fld>
            <a:endParaRPr lang="ru-RU" dirty="0"/>
          </a:p>
        </p:txBody>
      </p:sp>
    </p:spTree>
    <p:extLst>
      <p:ext uri="{BB962C8B-B14F-4D97-AF65-F5344CB8AC3E}">
        <p14:creationId xmlns:p14="http://schemas.microsoft.com/office/powerpoint/2010/main" val="1373360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8" name="Прямоугольник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549243C9-84D5-4402-9A20-327C600E0E51}" type="datetime1">
              <a:rPr lang="ru-RU" noProof="0" smtClean="0"/>
              <a:t>25.03.2022</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525000" y="382230"/>
            <a:ext cx="1371600" cy="5561369"/>
          </a:xfrm>
        </p:spPr>
        <p:txBody>
          <a:bodyPr vert="eaVert"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95400" y="382230"/>
            <a:ext cx="7863840" cy="5561370"/>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68D2E387-FC1C-4FFA-8034-1C779A7B874F}" type="datetime1">
              <a:rPr lang="ru-RU" noProof="0" smtClean="0"/>
              <a:t>25.03.2022</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47375EB3-A9B2-49B2-9717-BE06552F8F53}" type="datetime1">
              <a:rPr lang="ru-RU" noProof="0" smtClean="0"/>
              <a:t>25.03.2022</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smtClean="0"/>
              <a:t>Образец текста</a:t>
            </a:r>
          </a:p>
        </p:txBody>
      </p:sp>
      <p:sp>
        <p:nvSpPr>
          <p:cNvPr id="9" name="Прямоугольник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E334B233-3407-49EC-8F83-62144241D6D8}" type="datetime1">
              <a:rPr lang="ru-RU" noProof="0" smtClean="0"/>
              <a:t>25.03.2022</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Дата 6"/>
          <p:cNvSpPr>
            <a:spLocks noGrp="1"/>
          </p:cNvSpPr>
          <p:nvPr>
            <p:ph type="dt" sz="half" idx="10"/>
          </p:nvPr>
        </p:nvSpPr>
        <p:spPr/>
        <p:txBody>
          <a:bodyPr rtlCol="0"/>
          <a:lstStyle/>
          <a:p>
            <a:pPr rtl="0"/>
            <a:fld id="{F333B429-D297-4133-AF52-2736D5592E58}" type="datetime1">
              <a:rPr lang="ru-RU" noProof="0" smtClean="0"/>
              <a:t>25.03.2022</a:t>
            </a:fld>
            <a:endParaRPr lang="ru-RU" noProof="0" dirty="0"/>
          </a:p>
        </p:txBody>
      </p:sp>
      <p:sp>
        <p:nvSpPr>
          <p:cNvPr id="9" name="Номер слайда 8"/>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3" name="Дата 2"/>
          <p:cNvSpPr>
            <a:spLocks noGrp="1"/>
          </p:cNvSpPr>
          <p:nvPr>
            <p:ph type="dt" sz="half" idx="10"/>
          </p:nvPr>
        </p:nvSpPr>
        <p:spPr/>
        <p:txBody>
          <a:bodyPr rtlCol="0"/>
          <a:lstStyle/>
          <a:p>
            <a:pPr rtl="0"/>
            <a:fld id="{7DD77517-AE4F-41AC-B2F8-ABD3AB30E1B5}" type="datetime1">
              <a:rPr lang="ru-RU" noProof="0" smtClean="0"/>
              <a:t>25.03.2022</a:t>
            </a:fld>
            <a:endParaRPr lang="ru-RU" noProof="0" dirty="0"/>
          </a:p>
        </p:txBody>
      </p:sp>
      <p:sp>
        <p:nvSpPr>
          <p:cNvPr id="5" name="Номер слайда 4"/>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 name="Дата 1"/>
          <p:cNvSpPr>
            <a:spLocks noGrp="1"/>
          </p:cNvSpPr>
          <p:nvPr>
            <p:ph type="dt" sz="half" idx="10"/>
          </p:nvPr>
        </p:nvSpPr>
        <p:spPr/>
        <p:txBody>
          <a:bodyPr rtlCol="0"/>
          <a:lstStyle/>
          <a:p>
            <a:pPr rtl="0"/>
            <a:fld id="{41C6F8FC-0050-4C69-8D17-685D3DE1AADE}" type="datetime1">
              <a:rPr lang="ru-RU" noProof="0" smtClean="0"/>
              <a:t>25.03.2022</a:t>
            </a:fld>
            <a:endParaRPr lang="ru-RU" noProof="0" dirty="0"/>
          </a:p>
        </p:txBody>
      </p:sp>
      <p:sp>
        <p:nvSpPr>
          <p:cNvPr id="4" name="Номер слайда 3"/>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Заголовок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0" name="Прямоугольник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374D96F2-4592-43C7-BFF4-D7794432E1EC}" type="datetime1">
              <a:rPr lang="ru-RU" noProof="0" smtClean="0"/>
              <a:t>25.03.2022</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Заголовок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4" name="Текст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3CC633AE-0400-4AE0-BACB-1B69C7566809}" type="datetime1">
              <a:rPr lang="ru-RU" noProof="0" smtClean="0"/>
              <a:t>25.03.2022</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
        <p:nvSpPr>
          <p:cNvPr id="11" name="Прямоугольник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5" name="Нижний колонтитул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ru-RU" noProof="0" dirty="0" smtClean="0"/>
              <a:t>Добавить нижний колонтитул</a:t>
            </a:r>
            <a:endParaRPr lang="ru-RU" noProof="0" dirty="0"/>
          </a:p>
        </p:txBody>
      </p:sp>
      <p:sp>
        <p:nvSpPr>
          <p:cNvPr id="4" name="Дата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pPr rtl="0"/>
            <a:fld id="{074CED54-400B-4FD3-B607-1CAFF5873732}" type="datetime1">
              <a:rPr lang="ru-RU" noProof="0" smtClean="0"/>
              <a:t>25.03.2022</a:t>
            </a:fld>
            <a:endParaRPr lang="ru-RU" noProof="0" dirty="0"/>
          </a:p>
        </p:txBody>
      </p:sp>
      <p:sp>
        <p:nvSpPr>
          <p:cNvPr id="6" name="Номер слайда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ru-RU" noProof="0" smtClean="0"/>
              <a:pPr/>
              <a:t>‹#›</a:t>
            </a:fld>
            <a:endParaRPr lang="ru-RU" noProof="0" dirty="0"/>
          </a:p>
        </p:txBody>
      </p:sp>
      <p:sp>
        <p:nvSpPr>
          <p:cNvPr id="8" name="Прямоугольник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455C237CC3456FCEEBC8DE6579BA11CF1D2FE0EE19B3924B59AB1FA6B93C8C2292E7DABC79CA235CEF3D06702754A1D7355BA3010524ECD9PFX6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consultantplus://offline/ref=F14E96CDB8AF77F3538E64F6DAC6396618494C54FD5189B73570C8BB6D3FEF005CA555A9B3C2A7CA5861131DB331AD1461DB76697DF43F1Ax63AH"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consultantplus://offline/ref=219F870DDC46FF2A2BF0CAC3977CC165A0B3EE191C87F6A7CE95436BF331A722F491A7B03D7C48E038B8ED2CF1C7087219ACF1566FQCA8K" TargetMode="External"/><Relationship Id="rId3" Type="http://schemas.openxmlformats.org/officeDocument/2006/relationships/hyperlink" Target="consultantplus://offline/ref=455C237CC3456FCEEBC8DE6579BA11CF1D2FE0EE19B3924B59AB1FA6B93C8C2292E7DABC79CA235CEF3D06702754A1D7355BA3010524ECD9PFX6I" TargetMode="External"/><Relationship Id="rId7" Type="http://schemas.openxmlformats.org/officeDocument/2006/relationships/hyperlink" Target="consultantplus://offline/ref=219F870DDC46FF2A2BF0CAC3977CC165A0B3EE191C87F6A7CE95436BF331A722F491A7B63D784BB26EF7EC70B7901B7018ACF35573C83A35Q5A9K" TargetMode="External"/><Relationship Id="rId12" Type="http://schemas.openxmlformats.org/officeDocument/2006/relationships/hyperlink" Target="consultantplus://offline/ref=EF0F421AD224C463CE251A51874E791CA5BEF80CF027D2E8D834FB1CD3AADD0C9850397D037DE8318938D3f7iF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consultantplus://offline/ref=F14E96CDB8AF77F3538E64F6DAC6396618494C54FD5189B73570C8BB6D3FEF005CA555A9B3C2A7CA5861131DB331AD1461DB76697DF43F1Ax63AH" TargetMode="External"/><Relationship Id="rId11" Type="http://schemas.openxmlformats.org/officeDocument/2006/relationships/hyperlink" Target="consultantplus://offline/ref=EF0F421AD224C463CE251A51874E791CA4BEFD0FFE7185EA8961F519DBFA871C8E19367E1D7EEB288233852C63CAD2653AF791F987445D41f4i3M" TargetMode="External"/><Relationship Id="rId5" Type="http://schemas.openxmlformats.org/officeDocument/2006/relationships/hyperlink" Target="consultantplus://offline/ref=84D75A5945746A8D3A75A6CC9D289B39313CCC74295BF66BC504EB95A3303556CAB9885C8737BD91AF0A885B44DAC899D3D7AE69D24FE181xB74J" TargetMode="External"/><Relationship Id="rId10" Type="http://schemas.openxmlformats.org/officeDocument/2006/relationships/hyperlink" Target="consultantplus://offline/ref=219F870DDC46FF2A2BF0CAC3977CC165A0B3EE191C87F6A7CE95436BF331A722F491A7B03D7F48E038B8ED2CF1C7087219ACF1566FQCA8K"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219F870DDC46FF2A2BF0CAC3977CC165A0B3EE191C87F6A7CE95436BF331A722F491A7B03D7E48E038B8ED2CF1C7087219ACF1566FQCA8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consultantplus://offline/ref=19C0AC0812534822189B267C81142BABB7BEEA8E9B2631A29D4EE74A3789952535D0A11D8F1F4535E8C621295E3FE4CC5A3EF6133B10A1C5B5c6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19C0AC0812534822189B267C81142BABB7BEEA8E9B2631A29D4EE74A3789952535D0A11D8F1F4535E8C621295E3FE4CC5A3EF6133B10A1C5B5c6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consultantplus://offline/ref=264C28AC395EEBA31384E4A27253D3D639446DFDB38D3DEF0AFA389B80631CB83D0E73A4AC7D9F1078F69B4CD440B2911A8B736F535D7065P3t1K" TargetMode="External"/><Relationship Id="rId3" Type="http://schemas.openxmlformats.org/officeDocument/2006/relationships/hyperlink" Target="consultantplus://offline/ref=455C237CC3456FCEEBC8DE6579BA11CF1D2FE0EE19B3924B59AB1FA6B93C8C2292E7DABC79CA235CEF3D06702754A1D7355BA3010524ECD9PFX6I" TargetMode="External"/><Relationship Id="rId7" Type="http://schemas.openxmlformats.org/officeDocument/2006/relationships/hyperlink" Target="consultantplus://offline/ref=264C28AC395EEBA31384E4A27253D3D639446DFDB38D3DEF0AFA389B80631CB83D0E73A7A57C9C462AB99A109217A1931B8B716C4FP5tD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consultantplus://offline/ref=F14E96CDB8AF77F3538E64F6DAC6396618494C54FD5189B73570C8BB6D3FEF005CA555A9B3C2A7CA5861131DB331AD1461DB76697DF43F1Ax63AH" TargetMode="External"/><Relationship Id="rId5" Type="http://schemas.openxmlformats.org/officeDocument/2006/relationships/hyperlink" Target="consultantplus://offline/ref=F9A7E9D39E3AA5E042575ECC234CDE32F429DAC1C68A0E9754CB15C37DDE3332A45C3C4E423206F1326C6652378AD2C4DA6BD8C9DCDC52BFB9t6K"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455C237CC3456FCEEBC8DE6579BA11CF1D2FE0EE19B3924B59AB1FA6B93C8C2292E7DABC79CA235CEF3D06702754A1D7355BA3010524ECD9PFX6I"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consultantplus://offline/ref=F14E96CDB8AF77F3538E64F6DAC6396618494C54FD5189B73570C8BB6D3FEF005CA555A9B3C2A7CA5861131DB331AD1461DB76697DF43F1Ax63AH"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consultantplus://offline/ref=19C0AC0812534822189B267C81142BABB7BEEA8E9B2631A29D4EE74A3789952535D0A11D8F1F4535E8C621295E3FE4CC5A3EF6133B10A1C5B5c6I"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consultantplus://offline/ref=455C237CC3456FCEEBC8DE6579BA11CF1D2FE0EE19B3924B59AB1FA6B93C8C2292E7DABC79CA235CEF3D06702754A1D7355BA3010524ECD9PFX6I"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consultantplus://offline/ref=F14E96CDB8AF77F3538E64F6DAC6396618494C54FD5189B73570C8BB6D3FEF005CA555A9B3C2A7CA5861131DB331AD1461DB76697DF43F1Ax63AH"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Par4"/><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Par5"/></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onsultantplus://offline/ref=F14E96CDB8AF77F3538E64F6DAC6396618494C54FD5189B73570C8BB6D3FEF005CA555A9B3C2A7CA5861131DB331AD1461DB76697DF43F1Ax63AH" TargetMode="External"/><Relationship Id="rId3" Type="http://schemas.openxmlformats.org/officeDocument/2006/relationships/hyperlink" Target="consultantplus://offline/ref=50A540D52F8C333B29FA6B7E3D97813BED5963D91CA57E2403AAAA99475AF907A140EE7667B91B5F7B5188980175072BD18E983BBC8C6878kD22H" TargetMode="External"/><Relationship Id="rId7" Type="http://schemas.openxmlformats.org/officeDocument/2006/relationships/hyperlink" Target="consultantplus://offline/ref=6561C2FF67AF5A225E7E894D4C3F15AB0FA404BE883AC7370FCD7AF894C5CE88632007413DB770E4E261DB8D133C3F1F490BAB2C33763DA6VF51H"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consultantplus://offline/ref=6561C2FF67AF5A225E7E894D4C3F15AB0FA404BE883AC7370FCD7AF894C5CE88632007413DB770E4E361DB8D133C3F1F490BAB2C33763DA6VF51H" TargetMode="External"/><Relationship Id="rId11" Type="http://schemas.openxmlformats.org/officeDocument/2006/relationships/hyperlink" Target="consultantplus://offline/ref=96970087B76205DE894C35CA90A6B95C3FFDD2A223C29F96FBCC7D88CAD9268182B060BF07E14B20B3633AF3D030D05DC4E17F831421F229v453H" TargetMode="External"/><Relationship Id="rId5" Type="http://schemas.openxmlformats.org/officeDocument/2006/relationships/hyperlink" Target="consultantplus://offline/ref=6561C2FF67AF5A225E7E894D4C3F15AB08AD0CB88E3EC7370FCD7AF894C5CE88632007413DB47EE6E261DB8D133C3F1F490BAB2C33763DA6VF51H" TargetMode="External"/><Relationship Id="rId10" Type="http://schemas.openxmlformats.org/officeDocument/2006/relationships/hyperlink" Target="consultantplus://offline/ref=96970087B76205DE894C35CA90A6B95C3FFDD2A223C29F96FBCC7D88CAD9268182B060BF07E14B20B2633AF3D030D05DC4E17F831421F229v453H"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96970087B76205DE894C35CA90A6B95C3FFDD2A72DC59F96FBCC7D88CAD9268182B060BF07E24522B3633AF3D030D05DC4E17F831421F229v453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C4BA9C0B2B7657D2E112EE855935668144C2F6B83FDB420C3C3B152DD0DDC59B03F226F7FF7CCA8A04B3F65ED431EA8D285AB75BF421BCDCAFlCD"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consultantplus://offline/ref=CC7A56864DEBD8E4AF69671E3ABE82B9DF27E2122B4B236F24A52117259D67A982AC5CA576364DBBC4ABB8B64A2B570AF9CE4413F534522EiAi9D" TargetMode="External"/><Relationship Id="rId4" Type="http://schemas.openxmlformats.org/officeDocument/2006/relationships/hyperlink" Target="consultantplus://offline/ref=C4BA9C0B2B7657D2E112EE855935668144C2F6B83FDB420C3C3B152DD0DDC59B03F226F7FF7ECA8903B3F65ED431EA8D285AB75BF421BCDCAFlC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9F6BF8184AF1C5024A84F685FA4710222767506FFE7C00170250CD5DAB98D2EFA52EDD079AD2E5835D1B368E5007FAEEFC2CB93D9A73F329SArBK"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consultantplus://offline/ref=9F6BF8184AF1C5024A84F685FA4710222767506FFE7C00170250CD5DAB98D2EFA52EDD079AD2E5835C1B368E5007FAEEFC2CB93D9A73F329SArB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9DD292EC6C25401F6CB766BDBB5D36308F5B7E75FF731E1B3DB6BFD3C31050A30F0E95BF08F4218973F8CF4BC4805A942E9DBDE426044233T7xE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consultantplus://offline/ref=9DD292EC6C25401F6CB766BDBB5D36308F5B7E75FF731E1B3DB6BFD3C31050A30F0E95BF08F7248B73F8CF4BC4805A942E9DBDE426044233T7xE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consultantplus://offline/ref=43D46D54B0B184457D543F2EA76A080F28EBF8ACBE1FE9B2D33A16BE1A62F46D4BDB5F71E4DAF16C0B00E65C0AA2TDI" TargetMode="External"/><Relationship Id="rId3" Type="http://schemas.openxmlformats.org/officeDocument/2006/relationships/hyperlink" Target="consultantplus://offline/ref=C812FBC2A005F495588728039360920DCE7DFBADEA4E88DDCD762222A0C182928BBA3EE14CFA96C3AEE504B9DA1358AF5FEF764D49B9CB5A11RDI" TargetMode="External"/><Relationship Id="rId7" Type="http://schemas.openxmlformats.org/officeDocument/2006/relationships/hyperlink" Target="consultantplus://offline/ref=F14E96CDB8AF77F3538E64F6DAC6396618494C54FD5189B73570C8BB6D3FEF005CA555A9B3C2A7CA5861131DB331AD1461DB76697DF43F1Ax63A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consultantplus://offline/ref=14CDE1C5C3C2D0E108F240B3F9B04FE1DF5F5DA1BB0C76589FA41A60EEA286A1EF80E094D8CB6401E347BE4797DC8BE32126131F7C008164sES1I" TargetMode="External"/><Relationship Id="rId5" Type="http://schemas.openxmlformats.org/officeDocument/2006/relationships/hyperlink" Target="consultantplus://offline/ref=14CDE1C5C3C2D0E108F240B3F9B04FE1D85751A0BF0A76589FA41A60EEA286A1FD80B898DAC87E08E252E816D1s8SBI"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43D46D54B0B184457D543F2EA76A080F28EAFCAFB31EE9B2D33A16BE1A62F46D59DB077DE6D9EB650A15B00D4C7ACFAE4A7BBD78812701BEABTD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8A26C069326AD4807428B7025231716F8CC014034635A38B436A3470875F403B6F4195DD3BF52836DFC901852962BDF3C365A1E3450A1715wEy3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consultantplus://offline/ref=780CBB1CCFF6C6B08694A416CA57E1F32A9C8FB2C060F95A59FD40F0CFF06AF550C59325D2138C2864DBF35DDBB9F0C190277D14E462330Fn27AL" TargetMode="External"/><Relationship Id="rId13" Type="http://schemas.openxmlformats.org/officeDocument/2006/relationships/hyperlink" Target="consultantplus://offline/ref=780CBB1CCFF6C6B08694A416CA57E1F32A9C8FB2C060F95A59FD40F0CFF06AF550C59322D514857D3294F2019DEDE3C392277F17F8n672L" TargetMode="External"/><Relationship Id="rId3" Type="http://schemas.openxmlformats.org/officeDocument/2006/relationships/hyperlink" Target="consultantplus://offline/ref=780CBB1CCFF6C6B08694A416CA57E1F32A9C8FB2C060F95A59FD40F0CFF06AF550C59322D612857D3294F2019DEDE3C392277F17F8n672L" TargetMode="External"/><Relationship Id="rId7" Type="http://schemas.openxmlformats.org/officeDocument/2006/relationships/hyperlink" Target="consultantplus://offline/ref=780CBB1CCFF6C6B08694A416CA57E1F32A9C8FB2C060F95A59FD40F0CFF06AF550C59322D710857D3294F2019DEDE3C392277F17F8n672L" TargetMode="External"/><Relationship Id="rId12" Type="http://schemas.openxmlformats.org/officeDocument/2006/relationships/hyperlink" Target="consultantplus://offline/ref=780CBB1CCFF6C6B08694A416CA57E1F32A9C8FB2C060F95A59FD40F0CFF06AF550C59325D517857D3294F2019DEDE3C392277F17F8n672L" TargetMode="External"/><Relationship Id="rId2" Type="http://schemas.openxmlformats.org/officeDocument/2006/relationships/notesSlide" Target="../notesSlides/notesSlide32.xml"/><Relationship Id="rId16" Type="http://schemas.openxmlformats.org/officeDocument/2006/relationships/hyperlink" Target="consultantplus://offline/ref=780CBB1CCFF6C6B08694A416CA57E1F32A9C8FB2C060F95A59FD40F0CFF06AF550C59322D31687223781E35992EEFCDD913A6315FA62n371L" TargetMode="External"/><Relationship Id="rId1" Type="http://schemas.openxmlformats.org/officeDocument/2006/relationships/slideLayout" Target="../slideLayouts/slideLayout4.xml"/><Relationship Id="rId6" Type="http://schemas.openxmlformats.org/officeDocument/2006/relationships/hyperlink" Target="consultantplus://offline/ref=780CBB1CCFF6C6B08694A416CA57E1F32A9C8FB2C060F95A59FD40F0CFF06AF550C59323DA18DA782785AA0E9EF2FDC08F3B7D15nF78L" TargetMode="External"/><Relationship Id="rId11" Type="http://schemas.openxmlformats.org/officeDocument/2006/relationships/hyperlink" Target="consultantplus://offline/ref=780CBB1CCFF6C6B08694A416CA57E1F32A9C8FB2C060F95A59FD40F0CFF06AF550C59325D016857D3294F2019DEDE3C392277F17F8n672L" TargetMode="External"/><Relationship Id="rId5" Type="http://schemas.openxmlformats.org/officeDocument/2006/relationships/hyperlink" Target="consultantplus://offline/ref=780CBB1CCFF6C6B08694A416CA57E1F32A9C8FB2C060F95A59FD40F0CFF06AF550C59323D118DA782785AA0E9EF2FDC08F3B7D15nF78L" TargetMode="External"/><Relationship Id="rId15" Type="http://schemas.openxmlformats.org/officeDocument/2006/relationships/hyperlink" Target="consultantplus://offline/ref=780CBB1CCFF6C6B08694A416CA57E1F32A9C8FB2C060F95A59FD40F0CFF06AF550C59322D31089223781E35992EEFCDD913A6315FA62n371L" TargetMode="External"/><Relationship Id="rId10" Type="http://schemas.openxmlformats.org/officeDocument/2006/relationships/hyperlink" Target="consultantplus://offline/ref=780CBB1CCFF6C6B08694A416CA57E1F32A9C8FB2C060F95A59FD40F0CFF06AF550C59322D417857D3294F2019DEDE3C392277F17F8n672L" TargetMode="External"/><Relationship Id="rId4" Type="http://schemas.openxmlformats.org/officeDocument/2006/relationships/hyperlink" Target="consultantplus://offline/ref=780CBB1CCFF6C6B08694A416CA57E1F32A9C8FB2C060F95A59FD40F0CFF06AF550C59322D718DA782785AA0E9EF2FDC08F3B7D15nF78L" TargetMode="External"/><Relationship Id="rId9" Type="http://schemas.openxmlformats.org/officeDocument/2006/relationships/hyperlink" Target="consultantplus://offline/ref=780CBB1CCFF6C6B08694A416CA57E1F32A9C8FB2C060F95A59FD40F0CFF06AF550C5932DD618DA782785AA0E9EF2FDC08F3B7D15nF78L" TargetMode="External"/><Relationship Id="rId14" Type="http://schemas.openxmlformats.org/officeDocument/2006/relationships/hyperlink" Target="consultantplus://offline/ref=780CBB1CCFF6C6B08694A416CA57E1F32A9C8FB2C060F95A59FD40F0CFF06AF550C59322DA10857D3294F2019DEDE3C392277F17F8n672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consultantplus://offline/ref=5A4DAF0BDFB71FB2DB1142ACE42F86D9A9BF789FDC807AF2A70F284D2BE217DD9E5A10CD8A8A10580D7CC482B13B81EC3097F0DC7F15F106g1Q8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Par0"/><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consultantplus://offline/ref=5A4DAF0BDFB71FB2DB1142ACE42F86D9A9BE7D97D5817AF2A70F284D2BE217DD9E5A10CD8A8817580C7CC482B13B81EC3097F0DC7F15F106g1Q8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consultantplus://offline/ref=AA5B1D0CFDEFB177EAC3447D810653AFDB9895B98E31053BE68BF072BF4E200D90AB1A0B5AA322E629961674F4EA52FEF97394DD883B0407E1eEH"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consultantplus://offline/ref=AA5B1D0CFDEFB177EAC3447D810653AFDB9895B98E31053BE68BF072BF4E200D90AB1A0B5AA320EF2D961674F4EA52FEF97394DD883B0407E1eEH" TargetMode="External"/><Relationship Id="rId4" Type="http://schemas.openxmlformats.org/officeDocument/2006/relationships/hyperlink" Target="consultantplus://offline/ref=AA5B1D0CFDEFB177EAC3447D810653AFDB9895B98E31053BE68BF072BF4E200D90AB1A0B5AA321E629961674F4EA52FEF97394DD883B0407E1eE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19C0AC0812534822189B267C81142BABB7BEEA8E9B2631A29D4EE74A3789952535D0A11D8F1F4535E8C621295E3FE4CC5A3EF6133B10A1C5B5c6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consultantplus://offline/ref=11D7F8189E133AD830FA34E9D903E3A12D5BAB728DA4F50248DE7FB8C093C110939ED79F6DED66FCD65611A90737A50F92175FAC234E1359L7iEI" TargetMode="External"/><Relationship Id="rId3" Type="http://schemas.openxmlformats.org/officeDocument/2006/relationships/hyperlink" Target="consultantplus://offline/ref=455C237CC3456FCEEBC8DE6579BA11CF1D2FE0EE19B3924B59AB1FA6B93C8C2292E7DABC79CA235CEF3D06702754A1D7355BA3010524ECD9PFX6I" TargetMode="External"/><Relationship Id="rId7" Type="http://schemas.openxmlformats.org/officeDocument/2006/relationships/hyperlink" Target="consultantplus://offline/ref=F14E96CDB8AF77F3538E64F6DAC6396618494C54FD5189B73570C8BB6D3FEF005CA555A9B3C2A7CA5861131DB331AD1461DB76697DF43F1Ax63AH"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consultantplus://offline/ref=851A6CF1DBC52A8612E002D4CB9BFBD888EDEE757F9AC9201B09DD8C8D39D97DF68AF6A8CD7E39AE85AB0A8902F16911DD6B7FF8AD089D60yEh6I" TargetMode="External"/><Relationship Id="rId5" Type="http://schemas.openxmlformats.org/officeDocument/2006/relationships/hyperlink" Target="consultantplus://offline/ref=851A6CF1DBC52A8612E002D4CB9BFBD888EDEE757F9AC9201B09DD8C8D39D97DF68AF6A8CD7F3EAD83AB0A8902F16911DD6B7FF8AD089D60yEh6I" TargetMode="External"/><Relationship Id="rId10" Type="http://schemas.openxmlformats.org/officeDocument/2006/relationships/hyperlink" Target="consultantplus://offline/ref=11D7F8189E133AD830FA34E9D903E3A12D5BAB728DA4F50248DE7FB8C093C110939ED79F6DEC61FFD05611A90737A50F92175FAC234E1359L7iEI"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11D7F8189E133AD830FA34E9D903E3A12D5BAB728DA4F50248DE7FB8C093C110939ED79F6DEF61FDD25611A90737A50F92175FAC234E1359L7iEI"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consultantplus://offline/ref=F14E96CDB8AF77F3538E64F6DAC6396618494C54FD5189B73570C8BB6D3FEF005CA555A9B3C2A7CA5861131DB331AD1461DB76697DF43F1Ax63AH" TargetMode="External"/><Relationship Id="rId3" Type="http://schemas.openxmlformats.org/officeDocument/2006/relationships/hyperlink" Target="consultantplus://offline/ref=C812FBC2A005F495588728039360920DCE7DFBADEA4E88DDCD762222A0C182928BBA3EE14CFA96C3AEE504B9DA1358AF5FEF764D49B9CB5A11RDI" TargetMode="External"/><Relationship Id="rId7" Type="http://schemas.openxmlformats.org/officeDocument/2006/relationships/hyperlink" Target="#Par5"/><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Par4"/><Relationship Id="rId5" Type="http://schemas.openxmlformats.org/officeDocument/2006/relationships/hyperlink" Target="#Par3"/><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AB924D881137C899F623F34E4851DC209C05C4B812037AAC1CA9BFDBE8B1F9D8ACF93BF1C6529258E2ECA81F13750D0CD52E9B062BBD05B1e4r9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455C237CC3456FCEEBC8DE6579BA11CF1D2FE0EE19B3924B59AB1FA6B93C8C2292E7DABC79CA235CEF3D06702754A1D7355BA3010524ECD9PFX6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consultantplus://offline/ref=F14E96CDB8AF77F3538E64F6DAC6396618494C54FD5189B73570C8BB6D3FEF005CA555A9B3C2A7CA5861131DB331AD1461DB76697DF43F1Ax63AH"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consultantplus://offline/ref=687921D1DAAD84C47BB4A8A514B811CDE9E01F27BE7F117813A6DB328ACB90A04B0F84D4BB7E90D101D680EC4F1346DE2882F11E2AP2k4J" TargetMode="External"/><Relationship Id="rId3" Type="http://schemas.openxmlformats.org/officeDocument/2006/relationships/hyperlink" Target="consultantplus://offline/ref=455C237CC3456FCEEBC8DE6579BA11CF1D2FE0EE19B3924B59AB1FA6B93C8C2292E7DABC79CA235CEF3D06702754A1D7355BA3010524ECD9PFX6I" TargetMode="External"/><Relationship Id="rId7" Type="http://schemas.openxmlformats.org/officeDocument/2006/relationships/hyperlink" Target="consultantplus://offline/ref=F14E96CDB8AF77F3538E64F6DAC6396618494C54FD5189B73570C8BB6D3FEF005CA555A9B3C2A7CA5861131DB331AD1461DB76697DF43F1Ax63A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consultantplus://offline/ref=A0683B5141C55728136376E1A1F43FCAC49AE66B5D95B1B82DFD3440F8F094B9A21F822088681AEF424563853BADCBCA755119C92A20jBJ" TargetMode="External"/><Relationship Id="rId5" Type="http://schemas.openxmlformats.org/officeDocument/2006/relationships/hyperlink" Target="consultantplus://offline/ref=A0683B5141C55728136376E1A1F43FCAC49AE66B5D95B1B82DFD3440F8F094B9A21F822088691AEF424563853BADCBCA755119C92A20jBJ" TargetMode="External"/><Relationship Id="rId4" Type="http://schemas.openxmlformats.org/officeDocument/2006/relationships/hyperlink" Target="consultantplus://offline/ref=F14E96CDB8AF77F3538E64F6DAC639661F404456F45689B73570C8BB6D3FEF005CA555A9B3C2A7CA5861131DB331AD1461DB76697DF43F1Ax63AH" TargetMode="External"/><Relationship Id="rId9" Type="http://schemas.openxmlformats.org/officeDocument/2006/relationships/hyperlink" Target="consultantplus://offline/ref=687921D1DAAD84C47BB4A8A514B811CDE9E01F27BE7F117813A6DB328ACB90A04B0F84D2BA7F9883569981B0094455DC2982F31D36241B95PAkD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4611" y="812132"/>
            <a:ext cx="10058400" cy="4362650"/>
          </a:xfrm>
        </p:spPr>
        <p:txBody>
          <a:bodyPr rtlCol="0">
            <a:noAutofit/>
          </a:bodyPr>
          <a:lstStyle/>
          <a:p>
            <a:pPr algn="ctr"/>
            <a:r>
              <a:rPr lang="ru-RU" sz="4400" dirty="0" smtClean="0"/>
              <a:t>Основные положения Федерального закона </a:t>
            </a:r>
            <a:br>
              <a:rPr lang="ru-RU" sz="4400" dirty="0" smtClean="0"/>
            </a:br>
            <a:r>
              <a:rPr lang="ru-RU" sz="4400" dirty="0" smtClean="0"/>
              <a:t>от 14 марта 2022 года № </a:t>
            </a:r>
            <a:r>
              <a:rPr lang="ru-RU" sz="4400" dirty="0"/>
              <a:t>60-ФЗ</a:t>
            </a:r>
            <a:br>
              <a:rPr lang="ru-RU" sz="4400" dirty="0"/>
            </a:br>
            <a:r>
              <a:rPr lang="ru-RU" sz="4400" dirty="0" smtClean="0"/>
              <a:t>«О </a:t>
            </a:r>
            <a:r>
              <a:rPr lang="ru-RU" sz="4400" dirty="0"/>
              <a:t>внесении изменений в отдельные законодательные акты Российской </a:t>
            </a:r>
            <a:r>
              <a:rPr lang="ru-RU" sz="4400" dirty="0" smtClean="0"/>
              <a:t>Федерации»</a:t>
            </a:r>
            <a:br>
              <a:rPr lang="ru-RU" sz="4400" dirty="0" smtClean="0"/>
            </a:br>
            <a:r>
              <a:rPr lang="ru-RU" sz="2000" dirty="0" smtClean="0"/>
              <a:t>(новеллы законодательства о выборах и референдумах)</a:t>
            </a:r>
            <a:br>
              <a:rPr lang="ru-RU" sz="2000" dirty="0" smtClean="0"/>
            </a:br>
            <a:endParaRPr lang="ru-RU" sz="2000"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2700" u="sng" dirty="0" smtClean="0">
                <a:effectLst/>
                <a:hlinkClick r:id="rId3"/>
              </a:rPr>
              <a:t>Изменение</a:t>
            </a:r>
            <a:r>
              <a:rPr lang="ru-RU" sz="2700" u="sng" dirty="0" smtClean="0">
                <a:effectLst/>
              </a:rPr>
              <a:t> </a:t>
            </a:r>
            <a:r>
              <a:rPr lang="ru-RU" sz="2700" u="sng" dirty="0">
                <a:effectLst/>
              </a:rPr>
              <a:t>пункта </a:t>
            </a:r>
            <a:r>
              <a:rPr lang="ru-RU" sz="2700" u="sng" dirty="0" smtClean="0">
                <a:effectLst/>
              </a:rPr>
              <a:t>2 </a:t>
            </a:r>
            <a:r>
              <a:rPr lang="ru-RU" sz="2700" u="sng" dirty="0">
                <a:effectLst/>
              </a:rPr>
              <a:t>статьи </a:t>
            </a:r>
            <a:r>
              <a:rPr lang="ru-RU" sz="2700" u="sng" dirty="0" smtClean="0">
                <a:effectLst/>
              </a:rPr>
              <a:t>33</a:t>
            </a:r>
            <a:br>
              <a:rPr lang="ru-RU" sz="2700" u="sng" dirty="0" smtClean="0">
                <a:effectLst/>
              </a:rPr>
            </a:br>
            <a:r>
              <a:rPr lang="ru-RU" sz="2700" dirty="0" smtClean="0"/>
              <a:t>«Условия </a:t>
            </a:r>
            <a:r>
              <a:rPr lang="ru-RU" sz="2700" dirty="0"/>
              <a:t>выдвижения </a:t>
            </a:r>
            <a:r>
              <a:rPr lang="ru-RU" sz="2700" dirty="0" smtClean="0"/>
              <a:t>кандидатов»</a:t>
            </a:r>
            <a:endParaRPr lang="ru-RU" sz="2700" u="sng" dirty="0"/>
          </a:p>
        </p:txBody>
      </p:sp>
      <p:sp>
        <p:nvSpPr>
          <p:cNvPr id="3" name="Объект 2"/>
          <p:cNvSpPr>
            <a:spLocks noGrp="1"/>
          </p:cNvSpPr>
          <p:nvPr>
            <p:ph sz="half" idx="1"/>
          </p:nvPr>
        </p:nvSpPr>
        <p:spPr/>
        <p:txBody>
          <a:bodyPr rtlCol="0">
            <a:normAutofit fontScale="85000" lnSpcReduction="20000"/>
          </a:bodyPr>
          <a:lstStyle/>
          <a:p>
            <a:pPr marL="45720" indent="0">
              <a:buNone/>
            </a:pPr>
            <a:r>
              <a:rPr lang="ru-RU" sz="2900" dirty="0">
                <a:hlinkClick r:id="rId4"/>
              </a:rPr>
              <a:t>старая редакция</a:t>
            </a:r>
            <a:endParaRPr lang="ru-RU" sz="2900" dirty="0" smtClean="0"/>
          </a:p>
          <a:p>
            <a:pPr marL="45720" indent="0" algn="just">
              <a:buNone/>
            </a:pPr>
            <a:r>
              <a:rPr lang="ru-RU" dirty="0"/>
              <a:t>В заявлении указываются фамилия, имя, отчество, дата и место рождения, адрес места жительства, серия, номер и дата выдачи паспорта или документа, заменяющего паспорт гражданина, наименование или код органа, выдавшего паспорт или документ, заменяющий паспорт гражданина, идентификационный номер налогоплательщика (при наличии), гражданство, сведения о профессиональном образовании (при наличии) с указанием организации, осуществляющей образовательную деятельность, года ее окончания и реквизитов документа об образовании и о квалификации, основное место работы или службы, занимаемая должность (в случае отсутствия основного места работы или службы - род занятий).</a:t>
            </a:r>
          </a:p>
          <a:p>
            <a:pPr marL="45720" indent="0">
              <a:buNone/>
            </a:pPr>
            <a:endParaRPr lang="ru-RU" dirty="0"/>
          </a:p>
        </p:txBody>
      </p:sp>
      <p:sp>
        <p:nvSpPr>
          <p:cNvPr id="4" name="Объект 3"/>
          <p:cNvSpPr>
            <a:spLocks noGrp="1"/>
          </p:cNvSpPr>
          <p:nvPr>
            <p:ph sz="half" idx="2"/>
          </p:nvPr>
        </p:nvSpPr>
        <p:spPr>
          <a:xfrm>
            <a:off x="6172199" y="1825625"/>
            <a:ext cx="5167564" cy="4117975"/>
          </a:xfrm>
        </p:spPr>
        <p:txBody>
          <a:bodyPr>
            <a:normAutofit fontScale="85000" lnSpcReduction="20000"/>
          </a:bodyPr>
          <a:lstStyle/>
          <a:p>
            <a:pPr marL="45720" indent="0">
              <a:buNone/>
            </a:pPr>
            <a:r>
              <a:rPr lang="ru-RU" sz="2900" dirty="0" smtClean="0">
                <a:hlinkClick r:id="rId5"/>
              </a:rPr>
              <a:t>новая редакция</a:t>
            </a:r>
            <a:endParaRPr lang="ru-RU" sz="2900" dirty="0" smtClean="0"/>
          </a:p>
          <a:p>
            <a:pPr marL="45720" indent="0" algn="just">
              <a:buNone/>
            </a:pPr>
            <a:r>
              <a:rPr lang="ru-RU" dirty="0"/>
              <a:t>В заявлении указываются фамилия, имя, отчество, дата и место рождения, адрес места жительства, серия, номер и дата выдачи паспорта или документа, заменяющего паспорт гражданина, наименование или код органа, выдавшего паспорт или документ, заменяющий паспорт гражданина, идентификационный номер налогоплательщика (при наличии), </a:t>
            </a:r>
            <a:r>
              <a:rPr lang="ru-RU" b="1" dirty="0"/>
              <a:t>страховой номер индивидуального лицевого счета</a:t>
            </a:r>
            <a:r>
              <a:rPr lang="ru-RU" dirty="0"/>
              <a:t>, гражданство, сведения о профессиональном образовании (при наличии) с указанием организации, осуществляющей образовательную деятельность, года ее окончания и реквизитов документа об образовании и о квалификации, основное место работы или службы, занимаемая должность (в случае отсутствия основного места работы или службы - род занятий).</a:t>
            </a:r>
          </a:p>
          <a:p>
            <a:pPr marL="45720" indent="0">
              <a:buNone/>
            </a:pPr>
            <a:endParaRPr lang="ru-RU" sz="2900"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10</a:t>
            </a:fld>
            <a:endParaRPr lang="ru-RU" noProof="0" dirty="0"/>
          </a:p>
        </p:txBody>
      </p:sp>
    </p:spTree>
    <p:extLst>
      <p:ext uri="{BB962C8B-B14F-4D97-AF65-F5344CB8AC3E}">
        <p14:creationId xmlns:p14="http://schemas.microsoft.com/office/powerpoint/2010/main" val="9381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2200" u="sng" dirty="0" smtClean="0">
                <a:effectLst/>
                <a:hlinkClick r:id="rId3"/>
              </a:rPr>
              <a:t>Изменение</a:t>
            </a:r>
            <a:r>
              <a:rPr lang="ru-RU" sz="2200" u="sng" dirty="0" smtClean="0">
                <a:effectLst/>
              </a:rPr>
              <a:t> </a:t>
            </a:r>
            <a:r>
              <a:rPr lang="ru-RU" sz="2200" u="sng" dirty="0">
                <a:effectLst/>
              </a:rPr>
              <a:t>пункта </a:t>
            </a:r>
            <a:r>
              <a:rPr lang="ru-RU" sz="2200" u="sng" dirty="0" smtClean="0">
                <a:effectLst/>
              </a:rPr>
              <a:t>5 </a:t>
            </a:r>
            <a:r>
              <a:rPr lang="ru-RU" sz="2200" u="sng" dirty="0">
                <a:effectLst/>
              </a:rPr>
              <a:t>статьи </a:t>
            </a:r>
            <a:r>
              <a:rPr lang="ru-RU" sz="2200" u="sng" dirty="0" smtClean="0">
                <a:effectLst/>
              </a:rPr>
              <a:t>41</a:t>
            </a:r>
            <a:br>
              <a:rPr lang="ru-RU" sz="2200" u="sng" dirty="0" smtClean="0">
                <a:effectLst/>
              </a:rPr>
            </a:br>
            <a:r>
              <a:rPr lang="ru-RU" sz="2200" dirty="0" smtClean="0">
                <a:effectLst/>
              </a:rPr>
              <a:t>«</a:t>
            </a:r>
            <a:r>
              <a:rPr lang="ru-RU" sz="2200" dirty="0" smtClean="0"/>
              <a:t>Гарантии </a:t>
            </a:r>
            <a:r>
              <a:rPr lang="ru-RU" sz="2200" dirty="0"/>
              <a:t>деятельности зарегистрированных </a:t>
            </a:r>
            <a:r>
              <a:rPr lang="ru-RU" sz="2200" dirty="0" smtClean="0"/>
              <a:t>кандидатов»</a:t>
            </a:r>
            <a:endParaRPr lang="ru-RU" u="sng" dirty="0"/>
          </a:p>
        </p:txBody>
      </p:sp>
      <p:sp>
        <p:nvSpPr>
          <p:cNvPr id="3" name="Объект 2"/>
          <p:cNvSpPr>
            <a:spLocks noGrp="1"/>
          </p:cNvSpPr>
          <p:nvPr>
            <p:ph sz="half" idx="1"/>
          </p:nvPr>
        </p:nvSpPr>
        <p:spPr>
          <a:xfrm>
            <a:off x="1295399" y="1825625"/>
            <a:ext cx="3084095" cy="4117975"/>
          </a:xfrm>
        </p:spPr>
        <p:txBody>
          <a:bodyPr rtlCol="0">
            <a:normAutofit fontScale="47500" lnSpcReduction="20000"/>
          </a:bodyPr>
          <a:lstStyle/>
          <a:p>
            <a:pPr marL="45720" indent="0">
              <a:buNone/>
            </a:pPr>
            <a:r>
              <a:rPr lang="ru-RU" sz="2900" dirty="0">
                <a:hlinkClick r:id="rId4"/>
              </a:rPr>
              <a:t>старая редакция</a:t>
            </a:r>
            <a:endParaRPr lang="ru-RU" sz="2900" dirty="0" smtClean="0"/>
          </a:p>
          <a:p>
            <a:pPr marL="45720" indent="0" algn="just">
              <a:buNone/>
            </a:pPr>
            <a:r>
              <a:rPr lang="ru-RU" dirty="0"/>
              <a:t>5. Кандидат утрачивает права и освобождается от обязанностей, которые связаны со статусом кандидата, за исключением обязанностей, предусмотренных </a:t>
            </a:r>
            <a:r>
              <a:rPr lang="ru-RU" dirty="0">
                <a:hlinkClick r:id="rId5"/>
              </a:rPr>
              <a:t>пунктом 9 статьи 59</a:t>
            </a:r>
            <a:r>
              <a:rPr lang="ru-RU" dirty="0"/>
              <a:t> настоящего Федерального закона, с момента официального опубликования результатов выборов, а при досрочном выбытии - с даты выбытия. Если соответствующая избирательная комиссия назначит на основании закона повторное голосование, кандидаты, по кандидатурам которых не проводится повторное голосование, утрачивают свой статус со дня назначения избирательной комиссией повторного голосования.</a:t>
            </a:r>
          </a:p>
          <a:p>
            <a:pPr marL="45720" indent="0">
              <a:buNone/>
            </a:pPr>
            <a:endParaRPr lang="ru-RU" dirty="0"/>
          </a:p>
        </p:txBody>
      </p:sp>
      <p:sp>
        <p:nvSpPr>
          <p:cNvPr id="4" name="Объект 3"/>
          <p:cNvSpPr>
            <a:spLocks noGrp="1"/>
          </p:cNvSpPr>
          <p:nvPr>
            <p:ph sz="half" idx="2"/>
          </p:nvPr>
        </p:nvSpPr>
        <p:spPr>
          <a:xfrm>
            <a:off x="4854742" y="1825626"/>
            <a:ext cx="6485021" cy="3979612"/>
          </a:xfrm>
        </p:spPr>
        <p:txBody>
          <a:bodyPr>
            <a:normAutofit fontScale="47500" lnSpcReduction="20000"/>
          </a:bodyPr>
          <a:lstStyle/>
          <a:p>
            <a:pPr marL="45720" indent="0">
              <a:buNone/>
            </a:pPr>
            <a:r>
              <a:rPr lang="ru-RU" sz="2900" dirty="0" smtClean="0">
                <a:hlinkClick r:id="rId6"/>
              </a:rPr>
              <a:t>новая редакция</a:t>
            </a:r>
            <a:endParaRPr lang="ru-RU" sz="2900" dirty="0" smtClean="0"/>
          </a:p>
          <a:p>
            <a:pPr marL="45720" indent="0" algn="just">
              <a:buNone/>
            </a:pPr>
            <a:r>
              <a:rPr lang="ru-RU" dirty="0"/>
              <a:t>5. Кандидат утрачивает права и освобождается от обязанностей, которые связаны со статусом кандидата, за исключением обязанностей, предусмотренных </a:t>
            </a:r>
            <a:r>
              <a:rPr lang="ru-RU" dirty="0">
                <a:hlinkClick r:id="rId7"/>
              </a:rPr>
              <a:t>пунктом 9 статьи 59</a:t>
            </a:r>
            <a:r>
              <a:rPr lang="ru-RU" dirty="0"/>
              <a:t> настоящего Федерального закона, с момента официального опубликования результатов выборов, а при досрочном выбытии - с даты выбытия. </a:t>
            </a:r>
            <a:r>
              <a:rPr lang="ru-RU" b="1" dirty="0"/>
              <a:t>В случае непредставления в установленный законом срок ни одного из документов, предусмотренных для регистрации списка кандидатов, соответствующая избирательная комиссия принимает решение о признании кандидатов, включенных в список кандидатов, выдвинутый избирательным объединением, утратившими статус кандидатов. В случаях, предусмотренных </a:t>
            </a:r>
            <a:r>
              <a:rPr lang="ru-RU" b="1" dirty="0">
                <a:hlinkClick r:id="rId8"/>
              </a:rPr>
              <a:t>пунктом 30</a:t>
            </a:r>
            <a:r>
              <a:rPr lang="ru-RU" b="1" dirty="0"/>
              <a:t>, </a:t>
            </a:r>
            <a:r>
              <a:rPr lang="ru-RU" b="1" dirty="0">
                <a:hlinkClick r:id="rId9"/>
              </a:rPr>
              <a:t>31</a:t>
            </a:r>
            <a:r>
              <a:rPr lang="ru-RU" b="1" dirty="0"/>
              <a:t> или </a:t>
            </a:r>
            <a:r>
              <a:rPr lang="ru-RU" b="1" dirty="0">
                <a:hlinkClick r:id="rId10"/>
              </a:rPr>
              <a:t>32 статьи 38</a:t>
            </a:r>
            <a:r>
              <a:rPr lang="ru-RU" b="1" dirty="0"/>
              <a:t> настоящего Федерального закона, в случае смерти кандидата, наступивших до его регистрации, либо в случае непредставления в установленный законом срок ни одного из предусмотренных законом документов, представление которых необходимо для регистрации кандидата, соответствующая избирательная комиссия принимает решение о признании кандидата, выдвинутого непосредственно, утратившим статус кандидата.</a:t>
            </a:r>
            <a:r>
              <a:rPr lang="ru-RU" dirty="0"/>
              <a:t> Если соответствующая избирательная комиссия назначит на основании закона повторное голосование, кандидаты, по кандидатурам которых не проводится повторное голосование, утрачивают свой статус со дня назначения избирательной комиссией повторного голосования</a:t>
            </a:r>
            <a:r>
              <a:rPr lang="ru-RU" dirty="0" smtClean="0"/>
              <a:t>.</a:t>
            </a:r>
          </a:p>
          <a:p>
            <a:pPr marL="45720" indent="0">
              <a:spcBef>
                <a:spcPts val="600"/>
              </a:spcBef>
              <a:buNone/>
            </a:pPr>
            <a:endParaRPr lang="ru-RU" dirty="0" smtClean="0"/>
          </a:p>
          <a:p>
            <a:pPr marL="45720" indent="0">
              <a:spcBef>
                <a:spcPts val="600"/>
              </a:spcBef>
              <a:buNone/>
            </a:pPr>
            <a:endParaRPr lang="ru-RU" dirty="0" smtClean="0"/>
          </a:p>
          <a:p>
            <a:pPr marL="45720" indent="0" algn="just">
              <a:spcBef>
                <a:spcPts val="600"/>
              </a:spcBef>
              <a:buNone/>
            </a:pPr>
            <a:r>
              <a:rPr lang="ru-RU" i="1" dirty="0" smtClean="0">
                <a:solidFill>
                  <a:srgbClr val="FF0000"/>
                </a:solidFill>
              </a:rPr>
              <a:t>Постановление </a:t>
            </a:r>
            <a:r>
              <a:rPr lang="ru-RU" i="1" dirty="0">
                <a:solidFill>
                  <a:srgbClr val="FF0000"/>
                </a:solidFill>
              </a:rPr>
              <a:t>Конституционного Суда РФ от 12.03.2021 №</a:t>
            </a:r>
            <a:r>
              <a:rPr lang="ru-RU" i="1" dirty="0" smtClean="0">
                <a:solidFill>
                  <a:srgbClr val="FF0000"/>
                </a:solidFill>
              </a:rPr>
              <a:t> 6-П «По </a:t>
            </a:r>
            <a:r>
              <a:rPr lang="ru-RU" i="1" dirty="0">
                <a:solidFill>
                  <a:srgbClr val="FF0000"/>
                </a:solidFill>
              </a:rPr>
              <a:t>делу о проверке конституционности пункта 1.1 статьи 38 и пункта 1 статьи 39 Федерального закона </a:t>
            </a:r>
            <a:r>
              <a:rPr lang="ru-RU" i="1" dirty="0" smtClean="0">
                <a:solidFill>
                  <a:srgbClr val="FF0000"/>
                </a:solidFill>
              </a:rPr>
              <a:t>«Об </a:t>
            </a:r>
            <a:r>
              <a:rPr lang="ru-RU" i="1" dirty="0">
                <a:solidFill>
                  <a:srgbClr val="FF0000"/>
                </a:solidFill>
              </a:rPr>
              <a:t>основных гарантиях избирательных прав и права на участие в референдуме граждан Российской </a:t>
            </a:r>
            <a:r>
              <a:rPr lang="ru-RU" i="1" dirty="0" smtClean="0">
                <a:solidFill>
                  <a:srgbClr val="FF0000"/>
                </a:solidFill>
              </a:rPr>
              <a:t>Федерации» </a:t>
            </a:r>
            <a:r>
              <a:rPr lang="ru-RU" i="1" dirty="0">
                <a:solidFill>
                  <a:srgbClr val="FF0000"/>
                </a:solidFill>
              </a:rPr>
              <a:t>в связи с жалобой гражданина С.С. </a:t>
            </a:r>
            <a:r>
              <a:rPr lang="ru-RU" i="1" dirty="0" err="1" smtClean="0">
                <a:solidFill>
                  <a:srgbClr val="FF0000"/>
                </a:solidFill>
              </a:rPr>
              <a:t>Цукасова</a:t>
            </a:r>
            <a:r>
              <a:rPr lang="ru-RU" i="1" dirty="0" smtClean="0">
                <a:solidFill>
                  <a:srgbClr val="FF0000"/>
                </a:solidFill>
              </a:rPr>
              <a:t>»</a:t>
            </a:r>
            <a:endParaRPr lang="ru-RU" i="1" dirty="0">
              <a:solidFill>
                <a:srgbClr val="FF0000"/>
              </a:solidFill>
            </a:endParaRPr>
          </a:p>
          <a:p>
            <a:pPr marL="45720" indent="0" algn="just">
              <a:spcBef>
                <a:spcPts val="600"/>
              </a:spcBef>
              <a:buNone/>
            </a:pPr>
            <a:r>
              <a:rPr lang="ru-RU" i="1" dirty="0" smtClean="0">
                <a:solidFill>
                  <a:srgbClr val="FF0000"/>
                </a:solidFill>
              </a:rPr>
              <a:t>Признать </a:t>
            </a:r>
            <a:r>
              <a:rPr lang="ru-RU" i="1" dirty="0">
                <a:solidFill>
                  <a:srgbClr val="FF0000"/>
                </a:solidFill>
                <a:hlinkClick r:id="rId11"/>
              </a:rPr>
              <a:t>пункт 1.1 статьи 38</a:t>
            </a:r>
            <a:r>
              <a:rPr lang="ru-RU" i="1" dirty="0">
                <a:solidFill>
                  <a:srgbClr val="FF0000"/>
                </a:solidFill>
              </a:rPr>
              <a:t> Федерального закона </a:t>
            </a:r>
            <a:r>
              <a:rPr lang="ru-RU" i="1" dirty="0" smtClean="0">
                <a:solidFill>
                  <a:srgbClr val="FF0000"/>
                </a:solidFill>
              </a:rPr>
              <a:t>«Об </a:t>
            </a:r>
            <a:r>
              <a:rPr lang="ru-RU" i="1" dirty="0">
                <a:solidFill>
                  <a:srgbClr val="FF0000"/>
                </a:solidFill>
              </a:rPr>
              <a:t>основных гарантиях избирательных прав и права на участие в референдуме граждан </a:t>
            </a:r>
            <a:r>
              <a:rPr lang="ru-RU" i="1">
                <a:solidFill>
                  <a:srgbClr val="FF0000"/>
                </a:solidFill>
              </a:rPr>
              <a:t>Российской </a:t>
            </a:r>
            <a:r>
              <a:rPr lang="ru-RU" i="1" smtClean="0">
                <a:solidFill>
                  <a:srgbClr val="FF0000"/>
                </a:solidFill>
              </a:rPr>
              <a:t>Федерации» </a:t>
            </a:r>
            <a:r>
              <a:rPr lang="ru-RU" i="1" dirty="0">
                <a:solidFill>
                  <a:srgbClr val="FF0000"/>
                </a:solidFill>
              </a:rPr>
              <a:t>не противоречащим </a:t>
            </a:r>
            <a:r>
              <a:rPr lang="ru-RU" i="1" dirty="0">
                <a:solidFill>
                  <a:srgbClr val="FF0000"/>
                </a:solidFill>
                <a:hlinkClick r:id="rId12"/>
              </a:rPr>
              <a:t>Конституции</a:t>
            </a:r>
            <a:r>
              <a:rPr lang="ru-RU" i="1" dirty="0">
                <a:solidFill>
                  <a:srgbClr val="FF0000"/>
                </a:solidFill>
              </a:rPr>
              <a:t> Российской Федерации в той мере, в какой в системе действующего правового регулирования данное законоположение обязывает избирательную комиссию равным образом по отношению ко всем кандидатам осуществлять в установленный законом срок проверку представленных ими документов и в случае выявления неполноты сведений о кандидатах, отсутствия каких-либо документов, представление которых в избирательную комиссию для уведомления о выдвижении кандидата и его регистрации предусмотрено законом, или несоблюдения требований закона к оформлению документов извещать кандидатов об этих недостатках</a:t>
            </a:r>
            <a:r>
              <a:rPr lang="ru-RU" i="1" dirty="0" smtClean="0">
                <a:solidFill>
                  <a:srgbClr val="FF0000"/>
                </a:solidFill>
              </a:rPr>
              <a:t>.</a:t>
            </a:r>
            <a:endParaRPr lang="ru-RU" sz="2900" i="1" dirty="0" smtClean="0">
              <a:solidFill>
                <a:srgbClr val="FF0000"/>
              </a:solidFill>
            </a:endParaRPr>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11</a:t>
            </a:fld>
            <a:endParaRPr lang="ru-RU" noProof="0" dirty="0"/>
          </a:p>
        </p:txBody>
      </p:sp>
    </p:spTree>
    <p:extLst>
      <p:ext uri="{BB962C8B-B14F-4D97-AF65-F5344CB8AC3E}">
        <p14:creationId xmlns:p14="http://schemas.microsoft.com/office/powerpoint/2010/main" val="230119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2200" dirty="0" smtClean="0">
                <a:hlinkClick r:id="rId3"/>
              </a:rPr>
              <a:t>Дополнение </a:t>
            </a:r>
            <a:r>
              <a:rPr lang="ru-RU" sz="2200" dirty="0">
                <a:hlinkClick r:id="rId3"/>
              </a:rPr>
              <a:t>статьи </a:t>
            </a:r>
            <a:r>
              <a:rPr lang="ru-RU" sz="2200" dirty="0" smtClean="0">
                <a:hlinkClick r:id="rId3"/>
              </a:rPr>
              <a:t>48 </a:t>
            </a:r>
            <a:r>
              <a:rPr lang="ru-RU" sz="2200" dirty="0">
                <a:hlinkClick r:id="rId3"/>
              </a:rPr>
              <a:t>пунктом </a:t>
            </a:r>
            <a:r>
              <a:rPr lang="ru-RU" sz="2200" dirty="0" smtClean="0">
                <a:hlinkClick r:id="rId3"/>
              </a:rPr>
              <a:t>9.5.</a:t>
            </a:r>
            <a:r>
              <a:rPr lang="ru-RU" sz="2000" dirty="0" smtClean="0"/>
              <a:t/>
            </a:r>
            <a:br>
              <a:rPr lang="ru-RU" sz="2000" dirty="0" smtClean="0"/>
            </a:br>
            <a:r>
              <a:rPr lang="ru-RU" sz="2000" dirty="0" smtClean="0"/>
              <a:t>«Предвыборная </a:t>
            </a:r>
            <a:r>
              <a:rPr lang="ru-RU" sz="2000" dirty="0"/>
              <a:t>агитация, агитация по вопросам </a:t>
            </a:r>
            <a:r>
              <a:rPr lang="ru-RU" sz="2000" dirty="0" smtClean="0"/>
              <a:t>референдума»</a:t>
            </a:r>
            <a:endParaRPr lang="ru-RU" sz="2000" u="sng" dirty="0"/>
          </a:p>
        </p:txBody>
      </p:sp>
      <p:sp>
        <p:nvSpPr>
          <p:cNvPr id="3" name="Объект 2"/>
          <p:cNvSpPr>
            <a:spLocks noGrp="1"/>
          </p:cNvSpPr>
          <p:nvPr>
            <p:ph sz="half" idx="1"/>
          </p:nvPr>
        </p:nvSpPr>
        <p:spPr>
          <a:xfrm>
            <a:off x="1295399" y="1825625"/>
            <a:ext cx="9370595" cy="4117975"/>
          </a:xfrm>
        </p:spPr>
        <p:txBody>
          <a:bodyPr rtlCol="0">
            <a:normAutofit fontScale="92500" lnSpcReduction="10000"/>
          </a:bodyPr>
          <a:lstStyle/>
          <a:p>
            <a:pPr marL="45720" indent="0" algn="just">
              <a:spcBef>
                <a:spcPts val="0"/>
              </a:spcBef>
              <a:buNone/>
            </a:pPr>
            <a:r>
              <a:rPr lang="ru-RU" dirty="0" smtClean="0"/>
              <a:t>       </a:t>
            </a:r>
            <a:r>
              <a:rPr lang="ru-RU" dirty="0"/>
              <a:t>9.5. В случае, если в агитационном материале используется </a:t>
            </a:r>
            <a:r>
              <a:rPr lang="ru-RU" b="1" dirty="0"/>
              <a:t>высказывание физического лица, включенного в список физических лиц, выполняющих функции иностранного агента</a:t>
            </a:r>
            <a:r>
              <a:rPr lang="ru-RU" dirty="0"/>
              <a:t>, или физического лица, информация о котором включена в </a:t>
            </a:r>
            <a:r>
              <a:rPr lang="ru-RU" b="1" dirty="0"/>
              <a:t>реестр иностранных средств массовой информации</a:t>
            </a:r>
            <a:r>
              <a:rPr lang="ru-RU" dirty="0"/>
              <a:t>, выполняющих функции иностранного агента, данное высказывание должно предваряться информацией о том, что оно является высказыванием такого физического лица. Данная информация должна быть ясно видимой (ясно различаемой на слух) и занимать не менее 15 процентов от площади (объема) агитационного материала. В случае использования такого высказывания в агитационном материале кандидат, избирательное объединение при предоставлении агитационного материала в установленном порядке в организацию телерадиовещания, редакцию периодического печатного издания, комиссию предоставляют информацию о том, какое высказывание какого физического лица, включенного в список физических лиц, выполняющих функции иностранного агента, или физического лица, информация о котором включена в реестр иностранных средств массовой информации, выполняющих функции иностранного агента, использовано в агитационном материале.</a:t>
            </a:r>
          </a:p>
          <a:p>
            <a:pPr marL="45720" indent="0" algn="just">
              <a:spcBef>
                <a:spcPts val="0"/>
              </a:spcBef>
              <a:buNone/>
            </a:pPr>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12</a:t>
            </a:fld>
            <a:endParaRPr lang="ru-RU" noProof="0" dirty="0"/>
          </a:p>
        </p:txBody>
      </p:sp>
    </p:spTree>
    <p:extLst>
      <p:ext uri="{BB962C8B-B14F-4D97-AF65-F5344CB8AC3E}">
        <p14:creationId xmlns:p14="http://schemas.microsoft.com/office/powerpoint/2010/main" val="16469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1369595"/>
          </a:xfrm>
        </p:spPr>
        <p:txBody>
          <a:bodyPr rtlCol="0">
            <a:noAutofit/>
          </a:bodyPr>
          <a:lstStyle/>
          <a:p>
            <a:r>
              <a:rPr lang="ru-RU" sz="2000" dirty="0" smtClean="0">
                <a:hlinkClick r:id="rId3"/>
              </a:rPr>
              <a:t>Дополнение </a:t>
            </a:r>
            <a:r>
              <a:rPr lang="ru-RU" sz="2000" dirty="0">
                <a:hlinkClick r:id="rId3"/>
              </a:rPr>
              <a:t>статьи </a:t>
            </a:r>
            <a:r>
              <a:rPr lang="ru-RU" sz="2000" dirty="0" smtClean="0">
                <a:hlinkClick r:id="rId3"/>
              </a:rPr>
              <a:t>50 </a:t>
            </a:r>
            <a:r>
              <a:rPr lang="ru-RU" sz="2000" dirty="0">
                <a:hlinkClick r:id="rId3"/>
              </a:rPr>
              <a:t>пунктом </a:t>
            </a:r>
            <a:r>
              <a:rPr lang="ru-RU" sz="2000" dirty="0" smtClean="0">
                <a:hlinkClick r:id="rId3"/>
              </a:rPr>
              <a:t>11.1.</a:t>
            </a:r>
            <a:r>
              <a:rPr lang="ru-RU" sz="2000" dirty="0">
                <a:hlinkClick r:id="rId3"/>
              </a:rPr>
              <a:t/>
            </a:r>
            <a:br>
              <a:rPr lang="ru-RU" sz="2000" dirty="0">
                <a:hlinkClick r:id="rId3"/>
              </a:rPr>
            </a:br>
            <a:r>
              <a:rPr lang="ru-RU" sz="2000" dirty="0" smtClean="0"/>
              <a:t>«Общие </a:t>
            </a:r>
            <a:r>
              <a:rPr lang="ru-RU" sz="2000" dirty="0"/>
              <a:t>условия проведения предвыборной агитации, агитации по вопросам референдума на каналах организаций телерадиовещания, в периодических печатных изданиях и сетевых </a:t>
            </a:r>
            <a:r>
              <a:rPr lang="ru-RU" sz="2000" dirty="0" smtClean="0"/>
              <a:t>изданиях»</a:t>
            </a:r>
            <a:endParaRPr lang="ru-RU" sz="2000" u="sng" dirty="0"/>
          </a:p>
        </p:txBody>
      </p:sp>
      <p:sp>
        <p:nvSpPr>
          <p:cNvPr id="3" name="Объект 2"/>
          <p:cNvSpPr>
            <a:spLocks noGrp="1"/>
          </p:cNvSpPr>
          <p:nvPr>
            <p:ph sz="half" idx="1"/>
          </p:nvPr>
        </p:nvSpPr>
        <p:spPr>
          <a:xfrm>
            <a:off x="1295399" y="1825625"/>
            <a:ext cx="9370595" cy="4117975"/>
          </a:xfrm>
        </p:spPr>
        <p:txBody>
          <a:bodyPr rtlCol="0">
            <a:normAutofit/>
          </a:bodyPr>
          <a:lstStyle/>
          <a:p>
            <a:pPr marL="45720" indent="0" algn="just">
              <a:buNone/>
            </a:pPr>
            <a:r>
              <a:rPr lang="ru-RU" dirty="0"/>
              <a:t> </a:t>
            </a:r>
            <a:r>
              <a:rPr lang="ru-RU" dirty="0" smtClean="0"/>
              <a:t>      11.1</a:t>
            </a:r>
            <a:r>
              <a:rPr lang="ru-RU" dirty="0"/>
              <a:t>. Копия агитационного материала, предназначенного для размещения на каналах организаций, осуществляющих телерадиовещание, в периодических печатных изданиях, </a:t>
            </a:r>
            <a:r>
              <a:rPr lang="ru-RU" b="1" dirty="0"/>
              <a:t>после направления </a:t>
            </a:r>
            <a:r>
              <a:rPr lang="ru-RU" dirty="0"/>
              <a:t>(передачи) агитационного материала </a:t>
            </a:r>
            <a:r>
              <a:rPr lang="ru-RU" b="1" dirty="0"/>
              <a:t>в указанную организацию</a:t>
            </a:r>
            <a:r>
              <a:rPr lang="ru-RU" dirty="0"/>
              <a:t>, редакцию периодического печатного издания и </a:t>
            </a:r>
            <a:r>
              <a:rPr lang="ru-RU" b="1" dirty="0"/>
              <a:t>до начала его распространения </a:t>
            </a:r>
            <a:r>
              <a:rPr lang="ru-RU" dirty="0"/>
              <a:t>представляется зарегистрированным кандидатом, избирательным объединением в соответствующую избирательную комиссию вместе с информацией о том, изображение какого кандидата (каких кандидатов) использовано в соответствующем агитационном материале (в случае использования изображений кандидата (кандидатов) в агитационном материале).</a:t>
            </a:r>
          </a:p>
          <a:p>
            <a:pPr marL="45720" indent="0" algn="just">
              <a:spcBef>
                <a:spcPts val="0"/>
              </a:spcBef>
              <a:buNone/>
            </a:pPr>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13</a:t>
            </a:fld>
            <a:endParaRPr lang="ru-RU" noProof="0" dirty="0"/>
          </a:p>
        </p:txBody>
      </p:sp>
    </p:spTree>
    <p:extLst>
      <p:ext uri="{BB962C8B-B14F-4D97-AF65-F5344CB8AC3E}">
        <p14:creationId xmlns:p14="http://schemas.microsoft.com/office/powerpoint/2010/main" val="38955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sz="2200" u="sng" dirty="0" smtClean="0">
                <a:effectLst/>
                <a:hlinkClick r:id="rId3"/>
              </a:rPr>
              <a:t>Изменение</a:t>
            </a:r>
            <a:r>
              <a:rPr lang="ru-RU" sz="2200" u="sng" dirty="0" smtClean="0">
                <a:effectLst/>
              </a:rPr>
              <a:t> </a:t>
            </a:r>
            <a:r>
              <a:rPr lang="ru-RU" sz="2200" u="sng" dirty="0">
                <a:effectLst/>
              </a:rPr>
              <a:t>пункта </a:t>
            </a:r>
            <a:r>
              <a:rPr lang="ru-RU" sz="2200" u="sng" dirty="0" smtClean="0">
                <a:effectLst/>
              </a:rPr>
              <a:t>10 </a:t>
            </a:r>
            <a:r>
              <a:rPr lang="ru-RU" sz="2200" u="sng" dirty="0">
                <a:effectLst/>
              </a:rPr>
              <a:t>статьи </a:t>
            </a:r>
            <a:r>
              <a:rPr lang="ru-RU" sz="2200" u="sng" dirty="0" smtClean="0">
                <a:effectLst/>
              </a:rPr>
              <a:t>58</a:t>
            </a:r>
            <a:br>
              <a:rPr lang="ru-RU" sz="2200" u="sng" dirty="0" smtClean="0">
                <a:effectLst/>
              </a:rPr>
            </a:br>
            <a:r>
              <a:rPr lang="ru-RU" sz="2200" dirty="0" smtClean="0">
                <a:effectLst/>
              </a:rPr>
              <a:t>«</a:t>
            </a:r>
            <a:r>
              <a:rPr lang="ru-RU" sz="2200" dirty="0" smtClean="0"/>
              <a:t>Порядок </a:t>
            </a:r>
            <a:r>
              <a:rPr lang="ru-RU" sz="2200" dirty="0"/>
              <a:t>создания избирательных фондов, фондов </a:t>
            </a:r>
            <a:r>
              <a:rPr lang="ru-RU" sz="2200" dirty="0" smtClean="0"/>
              <a:t>референдума»</a:t>
            </a:r>
            <a:endParaRPr lang="ru-RU" sz="2200" u="sng" dirty="0"/>
          </a:p>
        </p:txBody>
      </p:sp>
      <p:sp>
        <p:nvSpPr>
          <p:cNvPr id="3" name="Объект 2"/>
          <p:cNvSpPr>
            <a:spLocks noGrp="1"/>
          </p:cNvSpPr>
          <p:nvPr>
            <p:ph sz="half" idx="1"/>
          </p:nvPr>
        </p:nvSpPr>
        <p:spPr/>
        <p:txBody>
          <a:bodyPr rtlCol="0">
            <a:normAutofit fontScale="62500" lnSpcReduction="20000"/>
          </a:bodyPr>
          <a:lstStyle/>
          <a:p>
            <a:pPr marL="45720" indent="0">
              <a:buNone/>
            </a:pPr>
            <a:r>
              <a:rPr lang="ru-RU" sz="2900" dirty="0" smtClean="0">
                <a:hlinkClick r:id="rId4"/>
              </a:rPr>
              <a:t>старая редакция</a:t>
            </a:r>
            <a:endParaRPr lang="ru-RU" sz="2900" dirty="0" smtClean="0"/>
          </a:p>
          <a:p>
            <a:pPr marL="45720" indent="0" algn="just">
              <a:buNone/>
            </a:pPr>
            <a:r>
              <a:rPr lang="ru-RU" dirty="0"/>
              <a:t>10. Законом устанавливаются предельные размеры перечисляемых в избирательные фонды собственных средств кандидата, избирательного объединения, средств, выделенных кандидату выдвинувшим его избирательным объединением, добровольных пожертвований граждан и юридических лиц, а также предельные размеры расходования средств избирательных фондов. Допускается увеличение до 20 процентов предельных размеров расходования средств избирательного фонда зарегистрированных кандидатов, включенных в избирательный бюллетень при повторном голосовании. Кандидат, выдвинутый одновременно в нескольких избирательных округах на разных выборах, если эти выборы проводятся на одной и той же территории либо на территориях, одна из которых включена в другую, создает избирательные фонды в соответствии с </a:t>
            </a:r>
            <a:r>
              <a:rPr lang="ru-RU" dirty="0">
                <a:hlinkClick r:id="rId5"/>
              </a:rPr>
              <a:t>пунктом 1</a:t>
            </a:r>
            <a:r>
              <a:rPr lang="ru-RU" dirty="0"/>
              <a:t> настоящей статьи, однако предельные размеры расходования средств этих избирательных фондов исчисляются в совокупности, по наибольшему из указанных предельных размеров.</a:t>
            </a:r>
          </a:p>
          <a:p>
            <a:pPr marL="45720" indent="0">
              <a:buNone/>
            </a:pPr>
            <a:endParaRPr lang="ru-RU" sz="2900" dirty="0" smtClean="0"/>
          </a:p>
        </p:txBody>
      </p:sp>
      <p:sp>
        <p:nvSpPr>
          <p:cNvPr id="4" name="Объект 3"/>
          <p:cNvSpPr>
            <a:spLocks noGrp="1"/>
          </p:cNvSpPr>
          <p:nvPr>
            <p:ph sz="half" idx="2"/>
          </p:nvPr>
        </p:nvSpPr>
        <p:spPr>
          <a:xfrm>
            <a:off x="6172199" y="1825625"/>
            <a:ext cx="5167564" cy="4117975"/>
          </a:xfrm>
        </p:spPr>
        <p:txBody>
          <a:bodyPr>
            <a:normAutofit fontScale="62500" lnSpcReduction="20000"/>
          </a:bodyPr>
          <a:lstStyle/>
          <a:p>
            <a:pPr marL="45720" indent="0">
              <a:buNone/>
            </a:pPr>
            <a:r>
              <a:rPr lang="ru-RU" sz="2900" dirty="0" smtClean="0">
                <a:hlinkClick r:id="rId6"/>
              </a:rPr>
              <a:t>новая редакция</a:t>
            </a:r>
            <a:endParaRPr lang="ru-RU" sz="2900" dirty="0" smtClean="0"/>
          </a:p>
          <a:p>
            <a:pPr marL="45720" indent="0" algn="just">
              <a:buNone/>
            </a:pPr>
            <a:r>
              <a:rPr lang="ru-RU" dirty="0"/>
              <a:t>10. Законом устанавливаются предельные размеры перечисляемых в избирательные фонды собственных средств кандидата, избирательного объединения, средств, выделенных кандидату выдвинувшим его избирательным объединением, добровольных пожертвований граждан и юридических лиц, а также предельные размеры расходования средств избирательных фондов. Допускается увеличение до 20 процентов предельных размеров расходования средств избирательного фонда зарегистрированных кандидатов, включенных в избирательный бюллетень при повторном голосовании</a:t>
            </a:r>
            <a:r>
              <a:rPr lang="ru-RU" b="1" dirty="0"/>
              <a:t>. В случае отложения голосования в соответствии с </a:t>
            </a:r>
            <a:r>
              <a:rPr lang="ru-RU" b="1" dirty="0">
                <a:hlinkClick r:id="rId7"/>
              </a:rPr>
              <a:t>пунктом 33 статьи 38</a:t>
            </a:r>
            <a:r>
              <a:rPr lang="ru-RU" b="1" dirty="0"/>
              <a:t> настоящего Федерального закона предельный размер расходования средств избирательного фонда кандидата, зарегистрированного до такого отложения, предельный размер расходования средств избирательного фонда избирательного объединения, список кандидатов которого зарегистрирован до такого отложения, могут быть увеличены до 20 процентов.</a:t>
            </a:r>
            <a:r>
              <a:rPr lang="ru-RU" dirty="0"/>
              <a:t> Кандидат, выдвинутый одновременно в нескольких избирательных округах на разных выборах, если эти выборы проводятся на одной и той же территории либо на территориях, одна из которых включена в другую, создает избирательные фонды в соответствии с </a:t>
            </a:r>
            <a:r>
              <a:rPr lang="ru-RU" dirty="0">
                <a:hlinkClick r:id="rId8"/>
              </a:rPr>
              <a:t>пунктом 1</a:t>
            </a:r>
            <a:r>
              <a:rPr lang="ru-RU" dirty="0"/>
              <a:t> настоящей статьи, однако предельные размеры расходования средств этих избирательных фондов исчисляются в совокупности, по наибольшему из указанных предельных размеров.</a:t>
            </a:r>
          </a:p>
          <a:p>
            <a:pPr marL="45720" indent="0">
              <a:buNone/>
            </a:pPr>
            <a:endParaRPr lang="ru-RU" sz="2900"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14</a:t>
            </a:fld>
            <a:endParaRPr lang="ru-RU" noProof="0" dirty="0"/>
          </a:p>
        </p:txBody>
      </p:sp>
    </p:spTree>
    <p:extLst>
      <p:ext uri="{BB962C8B-B14F-4D97-AF65-F5344CB8AC3E}">
        <p14:creationId xmlns:p14="http://schemas.microsoft.com/office/powerpoint/2010/main" val="23442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2200" u="sng" dirty="0" smtClean="0">
                <a:effectLst/>
                <a:hlinkClick r:id="rId3"/>
              </a:rPr>
              <a:t>Изменение</a:t>
            </a:r>
            <a:r>
              <a:rPr lang="ru-RU" sz="2200" u="sng" dirty="0" smtClean="0">
                <a:effectLst/>
              </a:rPr>
              <a:t> </a:t>
            </a:r>
            <a:r>
              <a:rPr lang="ru-RU" sz="2200" u="sng" dirty="0">
                <a:effectLst/>
              </a:rPr>
              <a:t>пункта </a:t>
            </a:r>
            <a:r>
              <a:rPr lang="ru-RU" sz="2200" u="sng" dirty="0" smtClean="0">
                <a:effectLst/>
              </a:rPr>
              <a:t>6 </a:t>
            </a:r>
            <a:r>
              <a:rPr lang="ru-RU" sz="2200" u="sng" dirty="0">
                <a:effectLst/>
              </a:rPr>
              <a:t>статьи </a:t>
            </a:r>
            <a:r>
              <a:rPr lang="ru-RU" sz="2200" u="sng" dirty="0" smtClean="0">
                <a:effectLst/>
              </a:rPr>
              <a:t>64</a:t>
            </a:r>
            <a:br>
              <a:rPr lang="ru-RU" sz="2200" u="sng" dirty="0" smtClean="0">
                <a:effectLst/>
              </a:rPr>
            </a:br>
            <a:r>
              <a:rPr lang="ru-RU" sz="2200" dirty="0" smtClean="0">
                <a:effectLst/>
              </a:rPr>
              <a:t>«</a:t>
            </a:r>
            <a:r>
              <a:rPr lang="ru-RU" sz="2200" dirty="0" smtClean="0"/>
              <a:t>Порядок голосования»</a:t>
            </a:r>
            <a:r>
              <a:rPr lang="ru-RU" sz="2200" dirty="0"/>
              <a:t/>
            </a:r>
            <a:br>
              <a:rPr lang="ru-RU" sz="2200" dirty="0"/>
            </a:br>
            <a:endParaRPr lang="ru-RU" sz="2200" u="sng" dirty="0"/>
          </a:p>
        </p:txBody>
      </p:sp>
      <p:sp>
        <p:nvSpPr>
          <p:cNvPr id="3" name="Объект 2"/>
          <p:cNvSpPr>
            <a:spLocks noGrp="1"/>
          </p:cNvSpPr>
          <p:nvPr>
            <p:ph sz="half" idx="1"/>
          </p:nvPr>
        </p:nvSpPr>
        <p:spPr/>
        <p:txBody>
          <a:bodyPr rtlCol="0">
            <a:normAutofit fontScale="55000" lnSpcReduction="20000"/>
          </a:bodyPr>
          <a:lstStyle/>
          <a:p>
            <a:pPr marL="45720" indent="0">
              <a:buNone/>
            </a:pPr>
            <a:r>
              <a:rPr lang="ru-RU" sz="2900" dirty="0" smtClean="0">
                <a:hlinkClick r:id="rId4"/>
              </a:rPr>
              <a:t>старая редакция</a:t>
            </a:r>
            <a:endParaRPr lang="ru-RU" sz="2900" dirty="0" smtClean="0"/>
          </a:p>
          <a:p>
            <a:pPr marL="45720" indent="0" algn="just">
              <a:buNone/>
            </a:pPr>
            <a:r>
              <a:rPr lang="ru-RU" dirty="0"/>
              <a:t>6. При получении бюллетеня избиратель, участник референдума проставляет в списке избирателей, участников референдума серию и номер своего паспорта или документа, заменяющего паспорт гражданина. С согласия избирателя, участника референдума либо по его просьбе серия и номер предъявляемого им паспорта или документа, заменяющего паспорт гражданина, могут быть внесены в список избирателей, участников референдума членом участковой комиссии с правом решающего голоса. Избиратель, участник референдума проверяет правильность произведенной записи и расписывается в соответствующей графе списка избирателей, участников референдума в получении бюллетеня. В случае голосования по открепительному удостоверению в списке избирателей, участников референдума делаются дополнительные отметки. В случае проведения голосования одновременно по нескольким бюллетеням избиратель, участник референдума расписывается за каждый бюллетень. Член участковой комиссии, выдавший избирателю, участнику референдума бюллетень (бюллетени), также расписывается в соответствующей графе списка избирателей, участников референдума.</a:t>
            </a:r>
          </a:p>
          <a:p>
            <a:pPr marL="45720" indent="0">
              <a:buNone/>
            </a:pPr>
            <a:endParaRPr lang="ru-RU" sz="2900" dirty="0" smtClean="0"/>
          </a:p>
        </p:txBody>
      </p:sp>
      <p:sp>
        <p:nvSpPr>
          <p:cNvPr id="4" name="Объект 3"/>
          <p:cNvSpPr>
            <a:spLocks noGrp="1"/>
          </p:cNvSpPr>
          <p:nvPr>
            <p:ph sz="half" idx="2"/>
          </p:nvPr>
        </p:nvSpPr>
        <p:spPr>
          <a:xfrm>
            <a:off x="6172199" y="1825625"/>
            <a:ext cx="5167564" cy="4117975"/>
          </a:xfrm>
        </p:spPr>
        <p:txBody>
          <a:bodyPr>
            <a:normAutofit fontScale="55000" lnSpcReduction="20000"/>
          </a:bodyPr>
          <a:lstStyle/>
          <a:p>
            <a:pPr marL="45720" indent="0">
              <a:buNone/>
            </a:pPr>
            <a:r>
              <a:rPr lang="ru-RU" sz="2900" dirty="0" smtClean="0">
                <a:hlinkClick r:id="rId5"/>
              </a:rPr>
              <a:t>новая редакция</a:t>
            </a:r>
            <a:endParaRPr lang="ru-RU" sz="2900" dirty="0" smtClean="0"/>
          </a:p>
          <a:p>
            <a:pPr marL="45720" indent="0" algn="just">
              <a:buNone/>
            </a:pPr>
            <a:r>
              <a:rPr lang="ru-RU" dirty="0"/>
              <a:t>6. При получении бюллетеня избиратель, участник референдума проставляет в списке избирателей, участников референдума серию и номер своего паспорта или документа, заменяющего паспорт гражданина. С согласия избирателя, участника референдума либо по его просьбе серия и номер предъявляемого им паспорта или документа, заменяющего паспорт гражданина, могут быть внесены в список избирателей, участников референдума членом участковой комиссии с правом решающего голоса</a:t>
            </a:r>
            <a:r>
              <a:rPr lang="ru-RU" b="1" dirty="0"/>
              <a:t>. На основании соответствующего решения комиссии, организующей выборы, референдум, серия и номер паспорта или документа, заменяющего паспорт гражданина, могут быть внесены в список избирателей, участников референдума с использованием ГАС "Выборы" при составлении указанного списка. </a:t>
            </a:r>
            <a:r>
              <a:rPr lang="ru-RU" dirty="0"/>
              <a:t>Избиратель, участник референдума проверяет правильность произведенной записи и расписывается в соответствующей графе списка избирателей, участников референдума в получении бюллетеня. В случае голосования по открепительному удостоверению в списке избирателей, участников референдума делаются дополнительные отметки. В случае проведения голосования одновременно по нескольким бюллетеням избиратель, участник референдума расписывается за каждый бюллетень. Член участковой комиссии, выдавший избирателю, участнику референдума бюллетень (бюллетени), также расписывается в соответствующей графе списка избирателей, участников референдума. </a:t>
            </a:r>
            <a:r>
              <a:rPr lang="ru-RU" b="1" dirty="0"/>
              <a:t>В случае составления списка избирателей, участников референдума в электронном виде допускается применение электронной графической подписи в порядке, определенном при проведении выборов в федеральные органы государственной власти и референдума Российской Федерации Центральной избирательной комиссией Российской Федерации, а при проведении иных выборов, референдумов - избирательной комиссией субъекта Российской Федерации с учетом требований, установленных Центральной избирательной комиссией Российской Федерации.</a:t>
            </a:r>
          </a:p>
          <a:p>
            <a:pPr marL="45720" indent="0">
              <a:buNone/>
            </a:pPr>
            <a:endParaRPr lang="ru-RU" sz="2900"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15</a:t>
            </a:fld>
            <a:endParaRPr lang="ru-RU" noProof="0" dirty="0"/>
          </a:p>
        </p:txBody>
      </p:sp>
    </p:spTree>
    <p:extLst>
      <p:ext uri="{BB962C8B-B14F-4D97-AF65-F5344CB8AC3E}">
        <p14:creationId xmlns:p14="http://schemas.microsoft.com/office/powerpoint/2010/main" val="404704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b="0" dirty="0"/>
              <a:t> </a:t>
            </a:r>
            <a:r>
              <a:rPr lang="ru-RU" dirty="0" smtClean="0">
                <a:hlinkClick r:id="rId3"/>
              </a:rPr>
              <a:t>Дополнение </a:t>
            </a:r>
            <a:r>
              <a:rPr lang="ru-RU" u="sng" dirty="0" smtClean="0">
                <a:hlinkClick r:id="rId3"/>
              </a:rPr>
              <a:t>статьей </a:t>
            </a:r>
            <a:r>
              <a:rPr lang="ru-RU" u="sng" dirty="0" smtClean="0"/>
              <a:t>64.1 </a:t>
            </a:r>
            <a:br>
              <a:rPr lang="ru-RU" u="sng" dirty="0" smtClean="0"/>
            </a:br>
            <a:r>
              <a:rPr lang="ru-RU" u="sng" dirty="0" smtClean="0"/>
              <a:t>«дистанционное электронное голосование»</a:t>
            </a:r>
            <a:endParaRPr lang="ru-RU" u="sng" dirty="0"/>
          </a:p>
        </p:txBody>
      </p:sp>
      <p:sp>
        <p:nvSpPr>
          <p:cNvPr id="3" name="Объект 2"/>
          <p:cNvSpPr>
            <a:spLocks noGrp="1"/>
          </p:cNvSpPr>
          <p:nvPr>
            <p:ph sz="half" idx="1"/>
          </p:nvPr>
        </p:nvSpPr>
        <p:spPr>
          <a:xfrm>
            <a:off x="1295399" y="1825625"/>
            <a:ext cx="9370595" cy="4117975"/>
          </a:xfrm>
        </p:spPr>
        <p:txBody>
          <a:bodyPr rtlCol="0">
            <a:normAutofit/>
          </a:bodyPr>
          <a:lstStyle/>
          <a:p>
            <a:pPr marL="45720" indent="0" algn="just">
              <a:buNone/>
            </a:pPr>
            <a:r>
              <a:rPr lang="ru-RU" dirty="0"/>
              <a:t> </a:t>
            </a:r>
            <a:r>
              <a:rPr lang="ru-RU" dirty="0" smtClean="0"/>
              <a:t>      </a:t>
            </a:r>
            <a:r>
              <a:rPr lang="ru-RU" dirty="0"/>
              <a:t>При проведении выборов, референдумов по решению соответствующей избирательной комиссии, комиссии референдума может проводиться дистанционное электронное голосование. Указанным решением должны быть определены сроки проведения дистанционного электронного голосования, государственные информационные системы, используемые для проведения дистанционного электронного голосования, а также условия, при которых избиратель, участник референдума вправе принять участие в дистанционном электронном голосовании.</a:t>
            </a:r>
          </a:p>
          <a:p>
            <a:pPr marL="45720" indent="0" algn="just">
              <a:buNone/>
            </a:pPr>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16</a:t>
            </a:fld>
            <a:endParaRPr lang="ru-RU" noProof="0" dirty="0"/>
          </a:p>
        </p:txBody>
      </p:sp>
    </p:spTree>
    <p:extLst>
      <p:ext uri="{BB962C8B-B14F-4D97-AF65-F5344CB8AC3E}">
        <p14:creationId xmlns:p14="http://schemas.microsoft.com/office/powerpoint/2010/main" val="37326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1140995"/>
          </a:xfrm>
        </p:spPr>
        <p:txBody>
          <a:bodyPr rtlCol="0">
            <a:noAutofit/>
          </a:bodyPr>
          <a:lstStyle/>
          <a:p>
            <a:r>
              <a:rPr lang="ru-RU" sz="2000" u="sng" dirty="0" smtClean="0">
                <a:effectLst/>
                <a:hlinkClick r:id="rId3"/>
              </a:rPr>
              <a:t>Изменение</a:t>
            </a:r>
            <a:r>
              <a:rPr lang="ru-RU" sz="2000" u="sng" dirty="0" smtClean="0">
                <a:effectLst/>
              </a:rPr>
              <a:t> </a:t>
            </a:r>
            <a:r>
              <a:rPr lang="ru-RU" sz="2000" u="sng" dirty="0">
                <a:effectLst/>
              </a:rPr>
              <a:t>пункта </a:t>
            </a:r>
            <a:r>
              <a:rPr lang="ru-RU" sz="2000" u="sng" dirty="0" smtClean="0">
                <a:effectLst/>
              </a:rPr>
              <a:t>12 </a:t>
            </a:r>
            <a:r>
              <a:rPr lang="ru-RU" sz="2000" u="sng" dirty="0">
                <a:effectLst/>
              </a:rPr>
              <a:t>статьи </a:t>
            </a:r>
            <a:r>
              <a:rPr lang="ru-RU" sz="2000" u="sng" dirty="0" smtClean="0">
                <a:effectLst/>
              </a:rPr>
              <a:t>68</a:t>
            </a:r>
            <a:br>
              <a:rPr lang="ru-RU" sz="2000" u="sng" dirty="0" smtClean="0">
                <a:effectLst/>
              </a:rPr>
            </a:br>
            <a:r>
              <a:rPr lang="ru-RU" sz="2000" dirty="0" smtClean="0">
                <a:effectLst/>
              </a:rPr>
              <a:t>«</a:t>
            </a:r>
            <a:r>
              <a:rPr lang="ru-RU" sz="2000" dirty="0" smtClean="0"/>
              <a:t>Порядок </a:t>
            </a:r>
            <a:r>
              <a:rPr lang="ru-RU" sz="2000" dirty="0"/>
              <a:t>подсчета голосов избирателей, участников референдума и составления протокола об итогах голосования участковой </a:t>
            </a:r>
            <a:r>
              <a:rPr lang="ru-RU" sz="2000" dirty="0" smtClean="0"/>
              <a:t>комиссией»</a:t>
            </a:r>
            <a:endParaRPr lang="ru-RU" sz="2000" u="sng" dirty="0"/>
          </a:p>
        </p:txBody>
      </p:sp>
      <p:sp>
        <p:nvSpPr>
          <p:cNvPr id="3" name="Объект 2"/>
          <p:cNvSpPr>
            <a:spLocks noGrp="1"/>
          </p:cNvSpPr>
          <p:nvPr>
            <p:ph sz="half" idx="1"/>
          </p:nvPr>
        </p:nvSpPr>
        <p:spPr/>
        <p:txBody>
          <a:bodyPr rtlCol="0">
            <a:normAutofit fontScale="85000" lnSpcReduction="20000"/>
          </a:bodyPr>
          <a:lstStyle/>
          <a:p>
            <a:pPr marL="45720" indent="0">
              <a:buNone/>
            </a:pPr>
            <a:r>
              <a:rPr lang="ru-RU" sz="2900" dirty="0" smtClean="0">
                <a:hlinkClick r:id="rId4"/>
              </a:rPr>
              <a:t>старая редакция</a:t>
            </a:r>
            <a:endParaRPr lang="ru-RU" sz="2900" dirty="0" smtClean="0"/>
          </a:p>
          <a:p>
            <a:pPr marL="45720" indent="0" algn="just">
              <a:buNone/>
            </a:pPr>
            <a:r>
              <a:rPr lang="ru-RU" dirty="0" smtClean="0"/>
              <a:t>12…Если </a:t>
            </a:r>
            <a:r>
              <a:rPr lang="ru-RU" dirty="0"/>
              <a:t>число бюллетеней установленной формы, обнаруженных в переносном ящике для голосования, больше количества заявлений избирателей, участников референдума, содержащих отметку о числе полученных бюллетеней, все бюллетени, находившиеся в данном переносном ящике для голосования, решением участковой комиссии признаются недействительными, о чем составляется акт, который прилагается к протоколу об итогах голосования и в котором указываются фамилии и инициалы членов участковой комиссии, обеспечивавших проведение голосования вне помещения для голосования с использованием данного переносного ящика для голосования.</a:t>
            </a:r>
          </a:p>
          <a:p>
            <a:pPr marL="45720" indent="0">
              <a:buNone/>
            </a:pPr>
            <a:endParaRPr lang="ru-RU" sz="2900" dirty="0" smtClean="0"/>
          </a:p>
        </p:txBody>
      </p:sp>
      <p:sp>
        <p:nvSpPr>
          <p:cNvPr id="4" name="Объект 3"/>
          <p:cNvSpPr>
            <a:spLocks noGrp="1"/>
          </p:cNvSpPr>
          <p:nvPr>
            <p:ph sz="half" idx="2"/>
          </p:nvPr>
        </p:nvSpPr>
        <p:spPr>
          <a:xfrm>
            <a:off x="6172199" y="1825625"/>
            <a:ext cx="5167564" cy="4117975"/>
          </a:xfrm>
        </p:spPr>
        <p:txBody>
          <a:bodyPr>
            <a:normAutofit fontScale="85000" lnSpcReduction="20000"/>
          </a:bodyPr>
          <a:lstStyle/>
          <a:p>
            <a:pPr marL="45720" indent="0">
              <a:buNone/>
            </a:pPr>
            <a:r>
              <a:rPr lang="ru-RU" sz="2900" dirty="0" smtClean="0">
                <a:hlinkClick r:id="rId5"/>
              </a:rPr>
              <a:t>новая редакция</a:t>
            </a:r>
            <a:endParaRPr lang="ru-RU" sz="2900" dirty="0" smtClean="0"/>
          </a:p>
          <a:p>
            <a:pPr marL="45720" indent="0" algn="just">
              <a:buNone/>
            </a:pPr>
            <a:r>
              <a:rPr lang="ru-RU" dirty="0" smtClean="0"/>
              <a:t>12…</a:t>
            </a:r>
            <a:r>
              <a:rPr lang="ru-RU" dirty="0"/>
              <a:t>Если число бюллетеней установленной формы, обнаруженных в переносном ящике для голосования, больше количества заявлений избирателей, участников референдума, содержащих отметку о числе полученных бюллетеней, все бюллетени для голосования </a:t>
            </a:r>
            <a:r>
              <a:rPr lang="ru-RU" b="1" dirty="0"/>
              <a:t>по соответствующему избирательному округу, округу референдума</a:t>
            </a:r>
            <a:r>
              <a:rPr lang="ru-RU" dirty="0"/>
              <a:t>, находившиеся в данном переносном ящике для голосования, решением участковой комиссии признаются недействительными, о чем составляется акт, который прилагается к протоколу об итогах голосования и в котором указываются фамилии и инициалы членов участковой комиссии, обеспечивавших проведение голосования вне помещения для голосования с использованием данного переносного ящика для голосования. </a:t>
            </a:r>
          </a:p>
          <a:p>
            <a:pPr marL="45720" indent="0">
              <a:buNone/>
            </a:pPr>
            <a:endParaRPr lang="ru-RU" sz="2900"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17</a:t>
            </a:fld>
            <a:endParaRPr lang="ru-RU" noProof="0" dirty="0"/>
          </a:p>
        </p:txBody>
      </p:sp>
    </p:spTree>
    <p:extLst>
      <p:ext uri="{BB962C8B-B14F-4D97-AF65-F5344CB8AC3E}">
        <p14:creationId xmlns:p14="http://schemas.microsoft.com/office/powerpoint/2010/main" val="258634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b="0" dirty="0"/>
              <a:t> </a:t>
            </a:r>
            <a:r>
              <a:rPr lang="ru-RU" sz="2200" dirty="0" smtClean="0"/>
              <a:t>с 1 января 2023 года утрачивает силу статья 24 «Порядок </a:t>
            </a:r>
            <a:r>
              <a:rPr lang="ru-RU" sz="2200" dirty="0"/>
              <a:t>формирования и полномочия избирательных комиссий муниципальных </a:t>
            </a:r>
            <a:r>
              <a:rPr lang="ru-RU" sz="2200" dirty="0" smtClean="0"/>
              <a:t>образований»</a:t>
            </a:r>
            <a:endParaRPr lang="ru-RU" u="sng" dirty="0"/>
          </a:p>
        </p:txBody>
      </p:sp>
      <p:sp>
        <p:nvSpPr>
          <p:cNvPr id="3" name="Объект 2"/>
          <p:cNvSpPr>
            <a:spLocks noGrp="1"/>
          </p:cNvSpPr>
          <p:nvPr>
            <p:ph sz="half" idx="1"/>
          </p:nvPr>
        </p:nvSpPr>
        <p:spPr>
          <a:xfrm>
            <a:off x="1295399" y="1509963"/>
            <a:ext cx="9370595" cy="4433637"/>
          </a:xfrm>
        </p:spPr>
        <p:txBody>
          <a:bodyPr rtlCol="0">
            <a:normAutofit fontScale="55000" lnSpcReduction="20000"/>
          </a:bodyPr>
          <a:lstStyle/>
          <a:p>
            <a:pPr algn="just"/>
            <a:r>
              <a:rPr lang="ru-RU" dirty="0" smtClean="0"/>
              <a:t>Со </a:t>
            </a:r>
            <a:r>
              <a:rPr lang="ru-RU" dirty="0"/>
              <a:t>дня вступления в силу Федерального закона № 60-ФЗ </a:t>
            </a:r>
            <a:r>
              <a:rPr lang="ru-RU" i="1" dirty="0"/>
              <a:t>(14.03.2022 г.)</a:t>
            </a:r>
            <a:r>
              <a:rPr lang="ru-RU" dirty="0"/>
              <a:t> избирательные комиссии муниципальных образований не формируются. Если на день вступления в силу данного Федерального закона осуществляется формирование избирательной комиссии муниципального образования, ее формирование прекращается, а в случае, если срок полномочий избирательной комиссии муниципального образования истекает в 2022 году, срок полномочий такой избирательной комиссии продлевается до 1 января 2023 года.</a:t>
            </a:r>
          </a:p>
          <a:p>
            <a:pPr algn="just"/>
            <a:r>
              <a:rPr lang="ru-RU" dirty="0"/>
              <a:t>Со дня вступления в силу Федерального закона № 60-ФЗ и не позднее 1 января 2023 года избирательные комиссии муниципальных образований, осуществляющие свои полномочия на день вступления в силу данного Федерального закона, прекращают исполнение этих полномочий, за исключением случаев, предусмотренных </a:t>
            </a:r>
            <a:r>
              <a:rPr lang="ru-RU" dirty="0">
                <a:hlinkClick r:id="rId3" action="ppaction://hlinkfile"/>
              </a:rPr>
              <a:t>частями 12</a:t>
            </a:r>
            <a:r>
              <a:rPr lang="ru-RU" dirty="0"/>
              <a:t> и </a:t>
            </a:r>
            <a:r>
              <a:rPr lang="ru-RU" dirty="0">
                <a:hlinkClick r:id="rId4" action="ppaction://hlinkfile"/>
              </a:rPr>
              <a:t>13</a:t>
            </a:r>
            <a:r>
              <a:rPr lang="ru-RU" dirty="0"/>
              <a:t> статьи 9 Федерального закона № 60-ФЗ. Исполнение полномочий по подготовке и проведению выборов в органы местного самоуправления, местного референдума по решению избирательной комиссии субъекта Российской Федерации возлагается на территориальную или участковую комиссию.</a:t>
            </a:r>
          </a:p>
          <a:p>
            <a:pPr algn="just"/>
            <a:r>
              <a:rPr lang="ru-RU" dirty="0"/>
              <a:t>п. 12. В случае, если на день вступления в силу Федерального закона № 60-ФЗ избирательная комиссия муниципального образования организует подготовку и проведение выборов в органы местного самоуправления, местного референдума, полномочия такой избирательной комиссии муниципального образования прекращаются в день окончания избирательной кампании, кампании референдума.</a:t>
            </a:r>
          </a:p>
          <a:p>
            <a:pPr algn="just"/>
            <a:r>
              <a:rPr lang="ru-RU" dirty="0"/>
              <a:t>п. 13. В случае, если на день вступления в силу Федерального закона № 60-ФЗ избирательная комиссия муниципального образования участвует в судебном разбирательстве об оспаривании результатов выборов, референдума, полномочия такой избирательной комиссии муниципального образования прекращаются в день вступления в законную силу судебного решения по указанному разбирательству. При этом указанная избирательная комиссия не участвует в выборах, референдумах, назначенных после дня вступления в силу данного Федерального закона.</a:t>
            </a:r>
          </a:p>
          <a:p>
            <a:pPr algn="just"/>
            <a:r>
              <a:rPr lang="ru-RU" dirty="0"/>
              <a:t>п. 14. Со дня вступления в силу Федерального закона № 60-ФЗ органы государственной власти Российской Федерации, органы государственной власти субъектов Российской Федерации, иные государственные органы Российской Федерации и государственные органы субъектов Российской Федерации, органы местного самоуправления, муниципальные органы принимают правовые акты, связанные с прекращением полномочий избирательных комиссий муниципальных образований, включая передачу имущества и документов указанных избирательных комиссий в связи с прекращением их полномочий или возложением этих полномочий на иную комиссию, и обеспечивают реализацию этих правовых актов до 1 января 2023 года</a:t>
            </a:r>
            <a:r>
              <a:rPr lang="ru-RU" dirty="0" smtClean="0"/>
              <a:t>.</a:t>
            </a:r>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18</a:t>
            </a:fld>
            <a:endParaRPr lang="ru-RU" noProof="0" dirty="0"/>
          </a:p>
        </p:txBody>
      </p:sp>
    </p:spTree>
    <p:extLst>
      <p:ext uri="{BB962C8B-B14F-4D97-AF65-F5344CB8AC3E}">
        <p14:creationId xmlns:p14="http://schemas.microsoft.com/office/powerpoint/2010/main" val="18211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4611" y="2431582"/>
            <a:ext cx="10058400" cy="2743200"/>
          </a:xfrm>
        </p:spPr>
        <p:txBody>
          <a:bodyPr rtlCol="0">
            <a:noAutofit/>
          </a:bodyPr>
          <a:lstStyle/>
          <a:p>
            <a:pPr algn="ctr"/>
            <a:r>
              <a:rPr lang="ru-RU" sz="5400" dirty="0" smtClean="0"/>
              <a:t>Порядок рассмотрения избирательной комиссией жалоб. </a:t>
            </a:r>
            <a:br>
              <a:rPr lang="ru-RU" sz="5400" dirty="0" smtClean="0"/>
            </a:br>
            <a:r>
              <a:rPr lang="ru-RU" sz="5400" dirty="0" smtClean="0"/>
              <a:t>Сроки рассмотрения, оформление решений</a:t>
            </a:r>
            <a:endParaRPr lang="ru-RU" sz="5400" dirty="0"/>
          </a:p>
        </p:txBody>
      </p:sp>
    </p:spTree>
    <p:extLst>
      <p:ext uri="{BB962C8B-B14F-4D97-AF65-F5344CB8AC3E}">
        <p14:creationId xmlns:p14="http://schemas.microsoft.com/office/powerpoint/2010/main" val="65474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12821"/>
            <a:ext cx="9601200" cy="1512804"/>
          </a:xfrm>
        </p:spPr>
        <p:txBody>
          <a:bodyPr rtlCol="0">
            <a:normAutofit fontScale="90000"/>
          </a:bodyPr>
          <a:lstStyle/>
          <a:p>
            <a:r>
              <a:rPr lang="ru-RU" sz="2100" dirty="0" smtClean="0">
                <a:hlinkClick r:id="rId3"/>
              </a:rPr>
              <a:t>Изменение </a:t>
            </a:r>
            <a:r>
              <a:rPr lang="ru-RU" sz="2100" dirty="0">
                <a:hlinkClick r:id="rId3"/>
              </a:rPr>
              <a:t>подпункта </a:t>
            </a:r>
            <a:r>
              <a:rPr lang="ru-RU" sz="2100" dirty="0" smtClean="0">
                <a:hlinkClick r:id="rId3"/>
              </a:rPr>
              <a:t>«б» </a:t>
            </a:r>
            <a:r>
              <a:rPr lang="ru-RU" sz="2100" dirty="0">
                <a:hlinkClick r:id="rId3"/>
              </a:rPr>
              <a:t>пункта 3.2 статьи </a:t>
            </a:r>
            <a:r>
              <a:rPr lang="ru-RU" sz="2100" dirty="0" smtClean="0">
                <a:hlinkClick r:id="rId3"/>
              </a:rPr>
              <a:t>4</a:t>
            </a:r>
            <a:r>
              <a:rPr lang="ru-RU" sz="2100" dirty="0" smtClean="0"/>
              <a:t> </a:t>
            </a:r>
            <a:br>
              <a:rPr lang="ru-RU" sz="2100" dirty="0" smtClean="0"/>
            </a:br>
            <a:r>
              <a:rPr lang="ru-RU" sz="2100" dirty="0" smtClean="0"/>
              <a:t>«Всеобщее </a:t>
            </a:r>
            <a:r>
              <a:rPr lang="ru-RU" sz="2100" dirty="0"/>
              <a:t>избирательное право и право на участие в </a:t>
            </a:r>
            <a:r>
              <a:rPr lang="ru-RU" sz="2100" dirty="0" smtClean="0"/>
              <a:t>референдуме»</a:t>
            </a:r>
            <a:br>
              <a:rPr lang="ru-RU" sz="2100" dirty="0" smtClean="0"/>
            </a:br>
            <a:r>
              <a:rPr lang="ru-RU" sz="1800" dirty="0"/>
              <a:t/>
            </a:r>
            <a:br>
              <a:rPr lang="ru-RU" sz="1800" dirty="0"/>
            </a:br>
            <a:r>
              <a:rPr lang="ru-RU" sz="1600" b="0" dirty="0" smtClean="0">
                <a:solidFill>
                  <a:schemeClr val="tx1"/>
                </a:solidFill>
                <a:effectLst/>
              </a:rPr>
              <a:t>3.2. </a:t>
            </a:r>
            <a:r>
              <a:rPr lang="ru-RU" sz="1600" b="0" dirty="0">
                <a:solidFill>
                  <a:schemeClr val="tx1"/>
                </a:solidFill>
                <a:effectLst/>
              </a:rPr>
              <a:t>Н</a:t>
            </a:r>
            <a:r>
              <a:rPr lang="ru-RU" sz="1600" b="0" dirty="0" smtClean="0">
                <a:solidFill>
                  <a:schemeClr val="tx1"/>
                </a:solidFill>
                <a:effectLst/>
              </a:rPr>
              <a:t>е </a:t>
            </a:r>
            <a:r>
              <a:rPr lang="ru-RU" sz="1600" b="0" dirty="0">
                <a:solidFill>
                  <a:schemeClr val="tx1"/>
                </a:solidFill>
              </a:rPr>
              <a:t>имеют права быть избранными граждане Российской Федерации:</a:t>
            </a:r>
            <a:r>
              <a:rPr lang="ru-RU" sz="1600" b="0" dirty="0"/>
              <a:t/>
            </a:r>
            <a:br>
              <a:rPr lang="ru-RU" sz="1600" b="0" dirty="0"/>
            </a:br>
            <a:endParaRPr lang="ru-RU" sz="1600" dirty="0"/>
          </a:p>
        </p:txBody>
      </p:sp>
      <p:sp>
        <p:nvSpPr>
          <p:cNvPr id="3" name="Объект 2"/>
          <p:cNvSpPr>
            <a:spLocks noGrp="1"/>
          </p:cNvSpPr>
          <p:nvPr>
            <p:ph sz="half" idx="1"/>
          </p:nvPr>
        </p:nvSpPr>
        <p:spPr/>
        <p:txBody>
          <a:bodyPr rtlCol="0">
            <a:normAutofit fontScale="92500" lnSpcReduction="20000"/>
          </a:bodyPr>
          <a:lstStyle/>
          <a:p>
            <a:pPr marL="45720" indent="0">
              <a:buNone/>
            </a:pPr>
            <a:r>
              <a:rPr lang="ru-RU" dirty="0">
                <a:hlinkClick r:id="rId4"/>
              </a:rPr>
              <a:t>старая редакция</a:t>
            </a:r>
            <a:endParaRPr lang="ru-RU" dirty="0" smtClean="0"/>
          </a:p>
          <a:p>
            <a:pPr marL="45720" indent="0" algn="just">
              <a:buNone/>
            </a:pPr>
            <a:r>
              <a:rPr lang="ru-RU" dirty="0" smtClean="0"/>
              <a:t>б</a:t>
            </a:r>
            <a:r>
              <a:rPr lang="ru-RU" dirty="0"/>
              <a:t>) осужденные за совершение преступлений экстремистской направленности, предусмотренных Уголовным </a:t>
            </a:r>
            <a:r>
              <a:rPr lang="ru-RU" dirty="0">
                <a:hlinkClick r:id="rId5"/>
              </a:rPr>
              <a:t>кодексом</a:t>
            </a:r>
            <a:r>
              <a:rPr lang="ru-RU" dirty="0"/>
              <a:t> Российской Федерации, и имеющие на день голосования на выборах неснятую и непогашенную судимость за указанные преступления, если на таких лиц не распространяется действие </a:t>
            </a:r>
            <a:r>
              <a:rPr lang="ru-RU" dirty="0">
                <a:hlinkClick r:id="rId6"/>
              </a:rPr>
              <a:t>подпунктов "а.1"</a:t>
            </a:r>
            <a:r>
              <a:rPr lang="ru-RU" dirty="0"/>
              <a:t> и </a:t>
            </a:r>
            <a:r>
              <a:rPr lang="ru-RU" dirty="0">
                <a:hlinkClick r:id="rId7"/>
              </a:rPr>
              <a:t>"а.2"</a:t>
            </a:r>
            <a:r>
              <a:rPr lang="ru-RU" dirty="0"/>
              <a:t> настоящего пункта;</a:t>
            </a:r>
          </a:p>
          <a:p>
            <a:endParaRPr lang="ru-RU" dirty="0"/>
          </a:p>
        </p:txBody>
      </p:sp>
      <p:sp>
        <p:nvSpPr>
          <p:cNvPr id="4" name="Объект 3"/>
          <p:cNvSpPr>
            <a:spLocks noGrp="1"/>
          </p:cNvSpPr>
          <p:nvPr>
            <p:ph sz="half" idx="2"/>
          </p:nvPr>
        </p:nvSpPr>
        <p:spPr/>
        <p:txBody>
          <a:bodyPr>
            <a:normAutofit fontScale="92500" lnSpcReduction="20000"/>
          </a:bodyPr>
          <a:lstStyle/>
          <a:p>
            <a:pPr marL="45720" indent="0">
              <a:buNone/>
            </a:pPr>
            <a:r>
              <a:rPr lang="ru-RU" dirty="0">
                <a:hlinkClick r:id="rId8"/>
              </a:rPr>
              <a:t>новая редакция</a:t>
            </a:r>
            <a:endParaRPr lang="ru-RU" dirty="0" smtClean="0"/>
          </a:p>
          <a:p>
            <a:pPr marL="45720" indent="0" algn="just">
              <a:buNone/>
            </a:pPr>
            <a:r>
              <a:rPr lang="ru-RU" dirty="0" smtClean="0"/>
              <a:t>б</a:t>
            </a:r>
            <a:r>
              <a:rPr lang="ru-RU" dirty="0"/>
              <a:t>) осужденные за совершение преступлений экстремистской направленности, предусмотренных Уголовным </a:t>
            </a:r>
            <a:r>
              <a:rPr lang="ru-RU" dirty="0">
                <a:hlinkClick r:id="rId9"/>
              </a:rPr>
              <a:t>кодексом</a:t>
            </a:r>
            <a:r>
              <a:rPr lang="ru-RU" dirty="0"/>
              <a:t> Российской Федерации, и имеющие на день голосования на выборах неснятую и непогашенную судимость за указанные преступления, </a:t>
            </a:r>
            <a:r>
              <a:rPr lang="ru-RU" b="1" dirty="0"/>
              <a:t>а также осужденные за совершение указанных преступлений, судимость которых снята или погашена, - до истечения пяти лет со дня снятия или погашения судимости, </a:t>
            </a:r>
            <a:r>
              <a:rPr lang="ru-RU" dirty="0"/>
              <a:t>если на таких лиц не распространяется действие </a:t>
            </a:r>
            <a:r>
              <a:rPr lang="ru-RU" dirty="0">
                <a:hlinkClick r:id="rId10"/>
              </a:rPr>
              <a:t>подпунктов "а.1"</a:t>
            </a:r>
            <a:r>
              <a:rPr lang="ru-RU" dirty="0"/>
              <a:t> и </a:t>
            </a:r>
            <a:r>
              <a:rPr lang="ru-RU" dirty="0">
                <a:hlinkClick r:id="rId11"/>
              </a:rPr>
              <a:t>"а.2"</a:t>
            </a:r>
            <a:r>
              <a:rPr lang="ru-RU" dirty="0"/>
              <a:t> настоящего пункта</a:t>
            </a:r>
            <a:r>
              <a:rPr lang="ru-RU" dirty="0" smtClean="0"/>
              <a:t>;</a:t>
            </a:r>
            <a:endParaRPr lang="ru-RU" dirty="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2</a:t>
            </a:fld>
            <a:endParaRPr lang="ru-RU" noProof="0" dirty="0"/>
          </a:p>
        </p:txBody>
      </p:sp>
    </p:spTree>
    <p:extLst>
      <p:ext uri="{BB962C8B-B14F-4D97-AF65-F5344CB8AC3E}">
        <p14:creationId xmlns:p14="http://schemas.microsoft.com/office/powerpoint/2010/main" val="185165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pPr rtl="0"/>
            <a:r>
              <a:rPr lang="ru-RU" dirty="0" smtClean="0"/>
              <a:t>    Жалоба                                     может быть подана</a:t>
            </a:r>
            <a:endParaRPr lang="ru-RU" dirty="0"/>
          </a:p>
        </p:txBody>
      </p:sp>
      <p:sp>
        <p:nvSpPr>
          <p:cNvPr id="3" name="Объект 2"/>
          <p:cNvSpPr>
            <a:spLocks noGrp="1"/>
          </p:cNvSpPr>
          <p:nvPr>
            <p:ph sz="half" idx="1"/>
          </p:nvPr>
        </p:nvSpPr>
        <p:spPr/>
        <p:txBody>
          <a:bodyPr rtlCol="0">
            <a:normAutofit fontScale="85000" lnSpcReduction="10000"/>
          </a:bodyPr>
          <a:lstStyle/>
          <a:p>
            <a:pPr algn="just"/>
            <a:r>
              <a:rPr lang="ru-RU" dirty="0"/>
              <a:t>на решение комиссии о регистрации, об отказе в </a:t>
            </a:r>
            <a:r>
              <a:rPr lang="ru-RU" dirty="0" smtClean="0"/>
              <a:t>регистрации, </a:t>
            </a:r>
            <a:r>
              <a:rPr lang="ru-RU" dirty="0"/>
              <a:t>о признании </a:t>
            </a:r>
            <a:r>
              <a:rPr lang="ru-RU" dirty="0" smtClean="0"/>
              <a:t>кандидата </a:t>
            </a:r>
            <a:r>
              <a:rPr lang="ru-RU" dirty="0"/>
              <a:t>утратившим статус </a:t>
            </a:r>
            <a:r>
              <a:rPr lang="ru-RU" dirty="0" smtClean="0"/>
              <a:t>кандидата</a:t>
            </a:r>
          </a:p>
          <a:p>
            <a:pPr algn="just"/>
            <a:r>
              <a:rPr lang="ru-RU" dirty="0" smtClean="0"/>
              <a:t>на </a:t>
            </a:r>
            <a:r>
              <a:rPr lang="ru-RU" dirty="0"/>
              <a:t>решение комиссии об отказе в регистрации </a:t>
            </a:r>
            <a:r>
              <a:rPr lang="ru-RU" dirty="0" smtClean="0"/>
              <a:t>кандидата, </a:t>
            </a:r>
            <a:r>
              <a:rPr lang="ru-RU" dirty="0"/>
              <a:t>о признании кандидата </a:t>
            </a:r>
            <a:r>
              <a:rPr lang="ru-RU" dirty="0" smtClean="0"/>
              <a:t>утратившим </a:t>
            </a:r>
            <a:r>
              <a:rPr lang="ru-RU" dirty="0"/>
              <a:t>статус </a:t>
            </a:r>
            <a:r>
              <a:rPr lang="ru-RU" dirty="0" smtClean="0"/>
              <a:t>кандидата</a:t>
            </a:r>
          </a:p>
          <a:p>
            <a:pPr algn="just"/>
            <a:r>
              <a:rPr lang="ru-RU" dirty="0" smtClean="0"/>
              <a:t>на </a:t>
            </a:r>
            <a:r>
              <a:rPr lang="ru-RU" dirty="0"/>
              <a:t>решение комиссии об отказе в регистрации </a:t>
            </a:r>
            <a:r>
              <a:rPr lang="ru-RU" dirty="0" smtClean="0"/>
              <a:t>кандидата, </a:t>
            </a:r>
            <a:r>
              <a:rPr lang="ru-RU" dirty="0"/>
              <a:t>о признании кандидата </a:t>
            </a:r>
            <a:r>
              <a:rPr lang="ru-RU" dirty="0" smtClean="0"/>
              <a:t>утратившим </a:t>
            </a:r>
            <a:r>
              <a:rPr lang="ru-RU" dirty="0"/>
              <a:t>статус кандидата </a:t>
            </a:r>
            <a:r>
              <a:rPr lang="ru-RU" dirty="0" smtClean="0"/>
              <a:t>в </a:t>
            </a:r>
            <a:r>
              <a:rPr lang="ru-RU" dirty="0"/>
              <a:t>случае его обжалования в вышестоящую избирательную комиссию </a:t>
            </a:r>
            <a:endParaRPr lang="ru-RU" dirty="0" smtClean="0"/>
          </a:p>
          <a:p>
            <a:pPr algn="just"/>
            <a:r>
              <a:rPr lang="ru-RU" dirty="0" smtClean="0"/>
              <a:t>на </a:t>
            </a:r>
            <a:r>
              <a:rPr lang="ru-RU" dirty="0"/>
              <a:t>решение, действие (бездействие) избирательной комиссии по иным кроме отказа в регистрации кандидата вопросам в соответствующую избирательную комиссию </a:t>
            </a:r>
            <a:endParaRPr lang="ru-RU" dirty="0" smtClean="0"/>
          </a:p>
        </p:txBody>
      </p:sp>
      <p:sp>
        <p:nvSpPr>
          <p:cNvPr id="4" name="Объект 3"/>
          <p:cNvSpPr>
            <a:spLocks noGrp="1"/>
          </p:cNvSpPr>
          <p:nvPr>
            <p:ph sz="half" idx="2"/>
          </p:nvPr>
        </p:nvSpPr>
        <p:spPr/>
        <p:txBody>
          <a:bodyPr>
            <a:normAutofit fontScale="85000" lnSpcReduction="10000"/>
          </a:bodyPr>
          <a:lstStyle/>
          <a:p>
            <a:pPr algn="just"/>
            <a:r>
              <a:rPr lang="ru-RU" dirty="0"/>
              <a:t>в суд в течение 10 дней со дня принятия обжалуемого решения </a:t>
            </a:r>
            <a:endParaRPr lang="ru-RU" dirty="0" smtClean="0"/>
          </a:p>
          <a:p>
            <a:pPr marL="45720" indent="0" algn="just">
              <a:spcBef>
                <a:spcPts val="600"/>
              </a:spcBef>
              <a:buNone/>
            </a:pPr>
            <a:endParaRPr lang="ru-RU" dirty="0" smtClean="0"/>
          </a:p>
          <a:p>
            <a:pPr algn="just"/>
            <a:r>
              <a:rPr lang="ru-RU" dirty="0" smtClean="0"/>
              <a:t>в </a:t>
            </a:r>
            <a:r>
              <a:rPr lang="ru-RU" dirty="0"/>
              <a:t>соответствующую избирательную комиссию в течение 5 дней со дня принятия обжалуемого </a:t>
            </a:r>
            <a:r>
              <a:rPr lang="ru-RU" dirty="0" smtClean="0"/>
              <a:t>решения</a:t>
            </a:r>
          </a:p>
          <a:p>
            <a:pPr algn="just"/>
            <a:r>
              <a:rPr lang="ru-RU" dirty="0"/>
              <a:t>в суд в течение 5 дней со дня принятия соответствующей комиссией решения об оставлении жалобы без удовлетворения </a:t>
            </a:r>
            <a:endParaRPr lang="ru-RU" dirty="0" smtClean="0"/>
          </a:p>
          <a:p>
            <a:pPr algn="just">
              <a:spcBef>
                <a:spcPts val="600"/>
              </a:spcBef>
            </a:pPr>
            <a:endParaRPr lang="ru-RU" dirty="0"/>
          </a:p>
          <a:p>
            <a:pPr algn="just">
              <a:spcBef>
                <a:spcPts val="1200"/>
              </a:spcBef>
            </a:pPr>
            <a:r>
              <a:rPr lang="ru-RU" dirty="0"/>
              <a:t>в течение 15 дней, после завершения избирательной кампании – в течение 30 дней со дня принятия обжалуемого решения </a:t>
            </a:r>
            <a:endParaRPr lang="ru-RU" dirty="0" smtClean="0"/>
          </a:p>
          <a:p>
            <a:pPr algn="just"/>
            <a:endParaRPr lang="ru-RU" dirty="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20</a:t>
            </a:fld>
            <a:endParaRPr lang="ru-RU" noProof="0" dirty="0"/>
          </a:p>
        </p:txBody>
      </p:sp>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pPr rtl="0"/>
            <a:r>
              <a:rPr lang="ru-RU" dirty="0" smtClean="0"/>
              <a:t> </a:t>
            </a:r>
            <a:r>
              <a:rPr lang="ru-RU" sz="2700" dirty="0" smtClean="0"/>
              <a:t>Жалоба                                     должна быть рассмотрена</a:t>
            </a:r>
            <a:endParaRPr lang="ru-RU" sz="2700" dirty="0"/>
          </a:p>
        </p:txBody>
      </p:sp>
      <p:sp>
        <p:nvSpPr>
          <p:cNvPr id="3" name="Объект 2"/>
          <p:cNvSpPr>
            <a:spLocks noGrp="1"/>
          </p:cNvSpPr>
          <p:nvPr>
            <p:ph sz="half" idx="1"/>
          </p:nvPr>
        </p:nvSpPr>
        <p:spPr/>
        <p:txBody>
          <a:bodyPr rtlCol="0">
            <a:normAutofit fontScale="85000" lnSpcReduction="20000"/>
          </a:bodyPr>
          <a:lstStyle/>
          <a:p>
            <a:pPr algn="just"/>
            <a:r>
              <a:rPr lang="ru-RU" dirty="0"/>
              <a:t>поступившая до дня голосования </a:t>
            </a:r>
            <a:endParaRPr lang="ru-RU" dirty="0" smtClean="0"/>
          </a:p>
          <a:p>
            <a:pPr algn="just"/>
            <a:r>
              <a:rPr lang="ru-RU" dirty="0" smtClean="0"/>
              <a:t>поступившая </a:t>
            </a:r>
            <a:r>
              <a:rPr lang="ru-RU" dirty="0"/>
              <a:t>в день, предшествующий дню </a:t>
            </a:r>
            <a:r>
              <a:rPr lang="ru-RU" dirty="0" smtClean="0"/>
              <a:t>голосования, в день голосования </a:t>
            </a:r>
            <a:r>
              <a:rPr lang="ru-RU" dirty="0"/>
              <a:t>или в день, следующий за днем голосования </a:t>
            </a:r>
            <a:endParaRPr lang="ru-RU" dirty="0" smtClean="0"/>
          </a:p>
          <a:p>
            <a:pPr algn="just"/>
            <a:r>
              <a:rPr lang="ru-RU" dirty="0" smtClean="0"/>
              <a:t>в </a:t>
            </a:r>
            <a:r>
              <a:rPr lang="ru-RU" dirty="0"/>
              <a:t>случае необходимости дополнительной проверки по </a:t>
            </a:r>
            <a:r>
              <a:rPr lang="ru-RU" dirty="0" smtClean="0"/>
              <a:t>фактам</a:t>
            </a:r>
            <a:r>
              <a:rPr lang="ru-RU" dirty="0"/>
              <a:t>, содержащимся в жалобе </a:t>
            </a:r>
            <a:endParaRPr lang="ru-RU" dirty="0" smtClean="0"/>
          </a:p>
          <a:p>
            <a:pPr algn="just"/>
            <a:r>
              <a:rPr lang="ru-RU" dirty="0"/>
              <a:t>по жалобам на решение комиссии об отказе в регистрации кандидата (списка кандидатов</a:t>
            </a:r>
            <a:r>
              <a:rPr lang="ru-RU" dirty="0" smtClean="0"/>
              <a:t>), </a:t>
            </a:r>
            <a:r>
              <a:rPr lang="ru-RU" dirty="0"/>
              <a:t>об отказе в заверении списка кандидатов, списка кандидатов по одномандатным (многомандатным) избирательным округам, поданным в соответствии с </a:t>
            </a:r>
            <a:r>
              <a:rPr lang="ru-RU" dirty="0">
                <a:hlinkClick r:id="rId3"/>
              </a:rPr>
              <a:t>пунктом 6</a:t>
            </a:r>
            <a:r>
              <a:rPr lang="ru-RU" dirty="0"/>
              <a:t> или </a:t>
            </a:r>
            <a:r>
              <a:rPr lang="ru-RU" dirty="0">
                <a:hlinkClick r:id="rId4"/>
              </a:rPr>
              <a:t>7 статьи 75</a:t>
            </a:r>
            <a:r>
              <a:rPr lang="ru-RU" dirty="0"/>
              <a:t> </a:t>
            </a:r>
            <a:r>
              <a:rPr lang="ru-RU" dirty="0" smtClean="0"/>
              <a:t>Федерального закона</a:t>
            </a:r>
            <a:endParaRPr lang="ru-RU" dirty="0"/>
          </a:p>
          <a:p>
            <a:endParaRPr lang="ru-RU" dirty="0" smtClean="0"/>
          </a:p>
        </p:txBody>
      </p:sp>
      <p:sp>
        <p:nvSpPr>
          <p:cNvPr id="4" name="Объект 3"/>
          <p:cNvSpPr>
            <a:spLocks noGrp="1"/>
          </p:cNvSpPr>
          <p:nvPr>
            <p:ph sz="half" idx="2"/>
          </p:nvPr>
        </p:nvSpPr>
        <p:spPr/>
        <p:txBody>
          <a:bodyPr>
            <a:normAutofit fontScale="85000" lnSpcReduction="20000"/>
          </a:bodyPr>
          <a:lstStyle/>
          <a:p>
            <a:pPr algn="just"/>
            <a:r>
              <a:rPr lang="ru-RU" dirty="0"/>
              <a:t>в пятидневный срок, но не позднее дня, предшествующего дню голосования </a:t>
            </a:r>
            <a:endParaRPr lang="ru-RU" dirty="0" smtClean="0"/>
          </a:p>
          <a:p>
            <a:pPr algn="just"/>
            <a:r>
              <a:rPr lang="ru-RU" dirty="0" smtClean="0"/>
              <a:t>немедленно</a:t>
            </a:r>
          </a:p>
          <a:p>
            <a:pPr algn="just">
              <a:spcBef>
                <a:spcPts val="1200"/>
              </a:spcBef>
            </a:pPr>
            <a:endParaRPr lang="ru-RU" dirty="0" smtClean="0"/>
          </a:p>
          <a:p>
            <a:pPr algn="just">
              <a:spcBef>
                <a:spcPts val="600"/>
              </a:spcBef>
            </a:pPr>
            <a:r>
              <a:rPr lang="ru-RU" dirty="0" smtClean="0"/>
              <a:t>в </a:t>
            </a:r>
            <a:r>
              <a:rPr lang="ru-RU" dirty="0"/>
              <a:t>десятидневный срок </a:t>
            </a:r>
            <a:endParaRPr lang="ru-RU" dirty="0" smtClean="0"/>
          </a:p>
          <a:p>
            <a:pPr algn="just"/>
            <a:endParaRPr lang="ru-RU" dirty="0">
              <a:hlinkClick r:id="rId5"/>
            </a:endParaRPr>
          </a:p>
          <a:p>
            <a:pPr algn="just"/>
            <a:r>
              <a:rPr lang="ru-RU" dirty="0"/>
              <a:t>не позднее чем в семидневный </a:t>
            </a:r>
            <a:r>
              <a:rPr lang="ru-RU" dirty="0" smtClean="0"/>
              <a:t>срок</a:t>
            </a:r>
          </a:p>
          <a:p>
            <a:pPr marL="45720" indent="0" algn="just">
              <a:buNone/>
            </a:pPr>
            <a:endParaRPr lang="ru-RU" dirty="0" smtClean="0">
              <a:solidFill>
                <a:srgbClr val="FF0000"/>
              </a:solidFill>
            </a:endParaRPr>
          </a:p>
          <a:p>
            <a:pPr marL="45720" indent="0" algn="just">
              <a:buNone/>
            </a:pPr>
            <a:r>
              <a:rPr lang="ru-RU" sz="1800" dirty="0" smtClean="0">
                <a:solidFill>
                  <a:srgbClr val="FF0000"/>
                </a:solidFill>
              </a:rPr>
              <a:t>Если </a:t>
            </a:r>
            <a:r>
              <a:rPr lang="ru-RU" sz="1800" dirty="0">
                <a:solidFill>
                  <a:srgbClr val="FF0000"/>
                </a:solidFill>
              </a:rPr>
              <a:t>обращение указывает на нарушение закона кандидатом, избирательным объединением</a:t>
            </a:r>
            <a:r>
              <a:rPr lang="ru-RU" sz="1800" dirty="0" smtClean="0">
                <a:solidFill>
                  <a:srgbClr val="FF0000"/>
                </a:solidFill>
              </a:rPr>
              <a:t>, </a:t>
            </a:r>
            <a:r>
              <a:rPr lang="ru-RU" sz="1800" dirty="0">
                <a:solidFill>
                  <a:srgbClr val="FF0000"/>
                </a:solidFill>
              </a:rPr>
              <a:t>эти кандидат, избирательное объединение, </a:t>
            </a:r>
            <a:r>
              <a:rPr lang="ru-RU" sz="1800" dirty="0" smtClean="0">
                <a:solidFill>
                  <a:srgbClr val="FF0000"/>
                </a:solidFill>
              </a:rPr>
              <a:t>или </a:t>
            </a:r>
            <a:r>
              <a:rPr lang="ru-RU" sz="1800" dirty="0">
                <a:solidFill>
                  <a:srgbClr val="FF0000"/>
                </a:solidFill>
              </a:rPr>
              <a:t>его (ее) уполномоченные представители должны быть незамедлительно оповещены о поступившем обращении и вправе давать объяснения по существу обращения.</a:t>
            </a:r>
          </a:p>
          <a:p>
            <a:endParaRPr lang="ru-RU" dirty="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21</a:t>
            </a:fld>
            <a:endParaRPr lang="ru-RU" noProof="0" dirty="0"/>
          </a:p>
        </p:txBody>
      </p:sp>
    </p:spTree>
    <p:extLst>
      <p:ext uri="{BB962C8B-B14F-4D97-AF65-F5344CB8AC3E}">
        <p14:creationId xmlns:p14="http://schemas.microsoft.com/office/powerpoint/2010/main" val="413795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1800" dirty="0" smtClean="0"/>
              <a:t>При </a:t>
            </a:r>
            <a:r>
              <a:rPr lang="ru-RU" sz="1800" dirty="0"/>
              <a:t>рассмотрении жалобы на решения нижестоящих избирательных комиссий ТИК обязана принять одно из следующих решений:</a:t>
            </a:r>
          </a:p>
        </p:txBody>
      </p:sp>
      <p:sp>
        <p:nvSpPr>
          <p:cNvPr id="3" name="Объект 2"/>
          <p:cNvSpPr>
            <a:spLocks noGrp="1"/>
          </p:cNvSpPr>
          <p:nvPr>
            <p:ph sz="half" idx="1"/>
          </p:nvPr>
        </p:nvSpPr>
        <p:spPr>
          <a:xfrm>
            <a:off x="1295400" y="1825625"/>
            <a:ext cx="9725526" cy="4117975"/>
          </a:xfrm>
        </p:spPr>
        <p:txBody>
          <a:bodyPr rtlCol="0">
            <a:normAutofit fontScale="92500" lnSpcReduction="10000"/>
          </a:bodyPr>
          <a:lstStyle/>
          <a:p>
            <a:pPr algn="just"/>
            <a:r>
              <a:rPr lang="ru-RU" dirty="0"/>
              <a:t>оставить жалобу без удовлетворения </a:t>
            </a:r>
            <a:endParaRPr lang="ru-RU" dirty="0" smtClean="0"/>
          </a:p>
          <a:p>
            <a:pPr algn="just"/>
            <a:r>
              <a:rPr lang="ru-RU" dirty="0" smtClean="0"/>
              <a:t>отменить </a:t>
            </a:r>
            <a:r>
              <a:rPr lang="ru-RU" dirty="0"/>
              <a:t>обжалуемое решение полностью или в части (признать незаконным действие (</a:t>
            </a:r>
            <a:r>
              <a:rPr lang="ru-RU" dirty="0" smtClean="0"/>
              <a:t>бездействие) </a:t>
            </a:r>
            <a:r>
              <a:rPr lang="ru-RU" dirty="0"/>
              <a:t>и принять решение по существу </a:t>
            </a:r>
            <a:endParaRPr lang="ru-RU" dirty="0" smtClean="0"/>
          </a:p>
          <a:p>
            <a:pPr algn="just"/>
            <a:r>
              <a:rPr lang="ru-RU" dirty="0" smtClean="0"/>
              <a:t>отменить </a:t>
            </a:r>
            <a:r>
              <a:rPr lang="ru-RU" dirty="0"/>
              <a:t>обжалуемое решение полностью или в части (признать незаконным действие (</a:t>
            </a:r>
            <a:r>
              <a:rPr lang="ru-RU" dirty="0" smtClean="0"/>
              <a:t>бездействие), </a:t>
            </a:r>
            <a:r>
              <a:rPr lang="ru-RU" dirty="0"/>
              <a:t>обязав нижестоящую комиссию повторно рассмотреть вопрос и принять решение по существу (совершить определенное действие) </a:t>
            </a:r>
            <a:endParaRPr lang="ru-RU" dirty="0" smtClean="0"/>
          </a:p>
          <a:p>
            <a:pPr marL="45720" indent="0" algn="r">
              <a:buNone/>
            </a:pPr>
            <a:r>
              <a:rPr lang="ru-RU" dirty="0" smtClean="0">
                <a:solidFill>
                  <a:srgbClr val="FF0000"/>
                </a:solidFill>
              </a:rPr>
              <a:t>п</a:t>
            </a:r>
            <a:r>
              <a:rPr lang="ru-RU" dirty="0">
                <a:solidFill>
                  <a:srgbClr val="FF0000"/>
                </a:solidFill>
              </a:rPr>
              <a:t>. 6 ст. 75 Федерального закона № </a:t>
            </a:r>
            <a:r>
              <a:rPr lang="ru-RU" dirty="0" smtClean="0">
                <a:solidFill>
                  <a:srgbClr val="FF0000"/>
                </a:solidFill>
              </a:rPr>
              <a:t>67-ФЗ</a:t>
            </a:r>
          </a:p>
          <a:p>
            <a:pPr algn="just"/>
            <a:r>
              <a:rPr lang="ru-RU" dirty="0"/>
              <a:t>В случае принятия жалобы к рассмотрению судом и обращения того же заявителя с аналогичной жалобой в соответствующую избирательную комиссию, комиссия приостанавливает рассмотрение жалобы до вступления решения суда в законную силу </a:t>
            </a:r>
            <a:endParaRPr lang="ru-RU" dirty="0" smtClean="0"/>
          </a:p>
          <a:p>
            <a:pPr marL="45720" indent="0" algn="r">
              <a:buNone/>
            </a:pPr>
            <a:r>
              <a:rPr lang="ru-RU" dirty="0" smtClean="0">
                <a:solidFill>
                  <a:srgbClr val="FF0000"/>
                </a:solidFill>
              </a:rPr>
              <a:t>п</a:t>
            </a:r>
            <a:r>
              <a:rPr lang="ru-RU" dirty="0">
                <a:solidFill>
                  <a:srgbClr val="FF0000"/>
                </a:solidFill>
              </a:rPr>
              <a:t>. 9 ст. 75 Федерального закона № 67-ФЗ</a:t>
            </a:r>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22</a:t>
            </a:fld>
            <a:endParaRPr lang="ru-RU" noProof="0" dirty="0"/>
          </a:p>
        </p:txBody>
      </p:sp>
    </p:spTree>
    <p:extLst>
      <p:ext uri="{BB962C8B-B14F-4D97-AF65-F5344CB8AC3E}">
        <p14:creationId xmlns:p14="http://schemas.microsoft.com/office/powerpoint/2010/main" val="21034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2400" dirty="0"/>
              <a:t>Оформление решений </a:t>
            </a:r>
          </a:p>
        </p:txBody>
      </p:sp>
      <p:sp>
        <p:nvSpPr>
          <p:cNvPr id="3" name="Объект 2"/>
          <p:cNvSpPr>
            <a:spLocks noGrp="1"/>
          </p:cNvSpPr>
          <p:nvPr>
            <p:ph sz="half" idx="1"/>
          </p:nvPr>
        </p:nvSpPr>
        <p:spPr>
          <a:xfrm>
            <a:off x="1295400" y="1825625"/>
            <a:ext cx="9725526" cy="4117975"/>
          </a:xfrm>
        </p:spPr>
        <p:txBody>
          <a:bodyPr rtlCol="0">
            <a:normAutofit fontScale="92500" lnSpcReduction="10000"/>
          </a:bodyPr>
          <a:lstStyle/>
          <a:p>
            <a:pPr marL="45720" indent="0" algn="just">
              <a:buNone/>
            </a:pPr>
            <a:r>
              <a:rPr lang="ru-RU" dirty="0"/>
              <a:t>Помимо случаев, предусмотренных пунктом 6 статьи 75 Федерального закона </a:t>
            </a:r>
            <a:r>
              <a:rPr lang="ru-RU" dirty="0" smtClean="0"/>
              <a:t>67-ФЗ</a:t>
            </a:r>
            <a:r>
              <a:rPr lang="ru-RU" dirty="0"/>
              <a:t>, комиссии вправе дополнительно принимать следующие решения</a:t>
            </a:r>
            <a:r>
              <a:rPr lang="ru-RU" dirty="0" smtClean="0"/>
              <a:t>:</a:t>
            </a:r>
          </a:p>
          <a:p>
            <a:pPr algn="just"/>
            <a:r>
              <a:rPr lang="ru-RU" dirty="0"/>
              <a:t>об указании нижестоящей комиссии на необходимость неукоснительного соблюдения законодательства Российской Федерации о выборах в целях недопущения нарушений прав и законных интересов граждан Российской Федерации </a:t>
            </a:r>
            <a:endParaRPr lang="ru-RU" dirty="0" smtClean="0"/>
          </a:p>
          <a:p>
            <a:pPr algn="just"/>
            <a:r>
              <a:rPr lang="ru-RU" dirty="0" smtClean="0"/>
              <a:t>о </a:t>
            </a:r>
            <a:r>
              <a:rPr lang="ru-RU" dirty="0"/>
              <a:t>возложении на нижестоящую избирательную комиссию обязанности провести анализ работы </a:t>
            </a:r>
            <a:r>
              <a:rPr lang="ru-RU" dirty="0" smtClean="0"/>
              <a:t>соответствующей избирательной комиссии </a:t>
            </a:r>
            <a:r>
              <a:rPr lang="ru-RU" dirty="0"/>
              <a:t>и рассмотреть вопрос о привлечении лиц, допустивших нарушения законодательства о выборах, к установленной ответственности в рамках своей компетенции </a:t>
            </a:r>
            <a:endParaRPr lang="ru-RU" dirty="0" smtClean="0"/>
          </a:p>
          <a:p>
            <a:pPr algn="just"/>
            <a:r>
              <a:rPr lang="ru-RU" dirty="0" smtClean="0"/>
              <a:t>о </a:t>
            </a:r>
            <a:r>
              <a:rPr lang="ru-RU" dirty="0"/>
              <a:t>направлении имеющихся в распоряжении комиссии материалов, содержащих признаки правонарушений, в правоохранительные органы для проведения проверки в соответствии с компетенцией </a:t>
            </a:r>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23</a:t>
            </a:fld>
            <a:endParaRPr lang="ru-RU" noProof="0" dirty="0"/>
          </a:p>
        </p:txBody>
      </p:sp>
    </p:spTree>
    <p:extLst>
      <p:ext uri="{BB962C8B-B14F-4D97-AF65-F5344CB8AC3E}">
        <p14:creationId xmlns:p14="http://schemas.microsoft.com/office/powerpoint/2010/main" val="76713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4611" y="2431582"/>
            <a:ext cx="10058400" cy="2743200"/>
          </a:xfrm>
        </p:spPr>
        <p:txBody>
          <a:bodyPr rtlCol="0">
            <a:noAutofit/>
          </a:bodyPr>
          <a:lstStyle/>
          <a:p>
            <a:pPr algn="ctr"/>
            <a:r>
              <a:rPr lang="ru-RU" sz="5400" dirty="0" smtClean="0"/>
              <a:t>Вопросы размещения биографических данных кандидатов на информационных стендах в помещении для голосования</a:t>
            </a:r>
            <a:endParaRPr lang="ru-RU" sz="5400" dirty="0"/>
          </a:p>
        </p:txBody>
      </p:sp>
    </p:spTree>
    <p:extLst>
      <p:ext uri="{BB962C8B-B14F-4D97-AF65-F5344CB8AC3E}">
        <p14:creationId xmlns:p14="http://schemas.microsoft.com/office/powerpoint/2010/main" val="131028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1600" dirty="0">
                <a:effectLst/>
              </a:rPr>
              <a:t>В помещении для голосования либо непосредственно перед указанным помещением участковая комиссия оборудует информационный стенд, на котором размещает следующую информацию обо всех кандидатах, списках кандидатов, избирательных объединениях, внесенных в бюллетень:</a:t>
            </a:r>
          </a:p>
        </p:txBody>
      </p:sp>
      <p:sp>
        <p:nvSpPr>
          <p:cNvPr id="3" name="Объект 2"/>
          <p:cNvSpPr>
            <a:spLocks noGrp="1"/>
          </p:cNvSpPr>
          <p:nvPr>
            <p:ph sz="half" idx="1"/>
          </p:nvPr>
        </p:nvSpPr>
        <p:spPr>
          <a:xfrm>
            <a:off x="1295400" y="1825625"/>
            <a:ext cx="9725526" cy="4117975"/>
          </a:xfrm>
        </p:spPr>
        <p:txBody>
          <a:bodyPr rtlCol="0">
            <a:normAutofit fontScale="70000" lnSpcReduction="20000"/>
          </a:bodyPr>
          <a:lstStyle/>
          <a:p>
            <a:pPr algn="just"/>
            <a:r>
              <a:rPr lang="ru-RU" dirty="0" smtClean="0"/>
              <a:t>биографические </a:t>
            </a:r>
            <a:r>
              <a:rPr lang="ru-RU" dirty="0"/>
              <a:t>данные кандидатов в объеме, установленном комиссией, организующей выборы, но не меньшем, чем объем биографических данных, внесенных в бюллетень;</a:t>
            </a:r>
          </a:p>
          <a:p>
            <a:pPr algn="just"/>
            <a:r>
              <a:rPr lang="ru-RU" dirty="0" smtClean="0"/>
              <a:t>если </a:t>
            </a:r>
            <a:r>
              <a:rPr lang="ru-RU" dirty="0"/>
              <a:t>кандидат, список кандидатов выдвинуты избирательным объединением, - слова "выдвинут избирательным объединением" с указанием наименования этого избирательного объединения;</a:t>
            </a:r>
          </a:p>
          <a:p>
            <a:pPr algn="just"/>
            <a:r>
              <a:rPr lang="ru-RU" dirty="0"/>
              <a:t> </a:t>
            </a:r>
            <a:r>
              <a:rPr lang="ru-RU" dirty="0" smtClean="0"/>
              <a:t>если </a:t>
            </a:r>
            <a:r>
              <a:rPr lang="ru-RU" dirty="0"/>
              <a:t>кандидат сам выдвинул свою кандидатуру, - слово "самовыдвижение";</a:t>
            </a:r>
          </a:p>
          <a:p>
            <a:pPr algn="just"/>
            <a:r>
              <a:rPr lang="ru-RU" dirty="0" smtClean="0"/>
              <a:t>сведения </a:t>
            </a:r>
            <a:r>
              <a:rPr lang="ru-RU" dirty="0"/>
              <a:t>о доходах и об имуществе кандидатов в объеме, установленном организующей выборы избирательной комиссией;</a:t>
            </a:r>
          </a:p>
          <a:p>
            <a:pPr algn="just"/>
            <a:r>
              <a:rPr lang="ru-RU" dirty="0" smtClean="0"/>
              <a:t>информацию </a:t>
            </a:r>
            <a:r>
              <a:rPr lang="ru-RU" dirty="0"/>
              <a:t>о фактах представления кандидатами недостоверных сведений, предусмотренных </a:t>
            </a:r>
            <a:r>
              <a:rPr lang="ru-RU" dirty="0">
                <a:hlinkClick r:id="rId3"/>
              </a:rPr>
              <a:t>пунктами 2</a:t>
            </a:r>
            <a:r>
              <a:rPr lang="ru-RU" dirty="0"/>
              <a:t> и </a:t>
            </a:r>
            <a:r>
              <a:rPr lang="ru-RU" dirty="0">
                <a:hlinkClick r:id="rId4"/>
              </a:rPr>
              <a:t>3 статьи 33</a:t>
            </a:r>
            <a:r>
              <a:rPr lang="ru-RU" dirty="0"/>
              <a:t> Федерального закона (если такая информация имеется</a:t>
            </a:r>
            <a:r>
              <a:rPr lang="ru-RU" dirty="0" smtClean="0"/>
              <a:t>);</a:t>
            </a:r>
            <a:endParaRPr lang="ru-RU" dirty="0"/>
          </a:p>
          <a:p>
            <a:pPr algn="just"/>
            <a:r>
              <a:rPr lang="ru-RU" dirty="0" smtClean="0"/>
              <a:t>если </a:t>
            </a:r>
            <a:r>
              <a:rPr lang="ru-RU" dirty="0"/>
              <a:t>у зарегистрированного кандидата, в том числе из списка кандидатов, имелась или имеется судимость, на информационном стенде размещаются сведения о судимости кандидата, а если судимость снята или погашена, - также сведения о дате снятия или погашения </a:t>
            </a:r>
            <a:r>
              <a:rPr lang="ru-RU" dirty="0" smtClean="0"/>
              <a:t>судимости</a:t>
            </a:r>
            <a:r>
              <a:rPr lang="ru-RU" dirty="0"/>
              <a:t>;</a:t>
            </a:r>
          </a:p>
          <a:p>
            <a:pPr algn="just"/>
            <a:r>
              <a:rPr lang="ru-RU" dirty="0" smtClean="0"/>
              <a:t>если </a:t>
            </a:r>
            <a:r>
              <a:rPr lang="ru-RU" dirty="0"/>
              <a:t>зарегистрированный кандидат, в том числе в составе списка кандидатов, является физическим лицом, выполняющим функции иностранного агента, либо кандидатом, аффилированным с выполняющим функции иностранного агента лицом, на информационном стенде размещается информация об этом</a:t>
            </a:r>
            <a:r>
              <a:rPr lang="ru-RU" dirty="0" smtClean="0"/>
              <a:t>.</a:t>
            </a:r>
          </a:p>
          <a:p>
            <a:pPr marL="45720" indent="0" algn="r">
              <a:buNone/>
            </a:pPr>
            <a:r>
              <a:rPr lang="ru-RU" dirty="0">
                <a:solidFill>
                  <a:srgbClr val="FF0000"/>
                </a:solidFill>
              </a:rPr>
              <a:t>п. </a:t>
            </a:r>
            <a:r>
              <a:rPr lang="ru-RU" dirty="0" smtClean="0">
                <a:solidFill>
                  <a:srgbClr val="FF0000"/>
                </a:solidFill>
              </a:rPr>
              <a:t>3 </a:t>
            </a:r>
            <a:r>
              <a:rPr lang="ru-RU" dirty="0">
                <a:solidFill>
                  <a:srgbClr val="FF0000"/>
                </a:solidFill>
              </a:rPr>
              <a:t>ст. </a:t>
            </a:r>
            <a:r>
              <a:rPr lang="ru-RU" dirty="0" smtClean="0">
                <a:solidFill>
                  <a:srgbClr val="FF0000"/>
                </a:solidFill>
              </a:rPr>
              <a:t>61 </a:t>
            </a:r>
            <a:r>
              <a:rPr lang="ru-RU" dirty="0">
                <a:solidFill>
                  <a:srgbClr val="FF0000"/>
                </a:solidFill>
              </a:rPr>
              <a:t>Федерального закона № 67-ФЗ</a:t>
            </a:r>
          </a:p>
          <a:p>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25</a:t>
            </a:fld>
            <a:endParaRPr lang="ru-RU" noProof="0" dirty="0"/>
          </a:p>
        </p:txBody>
      </p:sp>
    </p:spTree>
    <p:extLst>
      <p:ext uri="{BB962C8B-B14F-4D97-AF65-F5344CB8AC3E}">
        <p14:creationId xmlns:p14="http://schemas.microsoft.com/office/powerpoint/2010/main" val="158206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1600" dirty="0"/>
              <a:t>биографические данные кандидатов </a:t>
            </a:r>
            <a:r>
              <a:rPr lang="ru-RU" sz="1600" dirty="0" smtClean="0"/>
              <a:t>размещаются </a:t>
            </a:r>
            <a:r>
              <a:rPr lang="ru-RU" sz="1600" u="sng" dirty="0" smtClean="0"/>
              <a:t>в </a:t>
            </a:r>
            <a:r>
              <a:rPr lang="ru-RU" sz="1600" u="sng" dirty="0"/>
              <a:t>объеме, установленном комиссией, организующей выборы</a:t>
            </a:r>
            <a:r>
              <a:rPr lang="ru-RU" sz="1600" dirty="0"/>
              <a:t>, но не меньшем, чем объем биографических данных, внесенных в </a:t>
            </a:r>
            <a:r>
              <a:rPr lang="ru-RU" sz="1600" dirty="0" smtClean="0"/>
              <a:t>бюллетень</a:t>
            </a:r>
            <a:endParaRPr lang="ru-RU" sz="1600" dirty="0"/>
          </a:p>
        </p:txBody>
      </p:sp>
      <p:sp>
        <p:nvSpPr>
          <p:cNvPr id="3" name="Объект 2"/>
          <p:cNvSpPr>
            <a:spLocks noGrp="1"/>
          </p:cNvSpPr>
          <p:nvPr>
            <p:ph sz="half" idx="1"/>
          </p:nvPr>
        </p:nvSpPr>
        <p:spPr>
          <a:xfrm>
            <a:off x="1295400" y="1825625"/>
            <a:ext cx="9725526" cy="4117975"/>
          </a:xfrm>
        </p:spPr>
        <p:txBody>
          <a:bodyPr rtlCol="0">
            <a:normAutofit fontScale="70000" lnSpcReduction="20000"/>
          </a:bodyPr>
          <a:lstStyle/>
          <a:p>
            <a:pPr algn="just"/>
            <a:r>
              <a:rPr lang="ru-RU" dirty="0" smtClean="0"/>
              <a:t>фамилия</a:t>
            </a:r>
            <a:r>
              <a:rPr lang="ru-RU" dirty="0"/>
              <a:t>, имя, отчество. Если фамилии, имена и отчества двух и более кандидатов совпадают полностью, сведения о кандидатах размещаются в бюллетене в соответствии с датами рождения кандидатов (первыми указываются сведения о старшем кандидате). Если кандидат менял фамилию, или имя, или отчество в период избирательной кампании либо в течение года до дня официального опубликования (публикации) решения о назначении выборов, в бюллетене также указываются его прежние фамилия, или имя, или отчество;</a:t>
            </a:r>
          </a:p>
          <a:p>
            <a:pPr algn="just"/>
            <a:r>
              <a:rPr lang="ru-RU" dirty="0" smtClean="0"/>
              <a:t>год </a:t>
            </a:r>
            <a:r>
              <a:rPr lang="ru-RU" dirty="0"/>
              <a:t>рождения;</a:t>
            </a:r>
          </a:p>
          <a:p>
            <a:pPr algn="just"/>
            <a:r>
              <a:rPr lang="ru-RU" dirty="0" smtClean="0"/>
              <a:t>наименование </a:t>
            </a:r>
            <a:r>
              <a:rPr lang="ru-RU" dirty="0"/>
              <a:t>субъекта Российской Федерации, района, города, иного населенного пункта, где находится место жительства кандидата;</a:t>
            </a:r>
          </a:p>
          <a:p>
            <a:pPr algn="just"/>
            <a:r>
              <a:rPr lang="ru-RU" dirty="0"/>
              <a:t> </a:t>
            </a:r>
            <a:r>
              <a:rPr lang="ru-RU" dirty="0" smtClean="0"/>
              <a:t>основное </a:t>
            </a:r>
            <a:r>
              <a:rPr lang="ru-RU" dirty="0"/>
              <a:t>место работы или службы, занимаемая должность (в случае отсутствия основного места работы или службы - род занятий);</a:t>
            </a:r>
          </a:p>
          <a:p>
            <a:pPr algn="just"/>
            <a:r>
              <a:rPr lang="ru-RU" dirty="0" smtClean="0"/>
              <a:t>если </a:t>
            </a:r>
            <a:r>
              <a:rPr lang="ru-RU" dirty="0"/>
              <a:t>кандидат является депутатом, но работает на непостоянной основе, - сведения об этом одновременно с указанием наименования представительного органа;</a:t>
            </a:r>
          </a:p>
          <a:p>
            <a:pPr algn="just"/>
            <a:r>
              <a:rPr lang="ru-RU" dirty="0" smtClean="0"/>
              <a:t>если </a:t>
            </a:r>
            <a:r>
              <a:rPr lang="ru-RU" dirty="0"/>
              <a:t>зарегистрированный кандидат, выдвинутый непосредственно, в соответствии с </a:t>
            </a:r>
            <a:r>
              <a:rPr lang="ru-RU" dirty="0">
                <a:hlinkClick r:id="rId3"/>
              </a:rPr>
              <a:t>пунктом 2 статьи 33</a:t>
            </a:r>
            <a:r>
              <a:rPr lang="ru-RU" dirty="0"/>
              <a:t> Федерального закона указал в заявлении о согласии баллотироваться свою принадлежность к политической партии, иному общественному объединению, в бюллетене указываются наименование соответствующей политической партии, иного общественного объединения в соответствии с </a:t>
            </a:r>
            <a:r>
              <a:rPr lang="ru-RU" dirty="0">
                <a:hlinkClick r:id="rId4"/>
              </a:rPr>
              <a:t>пунктом 10 статьи 35</a:t>
            </a:r>
            <a:r>
              <a:rPr lang="ru-RU" dirty="0"/>
              <a:t> Федерального закона и статус зарегистрированного кандидата в этой политической партии, ином общественном объединении.</a:t>
            </a:r>
          </a:p>
          <a:p>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26</a:t>
            </a:fld>
            <a:endParaRPr lang="ru-RU" noProof="0" dirty="0"/>
          </a:p>
        </p:txBody>
      </p:sp>
    </p:spTree>
    <p:extLst>
      <p:ext uri="{BB962C8B-B14F-4D97-AF65-F5344CB8AC3E}">
        <p14:creationId xmlns:p14="http://schemas.microsoft.com/office/powerpoint/2010/main" val="16925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1600" dirty="0" smtClean="0"/>
              <a:t>Избирательная комиссия, организующая </a:t>
            </a:r>
            <a:r>
              <a:rPr lang="ru-RU" sz="1600" dirty="0"/>
              <a:t>выборы, </a:t>
            </a:r>
            <a:r>
              <a:rPr lang="ru-RU" sz="1600" dirty="0" smtClean="0"/>
              <a:t>принимает решение об объеме информационных материалов, размещаемых на информационном стенде в помещении для голосования либо непосредственно перед ним</a:t>
            </a:r>
            <a:endParaRPr lang="ru-RU" sz="1600" dirty="0"/>
          </a:p>
        </p:txBody>
      </p:sp>
      <p:sp>
        <p:nvSpPr>
          <p:cNvPr id="3" name="Объект 2"/>
          <p:cNvSpPr>
            <a:spLocks noGrp="1"/>
          </p:cNvSpPr>
          <p:nvPr>
            <p:ph sz="half" idx="1"/>
          </p:nvPr>
        </p:nvSpPr>
        <p:spPr>
          <a:xfrm>
            <a:off x="1295399" y="1825625"/>
            <a:ext cx="9821779" cy="4117975"/>
          </a:xfrm>
        </p:spPr>
        <p:txBody>
          <a:bodyPr rtlCol="0">
            <a:normAutofit fontScale="85000" lnSpcReduction="20000"/>
          </a:bodyPr>
          <a:lstStyle/>
          <a:p>
            <a:pPr marL="45720" indent="0">
              <a:buNone/>
            </a:pPr>
            <a:r>
              <a:rPr lang="ru-RU" i="1" dirty="0" smtClean="0">
                <a:solidFill>
                  <a:srgbClr val="002060"/>
                </a:solidFill>
              </a:rPr>
              <a:t>НАПРИМЕР </a:t>
            </a:r>
          </a:p>
          <a:p>
            <a:pPr marL="45720" indent="0">
              <a:spcBef>
                <a:spcPts val="600"/>
              </a:spcBef>
              <a:buNone/>
            </a:pPr>
            <a:r>
              <a:rPr lang="ru-RU" i="1" dirty="0" smtClean="0">
                <a:solidFill>
                  <a:srgbClr val="002060"/>
                </a:solidFill>
              </a:rPr>
              <a:t>(из постановления избирательной комиссии Челябинской области от 22.07.2021 г. № 228/1906-6):</a:t>
            </a:r>
          </a:p>
          <a:p>
            <a:pPr algn="just"/>
            <a:r>
              <a:rPr lang="ru-RU" dirty="0" smtClean="0"/>
              <a:t>сведения </a:t>
            </a:r>
            <a:r>
              <a:rPr lang="ru-RU" dirty="0"/>
              <a:t>о профессиональном образовании (при наличии) с указанием организации, осуществляющей образовательную деятельность и года ее окончания</a:t>
            </a:r>
            <a:r>
              <a:rPr lang="ru-RU" dirty="0" smtClean="0"/>
              <a:t>;</a:t>
            </a:r>
          </a:p>
          <a:p>
            <a:pPr algn="just"/>
            <a:r>
              <a:rPr lang="ru-RU" dirty="0"/>
              <a:t>иные биографические данные по инициативе кандидата, включающие представленные кандидатом подтвержденные документально сведения об ученой степени, ученых званиях (подтвержденные дипломом Высшей аттестационной комиссии при Министерстве образования и науки Российской Федерации, свидетельством Министерства образования и науки Российской Федерации), наличии наград, о семейном положении, наличии </a:t>
            </a:r>
            <a:r>
              <a:rPr lang="ru-RU" dirty="0" smtClean="0"/>
              <a:t>детей;</a:t>
            </a:r>
            <a:endParaRPr lang="ru-RU" dirty="0"/>
          </a:p>
          <a:p>
            <a:pPr algn="just"/>
            <a:r>
              <a:rPr lang="ru-RU" dirty="0" smtClean="0"/>
              <a:t>перед </a:t>
            </a:r>
            <a:r>
              <a:rPr lang="ru-RU" dirty="0"/>
              <a:t>биографическими сведениями размещаются фотографии зарегистрированных кандидатов одинакового </a:t>
            </a:r>
            <a:r>
              <a:rPr lang="ru-RU" dirty="0" smtClean="0"/>
              <a:t>размера. Для </a:t>
            </a:r>
            <a:r>
              <a:rPr lang="ru-RU" dirty="0"/>
              <a:t>размещения на плакате кандидат представляет фотографию с изображением кандидата на белом или светлом фоне, вертикальной ориентации, на бумажном носителе (размер 10 см х 15 см, бумага матовая) или в электронном виде (файл формата *.</a:t>
            </a:r>
            <a:r>
              <a:rPr lang="en-US" dirty="0"/>
              <a:t>jpg</a:t>
            </a:r>
            <a:r>
              <a:rPr lang="ru-RU" dirty="0"/>
              <a:t> разрешение не ниже 300 d</a:t>
            </a:r>
            <a:r>
              <a:rPr lang="en-US" dirty="0"/>
              <a:t>pi</a:t>
            </a:r>
            <a:r>
              <a:rPr lang="ru-RU" dirty="0"/>
              <a:t>). В случае непредставления кандидатом фотографии на стенде в месте ее размещения делается надпись: «фотография кандидатом не представлена».</a:t>
            </a:r>
          </a:p>
          <a:p>
            <a:pPr algn="just"/>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27</a:t>
            </a:fld>
            <a:endParaRPr lang="ru-RU" noProof="0" dirty="0"/>
          </a:p>
        </p:txBody>
      </p:sp>
    </p:spTree>
    <p:extLst>
      <p:ext uri="{BB962C8B-B14F-4D97-AF65-F5344CB8AC3E}">
        <p14:creationId xmlns:p14="http://schemas.microsoft.com/office/powerpoint/2010/main" val="28019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2000" dirty="0" smtClean="0"/>
              <a:t>Указание сведений об образовании кандидата</a:t>
            </a:r>
            <a:endParaRPr lang="ru-RU" sz="2000" dirty="0"/>
          </a:p>
        </p:txBody>
      </p:sp>
      <p:sp>
        <p:nvSpPr>
          <p:cNvPr id="3" name="Объект 2"/>
          <p:cNvSpPr>
            <a:spLocks noGrp="1"/>
          </p:cNvSpPr>
          <p:nvPr>
            <p:ph sz="half" idx="1"/>
          </p:nvPr>
        </p:nvSpPr>
        <p:spPr>
          <a:xfrm>
            <a:off x="1295400" y="1509963"/>
            <a:ext cx="9725526" cy="4433637"/>
          </a:xfrm>
        </p:spPr>
        <p:txBody>
          <a:bodyPr rtlCol="0">
            <a:normAutofit fontScale="85000" lnSpcReduction="20000"/>
          </a:bodyPr>
          <a:lstStyle/>
          <a:p>
            <a:pPr marL="45720" indent="0" algn="ctr">
              <a:spcBef>
                <a:spcPts val="0"/>
              </a:spcBef>
              <a:spcAft>
                <a:spcPts val="600"/>
              </a:spcAft>
              <a:buNone/>
            </a:pPr>
            <a:r>
              <a:rPr lang="ru-RU" i="1" dirty="0">
                <a:solidFill>
                  <a:srgbClr val="002060"/>
                </a:solidFill>
              </a:rPr>
              <a:t>Постановление ЦИК России от 11.06.2014 </a:t>
            </a:r>
            <a:r>
              <a:rPr lang="ru-RU" i="1" dirty="0" smtClean="0">
                <a:solidFill>
                  <a:srgbClr val="002060"/>
                </a:solidFill>
              </a:rPr>
              <a:t>№ </a:t>
            </a:r>
            <a:r>
              <a:rPr lang="ru-RU" i="1" dirty="0">
                <a:solidFill>
                  <a:srgbClr val="002060"/>
                </a:solidFill>
              </a:rPr>
              <a:t>235/1488-6</a:t>
            </a:r>
          </a:p>
          <a:p>
            <a:pPr marL="45720" indent="0" algn="ctr">
              <a:spcBef>
                <a:spcPts val="0"/>
              </a:spcBef>
              <a:buNone/>
            </a:pPr>
            <a:r>
              <a:rPr lang="ru-RU" i="1" dirty="0" smtClean="0">
                <a:solidFill>
                  <a:srgbClr val="002060"/>
                </a:solidFill>
              </a:rPr>
              <a:t>«О </a:t>
            </a:r>
            <a:r>
              <a:rPr lang="ru-RU" i="1" dirty="0">
                <a:solidFill>
                  <a:srgbClr val="002060"/>
                </a:solidFill>
              </a:rPr>
              <a:t>Разъяснениях по некоторым вопросам указания и проверки сведений об образовании </a:t>
            </a:r>
            <a:r>
              <a:rPr lang="ru-RU" i="1" dirty="0" smtClean="0">
                <a:solidFill>
                  <a:srgbClr val="002060"/>
                </a:solidFill>
              </a:rPr>
              <a:t>кандидата»</a:t>
            </a:r>
            <a:endParaRPr lang="ru-RU" i="1" dirty="0">
              <a:solidFill>
                <a:srgbClr val="002060"/>
              </a:solidFill>
            </a:endParaRPr>
          </a:p>
          <a:p>
            <a:pPr algn="just"/>
            <a:r>
              <a:rPr lang="ru-RU" dirty="0" smtClean="0"/>
              <a:t>В заявлении </a:t>
            </a:r>
            <a:r>
              <a:rPr lang="ru-RU" dirty="0"/>
              <a:t>о согласии баллотироваться кандидат, в случае наличия у него профессионального образования, указывает организацию, осуществляющую образовательную деятельность, в которой он получил профессиональное образование, год ее окончания и реквизиты (серия, номер, дата выдачи) выданного этой организацией документа о профессиональном образовании, а также прилагает ксерокопию указанного документа.</a:t>
            </a:r>
          </a:p>
          <a:p>
            <a:pPr algn="just"/>
            <a:r>
              <a:rPr lang="ru-RU" dirty="0" smtClean="0"/>
              <a:t>Если </a:t>
            </a:r>
            <a:r>
              <a:rPr lang="ru-RU" dirty="0"/>
              <a:t>у кандидата отсутствует профессиональное образование, то указание иных сведений об образовании (общем образовании), а также представление копий документов об образовании не требуется.</a:t>
            </a:r>
          </a:p>
          <a:p>
            <a:pPr algn="just"/>
            <a:r>
              <a:rPr lang="ru-RU" dirty="0"/>
              <a:t>В случае, если кандидат имеет несколько документов о профессиональном образовании, он </a:t>
            </a:r>
            <a:r>
              <a:rPr lang="ru-RU" u="sng" dirty="0"/>
              <a:t>вправе по своему усмотрению указать любую организацию</a:t>
            </a:r>
            <a:r>
              <a:rPr lang="ru-RU" dirty="0"/>
              <a:t>, осуществляющую образовательную деятельность, в которой он получил профессиональное образование, представив соответствующую копию документа о профессиональном образовании</a:t>
            </a:r>
            <a:r>
              <a:rPr lang="ru-RU" dirty="0" smtClean="0"/>
              <a:t>.</a:t>
            </a:r>
          </a:p>
          <a:p>
            <a:pPr algn="just"/>
            <a:r>
              <a:rPr lang="ru-RU" dirty="0"/>
              <a:t>Учетная степень к уровню профессионального образования не относится</a:t>
            </a:r>
          </a:p>
          <a:p>
            <a:pPr algn="just"/>
            <a:endParaRPr lang="ru-RU" dirty="0" smtClean="0"/>
          </a:p>
          <a:p>
            <a:pPr algn="just"/>
            <a:endParaRPr lang="ru-RU" dirty="0" smtClean="0"/>
          </a:p>
          <a:p>
            <a:pPr algn="just"/>
            <a:endParaRPr lang="ru-RU" dirty="0"/>
          </a:p>
          <a:p>
            <a:pPr algn="just"/>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28</a:t>
            </a:fld>
            <a:endParaRPr lang="ru-RU" noProof="0" dirty="0"/>
          </a:p>
        </p:txBody>
      </p:sp>
    </p:spTree>
    <p:extLst>
      <p:ext uri="{BB962C8B-B14F-4D97-AF65-F5344CB8AC3E}">
        <p14:creationId xmlns:p14="http://schemas.microsoft.com/office/powerpoint/2010/main" val="333014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4611" y="902368"/>
            <a:ext cx="10058400" cy="4272414"/>
          </a:xfrm>
        </p:spPr>
        <p:txBody>
          <a:bodyPr rtlCol="0">
            <a:noAutofit/>
          </a:bodyPr>
          <a:lstStyle/>
          <a:p>
            <a:pPr algn="ctr"/>
            <a:r>
              <a:rPr lang="ru-RU" sz="5400" dirty="0" smtClean="0"/>
              <a:t>Вопросы ограничения пассивного избирательного права, связанного с судимостью кандидатов</a:t>
            </a:r>
            <a:br>
              <a:rPr lang="ru-RU" sz="5400" dirty="0" smtClean="0"/>
            </a:br>
            <a:endParaRPr lang="ru-RU" sz="5400" dirty="0"/>
          </a:p>
        </p:txBody>
      </p:sp>
    </p:spTree>
    <p:extLst>
      <p:ext uri="{BB962C8B-B14F-4D97-AF65-F5344CB8AC3E}">
        <p14:creationId xmlns:p14="http://schemas.microsoft.com/office/powerpoint/2010/main" val="41258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sz="2200" dirty="0" smtClean="0">
                <a:hlinkClick r:id="rId3"/>
              </a:rPr>
              <a:t>Изменение </a:t>
            </a:r>
            <a:r>
              <a:rPr lang="ru-RU" sz="2200" dirty="0">
                <a:hlinkClick r:id="rId3"/>
              </a:rPr>
              <a:t>пункта 1 статьи </a:t>
            </a:r>
            <a:r>
              <a:rPr lang="ru-RU" sz="2200" dirty="0" smtClean="0">
                <a:hlinkClick r:id="rId3"/>
              </a:rPr>
              <a:t>10.1</a:t>
            </a:r>
            <a:r>
              <a:rPr lang="ru-RU" sz="2200" dirty="0" smtClean="0"/>
              <a:t/>
            </a:r>
            <a:br>
              <a:rPr lang="ru-RU" sz="2200" dirty="0" smtClean="0"/>
            </a:br>
            <a:r>
              <a:rPr lang="ru-RU" sz="2200" dirty="0" smtClean="0"/>
              <a:t>«Проведение </a:t>
            </a:r>
            <a:r>
              <a:rPr lang="ru-RU" sz="2200" dirty="0"/>
              <a:t>выборов, референдума при введении режима повышенной готовности или чрезвычайной </a:t>
            </a:r>
            <a:r>
              <a:rPr lang="ru-RU" sz="2200" dirty="0" smtClean="0"/>
              <a:t>ситуации»</a:t>
            </a:r>
            <a:endParaRPr lang="ru-RU" sz="2200" dirty="0"/>
          </a:p>
        </p:txBody>
      </p:sp>
      <p:sp>
        <p:nvSpPr>
          <p:cNvPr id="3" name="Объект 2"/>
          <p:cNvSpPr>
            <a:spLocks noGrp="1"/>
          </p:cNvSpPr>
          <p:nvPr>
            <p:ph sz="half" idx="1"/>
          </p:nvPr>
        </p:nvSpPr>
        <p:spPr/>
        <p:txBody>
          <a:bodyPr rtlCol="0">
            <a:normAutofit fontScale="85000" lnSpcReduction="20000"/>
          </a:bodyPr>
          <a:lstStyle/>
          <a:p>
            <a:pPr marL="45720" indent="0">
              <a:buNone/>
            </a:pPr>
            <a:r>
              <a:rPr lang="ru-RU" dirty="0">
                <a:hlinkClick r:id="rId4"/>
              </a:rPr>
              <a:t>старая редакция</a:t>
            </a:r>
            <a:endParaRPr lang="ru-RU" dirty="0" smtClean="0"/>
          </a:p>
          <a:p>
            <a:pPr marL="45720" indent="0" algn="just">
              <a:buNone/>
            </a:pPr>
            <a:r>
              <a:rPr lang="ru-RU" dirty="0"/>
              <a:t>1. При введении режима повышенной готовности или чрезвычайной ситуации в соответствии с Федеральным </a:t>
            </a:r>
            <a:r>
              <a:rPr lang="ru-RU" dirty="0">
                <a:hlinkClick r:id="rId5"/>
              </a:rPr>
              <a:t>законом</a:t>
            </a:r>
            <a:r>
              <a:rPr lang="ru-RU" dirty="0"/>
              <a:t> от 21 декабря 1994 года N 68-ФЗ "О защите населения и территорий от чрезвычайных ситуаций природного и техногенного характера" на всей территории или на части территории избирательного округа в случае, если в соответствии с законодательством Российской Федерации о выборах и референдумах назначены или должны быть назначены выборы в соответствии со сроками, предусмотренными </a:t>
            </a:r>
            <a:r>
              <a:rPr lang="ru-RU" dirty="0">
                <a:hlinkClick r:id="rId6"/>
              </a:rPr>
              <a:t>статьей 10</a:t>
            </a:r>
            <a:r>
              <a:rPr lang="ru-RU" dirty="0"/>
              <a:t> настоящего Федерального закона, референдум, </a:t>
            </a:r>
            <a:r>
              <a:rPr lang="ru-RU" strike="sngStrike" dirty="0"/>
              <a:t>при наличии угрозы жизни и (или) здоровью избирателей, участников референдума</a:t>
            </a:r>
            <a:r>
              <a:rPr lang="ru-RU" dirty="0"/>
              <a:t> голосование может быть отложено.</a:t>
            </a:r>
          </a:p>
          <a:p>
            <a:endParaRPr lang="ru-RU" dirty="0"/>
          </a:p>
        </p:txBody>
      </p:sp>
      <p:sp>
        <p:nvSpPr>
          <p:cNvPr id="4" name="Объект 3"/>
          <p:cNvSpPr>
            <a:spLocks noGrp="1"/>
          </p:cNvSpPr>
          <p:nvPr>
            <p:ph sz="half" idx="2"/>
          </p:nvPr>
        </p:nvSpPr>
        <p:spPr/>
        <p:txBody>
          <a:bodyPr>
            <a:normAutofit fontScale="85000" lnSpcReduction="20000"/>
          </a:bodyPr>
          <a:lstStyle/>
          <a:p>
            <a:pPr marL="45720" indent="0">
              <a:buNone/>
            </a:pPr>
            <a:r>
              <a:rPr lang="ru-RU" dirty="0" smtClean="0">
                <a:hlinkClick r:id="rId7"/>
              </a:rPr>
              <a:t>новая редакция</a:t>
            </a:r>
            <a:endParaRPr lang="ru-RU" dirty="0" smtClean="0"/>
          </a:p>
          <a:p>
            <a:pPr marL="45720" indent="0" algn="just">
              <a:buNone/>
            </a:pPr>
            <a:r>
              <a:rPr lang="ru-RU" dirty="0"/>
              <a:t>1. При введении режима повышенной готовности или чрезвычайной ситуации в соответствии с Федеральным </a:t>
            </a:r>
            <a:r>
              <a:rPr lang="ru-RU" dirty="0">
                <a:hlinkClick r:id="rId8"/>
              </a:rPr>
              <a:t>законом</a:t>
            </a:r>
            <a:r>
              <a:rPr lang="ru-RU" dirty="0"/>
              <a:t> от 21 декабря 1994 года N 68-ФЗ "О защите населения и территорий от чрезвычайных ситуаций природного и техногенного характера" на всей территории или на части территории избирательного округа, округа референдума в случае, если в соответствии с законодательством Российской Федерации о выборах и референдумах назначены или должны быть назначены выборы в соответствии со сроками, предусмотренными </a:t>
            </a:r>
            <a:r>
              <a:rPr lang="ru-RU" dirty="0">
                <a:hlinkClick r:id="rId9"/>
              </a:rPr>
              <a:t>статьей 10</a:t>
            </a:r>
            <a:r>
              <a:rPr lang="ru-RU" dirty="0"/>
              <a:t> настоящего Федерального закона, референдум, голосование может быть отложено.</a:t>
            </a:r>
          </a:p>
          <a:p>
            <a:pPr marL="45720" indent="0">
              <a:buNone/>
            </a:pPr>
            <a:endParaRPr lang="ru-RU"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3</a:t>
            </a:fld>
            <a:endParaRPr lang="ru-RU" noProof="0" dirty="0"/>
          </a:p>
        </p:txBody>
      </p:sp>
    </p:spTree>
    <p:extLst>
      <p:ext uri="{BB962C8B-B14F-4D97-AF65-F5344CB8AC3E}">
        <p14:creationId xmlns:p14="http://schemas.microsoft.com/office/powerpoint/2010/main" val="28872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2000" dirty="0" smtClean="0"/>
              <a:t>Ограничения пассивного избирательного права, связанные с судимостью кандидатов, установлены п. 3.2 ст. 4 </a:t>
            </a:r>
            <a:r>
              <a:rPr lang="ru-RU" sz="2000" dirty="0"/>
              <a:t>Федерального закона № 67-ФЗ</a:t>
            </a:r>
          </a:p>
        </p:txBody>
      </p:sp>
      <p:sp>
        <p:nvSpPr>
          <p:cNvPr id="3" name="Объект 2"/>
          <p:cNvSpPr>
            <a:spLocks noGrp="1"/>
          </p:cNvSpPr>
          <p:nvPr>
            <p:ph sz="half" idx="1"/>
          </p:nvPr>
        </p:nvSpPr>
        <p:spPr>
          <a:xfrm>
            <a:off x="1295400" y="1509963"/>
            <a:ext cx="9725526" cy="4433637"/>
          </a:xfrm>
        </p:spPr>
        <p:txBody>
          <a:bodyPr rtlCol="0">
            <a:normAutofit fontScale="92500" lnSpcReduction="20000"/>
          </a:bodyPr>
          <a:lstStyle/>
          <a:p>
            <a:pPr algn="just"/>
            <a:r>
              <a:rPr lang="ru-RU" dirty="0" smtClean="0"/>
              <a:t>Отсутствие </a:t>
            </a:r>
            <a:r>
              <a:rPr lang="ru-RU" dirty="0"/>
              <a:t>у кандидата пассивного избирательного права является основанием отказа в регистрации (</a:t>
            </a:r>
            <a:r>
              <a:rPr lang="ru-RU" i="1" dirty="0" err="1">
                <a:solidFill>
                  <a:srgbClr val="C00000"/>
                </a:solidFill>
              </a:rPr>
              <a:t>пп</a:t>
            </a:r>
            <a:r>
              <a:rPr lang="ru-RU" i="1" dirty="0">
                <a:solidFill>
                  <a:srgbClr val="C00000"/>
                </a:solidFill>
              </a:rPr>
              <a:t>. «а», п. 24, ст. 38 ФЗ</a:t>
            </a:r>
            <a:r>
              <a:rPr lang="ru-RU" dirty="0"/>
              <a:t>).</a:t>
            </a:r>
          </a:p>
          <a:p>
            <a:pPr algn="just"/>
            <a:r>
              <a:rPr lang="ru-RU" dirty="0" smtClean="0"/>
              <a:t>если </a:t>
            </a:r>
            <a:r>
              <a:rPr lang="ru-RU" dirty="0"/>
              <a:t>у кандидата имелась или имеется судимость, в заявлении указываются сведения о судимости кандидата, а если судимость снята или погашена, - также сведения о дате снятия или погашения </a:t>
            </a:r>
            <a:r>
              <a:rPr lang="ru-RU" dirty="0" smtClean="0"/>
              <a:t>судимости (</a:t>
            </a:r>
            <a:r>
              <a:rPr lang="ru-RU" i="1" dirty="0" smtClean="0">
                <a:solidFill>
                  <a:srgbClr val="C00000"/>
                </a:solidFill>
              </a:rPr>
              <a:t>п. 2.1 ст. 33 ФЗ</a:t>
            </a:r>
            <a:r>
              <a:rPr lang="ru-RU" dirty="0" smtClean="0"/>
              <a:t>).</a:t>
            </a:r>
            <a:endParaRPr lang="ru-RU" dirty="0"/>
          </a:p>
          <a:p>
            <a:pPr algn="just"/>
            <a:r>
              <a:rPr lang="ru-RU" dirty="0"/>
              <a:t>сведения о судимости кандидата - сведения о когда-либо имевшихся судимостях с указанием номера (номеров) и части (частей), пункта (пунктов), а также наименования (наименований) статьи (статей) Уголовного кодекса Российской Федерации, на основании которой (которых) был осужден кандидат, статьи (статей) уголовного кодекса, принятого в соответствии с Основами уголовного законодательства Союза ССР и союзных республик, статьи (статей) закона иностранного государства, если кандидат был осужден в соответствии с указанными законодательными актами за деяния, признаваемые преступлением действующим Уголовным кодексом Российской </a:t>
            </a:r>
            <a:r>
              <a:rPr lang="ru-RU" dirty="0" smtClean="0"/>
              <a:t>Федерации (</a:t>
            </a:r>
            <a:r>
              <a:rPr lang="ru-RU" i="1" dirty="0" smtClean="0">
                <a:solidFill>
                  <a:srgbClr val="C00000"/>
                </a:solidFill>
              </a:rPr>
              <a:t>п. 58 ст. 2 ФЗ</a:t>
            </a:r>
            <a:r>
              <a:rPr lang="ru-RU" dirty="0" smtClean="0"/>
              <a:t>).</a:t>
            </a:r>
          </a:p>
          <a:p>
            <a:pPr algn="just"/>
            <a:r>
              <a:rPr lang="ru-RU" dirty="0" smtClean="0"/>
              <a:t>сокрытие </a:t>
            </a:r>
            <a:r>
              <a:rPr lang="ru-RU" dirty="0"/>
              <a:t>кандидатом сведений о судимости, которые должны быть представлены в соответствии с </a:t>
            </a:r>
            <a:r>
              <a:rPr lang="ru-RU" dirty="0">
                <a:hlinkClick r:id="rId3"/>
              </a:rPr>
              <a:t>пунктом 2.1 статьи 33</a:t>
            </a:r>
            <a:r>
              <a:rPr lang="ru-RU" dirty="0"/>
              <a:t> Федерального </a:t>
            </a:r>
            <a:r>
              <a:rPr lang="ru-RU" dirty="0" smtClean="0"/>
              <a:t>закона, </a:t>
            </a:r>
            <a:r>
              <a:rPr lang="ru-RU" dirty="0"/>
              <a:t>является основанием отказа в регистрации кандидата (</a:t>
            </a:r>
            <a:r>
              <a:rPr lang="ru-RU" i="1" dirty="0" err="1">
                <a:solidFill>
                  <a:srgbClr val="C00000"/>
                </a:solidFill>
              </a:rPr>
              <a:t>пп</a:t>
            </a:r>
            <a:r>
              <a:rPr lang="ru-RU" i="1" dirty="0">
                <a:solidFill>
                  <a:srgbClr val="C00000"/>
                </a:solidFill>
              </a:rPr>
              <a:t>. «е», п. 24, ст. 38 ФЗ</a:t>
            </a:r>
            <a:r>
              <a:rPr lang="ru-RU" dirty="0" smtClean="0"/>
              <a:t>).</a:t>
            </a:r>
            <a:endParaRPr lang="ru-RU" dirty="0"/>
          </a:p>
          <a:p>
            <a:pPr algn="just"/>
            <a:endParaRPr lang="ru-RU" dirty="0"/>
          </a:p>
          <a:p>
            <a:pPr algn="just"/>
            <a:endParaRPr lang="ru-RU" dirty="0"/>
          </a:p>
          <a:p>
            <a:pPr algn="just"/>
            <a:endParaRPr lang="ru-RU" dirty="0" smtClean="0">
              <a:solidFill>
                <a:srgbClr val="FF0000"/>
              </a:solidFill>
            </a:endParaRPr>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30</a:t>
            </a:fld>
            <a:endParaRPr lang="ru-RU" noProof="0" dirty="0"/>
          </a:p>
        </p:txBody>
      </p:sp>
    </p:spTree>
    <p:extLst>
      <p:ext uri="{BB962C8B-B14F-4D97-AF65-F5344CB8AC3E}">
        <p14:creationId xmlns:p14="http://schemas.microsoft.com/office/powerpoint/2010/main" val="26889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4611" y="992605"/>
            <a:ext cx="10058400" cy="4182177"/>
          </a:xfrm>
        </p:spPr>
        <p:txBody>
          <a:bodyPr rtlCol="0">
            <a:noAutofit/>
          </a:bodyPr>
          <a:lstStyle/>
          <a:p>
            <a:pPr algn="ctr"/>
            <a:r>
              <a:rPr lang="ru-RU" sz="5400" dirty="0" smtClean="0"/>
              <a:t>Порядок </a:t>
            </a:r>
            <a:br>
              <a:rPr lang="ru-RU" sz="5400" dirty="0" smtClean="0"/>
            </a:br>
            <a:r>
              <a:rPr lang="ru-RU" sz="5400" dirty="0" smtClean="0"/>
              <a:t>оформления протоколов об административных правонарушениях</a:t>
            </a:r>
            <a:br>
              <a:rPr lang="ru-RU" sz="5400" dirty="0" smtClean="0"/>
            </a:br>
            <a:r>
              <a:rPr lang="ru-RU" sz="5400" dirty="0" smtClean="0"/>
              <a:t/>
            </a:r>
            <a:br>
              <a:rPr lang="ru-RU" sz="5400" dirty="0" smtClean="0"/>
            </a:br>
            <a:endParaRPr lang="ru-RU" sz="5400" dirty="0"/>
          </a:p>
        </p:txBody>
      </p:sp>
    </p:spTree>
    <p:extLst>
      <p:ext uri="{BB962C8B-B14F-4D97-AF65-F5344CB8AC3E}">
        <p14:creationId xmlns:p14="http://schemas.microsoft.com/office/powerpoint/2010/main" val="65720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439153"/>
            <a:ext cx="9601200" cy="902368"/>
          </a:xfrm>
        </p:spPr>
        <p:txBody>
          <a:bodyPr rtlCol="0">
            <a:normAutofit/>
          </a:bodyPr>
          <a:lstStyle/>
          <a:p>
            <a:r>
              <a:rPr lang="ru-RU" sz="1400" b="0" dirty="0" smtClean="0">
                <a:effectLst/>
              </a:rPr>
              <a:t>члены </a:t>
            </a:r>
            <a:r>
              <a:rPr lang="ru-RU" sz="1400" b="0" dirty="0">
                <a:effectLst/>
              </a:rPr>
              <a:t>избирательных </a:t>
            </a:r>
            <a:r>
              <a:rPr lang="ru-RU" sz="1400" b="0" dirty="0" smtClean="0">
                <a:effectLst/>
              </a:rPr>
              <a:t>комиссий с </a:t>
            </a:r>
            <a:r>
              <a:rPr lang="ru-RU" sz="1400" b="0" dirty="0">
                <a:effectLst/>
              </a:rPr>
              <a:t>правом решающего голоса, уполномоченные избирательными комиссиями</a:t>
            </a:r>
            <a:r>
              <a:rPr lang="ru-RU" sz="1400" b="0" dirty="0" smtClean="0">
                <a:effectLst/>
              </a:rPr>
              <a:t>, вправе составлять Протоколы об </a:t>
            </a:r>
            <a:r>
              <a:rPr lang="ru-RU" sz="1400" b="0" dirty="0">
                <a:effectLst/>
              </a:rPr>
              <a:t>административных правонарушениях, предусмотренных </a:t>
            </a:r>
            <a:r>
              <a:rPr lang="ru-RU" sz="1400" b="0" dirty="0">
                <a:effectLst/>
                <a:hlinkClick r:id="rId3"/>
              </a:rPr>
              <a:t>статьями 5.3 - </a:t>
            </a:r>
            <a:r>
              <a:rPr lang="ru-RU" sz="1400" b="0" dirty="0">
                <a:effectLst/>
                <a:hlinkClick r:id="rId4"/>
              </a:rPr>
              <a:t>5.5, </a:t>
            </a:r>
            <a:r>
              <a:rPr lang="ru-RU" sz="1400" b="0" dirty="0">
                <a:effectLst/>
                <a:hlinkClick r:id="rId5"/>
              </a:rPr>
              <a:t>5.8 - </a:t>
            </a:r>
            <a:r>
              <a:rPr lang="ru-RU" sz="1400" b="0" dirty="0">
                <a:effectLst/>
                <a:hlinkClick r:id="rId6"/>
              </a:rPr>
              <a:t>5.10, </a:t>
            </a:r>
            <a:r>
              <a:rPr lang="ru-RU" sz="1400" b="0" dirty="0">
                <a:effectLst/>
                <a:hlinkClick r:id="rId7"/>
              </a:rPr>
              <a:t>5.12, </a:t>
            </a:r>
            <a:r>
              <a:rPr lang="ru-RU" sz="1400" b="0" dirty="0">
                <a:effectLst/>
                <a:hlinkClick r:id="rId8"/>
              </a:rPr>
              <a:t>5.15, </a:t>
            </a:r>
            <a:r>
              <a:rPr lang="ru-RU" sz="1400" b="0" dirty="0">
                <a:effectLst/>
                <a:hlinkClick r:id="rId9"/>
              </a:rPr>
              <a:t>5.17 - </a:t>
            </a:r>
            <a:r>
              <a:rPr lang="ru-RU" sz="1400" b="0" dirty="0">
                <a:effectLst/>
                <a:hlinkClick r:id="rId10"/>
              </a:rPr>
              <a:t>5.20, </a:t>
            </a:r>
            <a:r>
              <a:rPr lang="ru-RU" sz="1400" b="0" dirty="0">
                <a:effectLst/>
                <a:hlinkClick r:id="rId11"/>
              </a:rPr>
              <a:t>5.47, </a:t>
            </a:r>
            <a:r>
              <a:rPr lang="ru-RU" sz="1400" b="0" dirty="0">
                <a:effectLst/>
                <a:hlinkClick r:id="rId12"/>
              </a:rPr>
              <a:t>5.50</a:t>
            </a:r>
            <a:r>
              <a:rPr lang="ru-RU" sz="1400" b="0" dirty="0" smtClean="0">
                <a:effectLst/>
                <a:hlinkClick r:id="rId12"/>
              </a:rPr>
              <a:t>,</a:t>
            </a:r>
            <a:r>
              <a:rPr lang="ru-RU" sz="1400" b="0" dirty="0" smtClean="0">
                <a:effectLst/>
                <a:hlinkClick r:id="rId13"/>
              </a:rPr>
              <a:t> </a:t>
            </a:r>
            <a:r>
              <a:rPr lang="ru-RU" sz="1400" b="0" dirty="0">
                <a:effectLst/>
                <a:hlinkClick r:id="rId14"/>
              </a:rPr>
              <a:t>5.56, </a:t>
            </a:r>
            <a:r>
              <a:rPr lang="ru-RU" sz="1400" b="0" dirty="0">
                <a:effectLst/>
                <a:hlinkClick r:id="rId15"/>
              </a:rPr>
              <a:t>5.64 - </a:t>
            </a:r>
            <a:r>
              <a:rPr lang="ru-RU" sz="1400" b="0" dirty="0">
                <a:effectLst/>
                <a:hlinkClick r:id="rId16"/>
              </a:rPr>
              <a:t>5.68 </a:t>
            </a:r>
            <a:r>
              <a:rPr lang="ru-RU" sz="1400" b="0" dirty="0" err="1" smtClean="0">
                <a:effectLst/>
              </a:rPr>
              <a:t>к</a:t>
            </a:r>
            <a:r>
              <a:rPr lang="ru-RU" sz="1000" b="0" dirty="0" err="1" smtClean="0">
                <a:effectLst/>
              </a:rPr>
              <a:t>о</a:t>
            </a:r>
            <a:r>
              <a:rPr lang="ru-RU" sz="1400" b="0" dirty="0" err="1" smtClean="0">
                <a:effectLst/>
              </a:rPr>
              <a:t>ап</a:t>
            </a:r>
            <a:r>
              <a:rPr lang="ru-RU" sz="1400" b="0" dirty="0" smtClean="0">
                <a:effectLst/>
              </a:rPr>
              <a:t> РФ</a:t>
            </a:r>
            <a:endParaRPr lang="ru-RU" sz="1400" dirty="0"/>
          </a:p>
        </p:txBody>
      </p:sp>
      <p:sp>
        <p:nvSpPr>
          <p:cNvPr id="3" name="Объект 2"/>
          <p:cNvSpPr>
            <a:spLocks noGrp="1"/>
          </p:cNvSpPr>
          <p:nvPr>
            <p:ph sz="half" idx="1"/>
          </p:nvPr>
        </p:nvSpPr>
        <p:spPr>
          <a:xfrm>
            <a:off x="1295400" y="1825625"/>
            <a:ext cx="7523747" cy="4117975"/>
          </a:xfrm>
        </p:spPr>
        <p:txBody>
          <a:bodyPr rtlCol="0">
            <a:normAutofit fontScale="25000" lnSpcReduction="20000"/>
          </a:bodyPr>
          <a:lstStyle/>
          <a:p>
            <a:pPr algn="just">
              <a:spcBef>
                <a:spcPts val="0"/>
              </a:spcBef>
            </a:pPr>
            <a:endParaRPr lang="ru-RU" sz="3600" b="1" dirty="0" smtClean="0"/>
          </a:p>
          <a:p>
            <a:pPr algn="just">
              <a:spcBef>
                <a:spcPts val="0"/>
              </a:spcBef>
            </a:pPr>
            <a:r>
              <a:rPr lang="ru-RU" sz="3600" b="1" dirty="0" smtClean="0"/>
              <a:t>Статья </a:t>
            </a:r>
            <a:r>
              <a:rPr lang="ru-RU" sz="3600" b="1" dirty="0"/>
              <a:t>5.3.</a:t>
            </a:r>
            <a:r>
              <a:rPr lang="ru-RU" sz="3600" dirty="0"/>
              <a:t> Неисполнение решения избирательной комиссии, комиссии референдума. Непредставление сведений и материалов по запросу избирательной комиссии, комиссии референдума</a:t>
            </a:r>
          </a:p>
          <a:p>
            <a:pPr algn="just">
              <a:spcBef>
                <a:spcPts val="0"/>
              </a:spcBef>
            </a:pPr>
            <a:r>
              <a:rPr lang="ru-RU" sz="3600" b="1" dirty="0"/>
              <a:t>Статья 5.4.</a:t>
            </a:r>
            <a:r>
              <a:rPr lang="ru-RU" sz="3600" dirty="0"/>
              <a:t> Нарушение порядка представления сведений об избирателях, участниках референдума</a:t>
            </a:r>
          </a:p>
          <a:p>
            <a:pPr algn="just">
              <a:spcBef>
                <a:spcPts val="0"/>
              </a:spcBef>
            </a:pPr>
            <a:r>
              <a:rPr lang="ru-RU" sz="3600" b="1" dirty="0"/>
              <a:t>Статья 5.5.</a:t>
            </a:r>
            <a:r>
              <a:rPr lang="ru-RU" sz="3600" dirty="0"/>
              <a:t> Нарушение порядка участия средств массовой информации в информационном обеспечении выборов, референдумов, общероссийского голосования</a:t>
            </a:r>
          </a:p>
          <a:p>
            <a:pPr algn="just">
              <a:spcBef>
                <a:spcPts val="0"/>
              </a:spcBef>
            </a:pPr>
            <a:r>
              <a:rPr lang="ru-RU" sz="3600" b="1" dirty="0"/>
              <a:t>Статья 5.8.</a:t>
            </a:r>
            <a:r>
              <a:rPr lang="ru-RU" sz="3600" dirty="0"/>
              <a:t> Нарушение предусмотренных законодательством о выборах и референдумах порядка и условий проведения предвыборной агитации, агитации по вопросам референдума на каналах организаций, осуществляющих теле- и (или) радиовещание, и в периодических печатных изданиях</a:t>
            </a:r>
          </a:p>
          <a:p>
            <a:pPr algn="just">
              <a:spcBef>
                <a:spcPts val="0"/>
              </a:spcBef>
            </a:pPr>
            <a:r>
              <a:rPr lang="ru-RU" sz="3600" b="1" dirty="0"/>
              <a:t>Статья 5.9.</a:t>
            </a:r>
            <a:r>
              <a:rPr lang="ru-RU" sz="3600" dirty="0"/>
              <a:t> Нарушение в ходе избирательной кампании условий рекламы предпринимательской и иной деятельности</a:t>
            </a:r>
          </a:p>
          <a:p>
            <a:pPr algn="just">
              <a:spcBef>
                <a:spcPts val="0"/>
              </a:spcBef>
            </a:pPr>
            <a:r>
              <a:rPr lang="ru-RU" sz="3600" b="1" dirty="0"/>
              <a:t>Статья 5.10.</a:t>
            </a:r>
            <a:r>
              <a:rPr lang="ru-RU" sz="3600" dirty="0"/>
              <a:t> Проведение предвыборной агитации, агитации по вопросам референдума вне агитационного периода и в местах, где ее проведение запрещено законодательством о выборах и референдумах</a:t>
            </a:r>
          </a:p>
          <a:p>
            <a:pPr algn="just">
              <a:spcBef>
                <a:spcPts val="0"/>
              </a:spcBef>
            </a:pPr>
            <a:r>
              <a:rPr lang="ru-RU" sz="3600" b="1" dirty="0"/>
              <a:t>Статья 5.12.</a:t>
            </a:r>
            <a:r>
              <a:rPr lang="ru-RU" sz="3600" dirty="0"/>
              <a:t> Изготовление, распространение или размещение агитационных материалов с нарушением требований законодательства о выборах и референдумах</a:t>
            </a:r>
          </a:p>
          <a:p>
            <a:pPr algn="just">
              <a:spcBef>
                <a:spcPts val="0"/>
              </a:spcBef>
            </a:pPr>
            <a:r>
              <a:rPr lang="ru-RU" sz="3600" b="1" dirty="0"/>
              <a:t>Статья 5.15. </a:t>
            </a:r>
            <a:r>
              <a:rPr lang="ru-RU" sz="3600" dirty="0"/>
              <a:t>Нарушение установленных законодательством о выборах и референдумах порядка и сроков уведомления избирательной комиссии о факте предоставления помещений и права на предоставление помещений для встреч с избирателями, участниками референдума</a:t>
            </a:r>
          </a:p>
          <a:p>
            <a:pPr algn="just">
              <a:spcBef>
                <a:spcPts val="0"/>
              </a:spcBef>
            </a:pPr>
            <a:r>
              <a:rPr lang="ru-RU" sz="3600" b="1" dirty="0"/>
              <a:t>Статья 5.17.</a:t>
            </a:r>
            <a:r>
              <a:rPr lang="ru-RU" sz="3600" dirty="0"/>
              <a:t> </a:t>
            </a:r>
            <a:r>
              <a:rPr lang="ru-RU" sz="3600" dirty="0" smtClean="0"/>
              <a:t>Непредставление </a:t>
            </a:r>
            <a:r>
              <a:rPr lang="ru-RU" sz="3600" dirty="0"/>
              <a:t>или </a:t>
            </a:r>
            <a:r>
              <a:rPr lang="ru-RU" sz="3600" dirty="0" smtClean="0"/>
              <a:t>не опубликование </a:t>
            </a:r>
            <a:r>
              <a:rPr lang="ru-RU" sz="3600" dirty="0"/>
              <a:t>отчета, сведений о поступлении и расходовании средств, выделенных на подготовку и проведение выборов, референдума</a:t>
            </a:r>
          </a:p>
          <a:p>
            <a:pPr algn="just">
              <a:spcBef>
                <a:spcPts val="0"/>
              </a:spcBef>
            </a:pPr>
            <a:r>
              <a:rPr lang="ru-RU" sz="3600" b="1" dirty="0"/>
              <a:t>Статья 5.18.</a:t>
            </a:r>
            <a:r>
              <a:rPr lang="ru-RU" sz="3600" dirty="0"/>
              <a:t> Незаконное использование денежных средств при финансировании избирательной кампании кандидата, избирательного объединения, деятельности инициативной группы по проведению референдума, иной группы участников референдума</a:t>
            </a:r>
          </a:p>
          <a:p>
            <a:pPr algn="just">
              <a:spcBef>
                <a:spcPts val="0"/>
              </a:spcBef>
            </a:pPr>
            <a:r>
              <a:rPr lang="ru-RU" sz="3600" b="1" dirty="0"/>
              <a:t>Статья 5.19.</a:t>
            </a:r>
            <a:r>
              <a:rPr lang="ru-RU" sz="3600" dirty="0"/>
              <a:t> Использование незаконной материальной поддержки при финансировании избирательной кампании, кампании референдума</a:t>
            </a:r>
          </a:p>
          <a:p>
            <a:pPr algn="just">
              <a:spcBef>
                <a:spcPts val="0"/>
              </a:spcBef>
            </a:pPr>
            <a:r>
              <a:rPr lang="ru-RU" sz="3600" b="1" dirty="0"/>
              <a:t>Статья 5.20.</a:t>
            </a:r>
            <a:r>
              <a:rPr lang="ru-RU" sz="3600" dirty="0"/>
              <a:t> Незаконное финансирование избирательной кампании кандидата, избирательного объединения, кампании референдума, оказание запрещенной законом материальной поддержки, связанные с проведением выборов, референдума выполнение работ, оказание услуг, реализация товаров бесплатно или по необоснованно заниженным (завышенным) расценкам</a:t>
            </a:r>
          </a:p>
          <a:p>
            <a:pPr algn="just">
              <a:spcBef>
                <a:spcPts val="0"/>
              </a:spcBef>
            </a:pPr>
            <a:r>
              <a:rPr lang="ru-RU" sz="3600" b="1" dirty="0"/>
              <a:t>Статья 5.47. </a:t>
            </a:r>
            <a:r>
              <a:rPr lang="ru-RU" sz="3600" dirty="0"/>
              <a:t>Сбор подписей избирателей, участников референдума в запрещенных местах, а также сбор подписей лицами, которым участие в этом запрещено федеральным законом</a:t>
            </a:r>
          </a:p>
          <a:p>
            <a:pPr algn="just">
              <a:spcBef>
                <a:spcPts val="0"/>
              </a:spcBef>
            </a:pPr>
            <a:r>
              <a:rPr lang="ru-RU" sz="3600" b="1" dirty="0"/>
              <a:t>Статья 5.50.</a:t>
            </a:r>
            <a:r>
              <a:rPr lang="ru-RU" sz="3600" dirty="0"/>
              <a:t> Нарушение правил перечисления средств, внесенных в избирательный фонд, фонд референдума</a:t>
            </a:r>
          </a:p>
          <a:p>
            <a:pPr algn="just">
              <a:spcBef>
                <a:spcPts val="0"/>
              </a:spcBef>
            </a:pPr>
            <a:r>
              <a:rPr lang="ru-RU" sz="3600" b="1" dirty="0"/>
              <a:t>Статья 5.56.</a:t>
            </a:r>
            <a:r>
              <a:rPr lang="ru-RU" sz="3600" dirty="0"/>
              <a:t> Нарушение порядка и сроков представления и хранения документов, связанных с подготовкой и проведением выборов, референдума</a:t>
            </a:r>
          </a:p>
          <a:p>
            <a:pPr algn="just">
              <a:spcBef>
                <a:spcPts val="0"/>
              </a:spcBef>
            </a:pPr>
            <a:r>
              <a:rPr lang="ru-RU" sz="3600" b="1" dirty="0"/>
              <a:t>Статья 5.64.</a:t>
            </a:r>
            <a:r>
              <a:rPr lang="ru-RU" sz="3600" dirty="0"/>
              <a:t> Нарушение порядка или срока представления сведений о поступлении и расходовании средств политической партии, сводного финансового отчета политической партии</a:t>
            </a:r>
          </a:p>
          <a:p>
            <a:pPr algn="just">
              <a:spcBef>
                <a:spcPts val="0"/>
              </a:spcBef>
            </a:pPr>
            <a:r>
              <a:rPr lang="ru-RU" sz="3600" b="1" dirty="0"/>
              <a:t>Статья 5.65.</a:t>
            </a:r>
            <a:r>
              <a:rPr lang="ru-RU" sz="3600" dirty="0"/>
              <a:t> Незаконное использование политической партией денежных средств и иного имущества при финансировании своей деятельности, не связанной с участием в выборах и референдумах</a:t>
            </a:r>
          </a:p>
          <a:p>
            <a:pPr algn="just">
              <a:spcBef>
                <a:spcPts val="0"/>
              </a:spcBef>
            </a:pPr>
            <a:r>
              <a:rPr lang="ru-RU" sz="3600" b="1" dirty="0"/>
              <a:t>Статья 5.66.</a:t>
            </a:r>
            <a:r>
              <a:rPr lang="ru-RU" sz="3600" dirty="0"/>
              <a:t> Незаконное финансирование деятельности политических партий, не связанной с участием в выборах и референдумах</a:t>
            </a:r>
          </a:p>
          <a:p>
            <a:pPr algn="just">
              <a:spcBef>
                <a:spcPts val="0"/>
              </a:spcBef>
            </a:pPr>
            <a:r>
              <a:rPr lang="ru-RU" sz="3600" b="1" dirty="0"/>
              <a:t>Статья 5.67.</a:t>
            </a:r>
            <a:r>
              <a:rPr lang="ru-RU" sz="3600" dirty="0"/>
              <a:t> Нарушение срока возврата жертвователю, перечисления (передачи) в доход Российской Федерации пожертвований политической партии</a:t>
            </a:r>
          </a:p>
          <a:p>
            <a:pPr algn="just">
              <a:spcBef>
                <a:spcPts val="0"/>
              </a:spcBef>
            </a:pPr>
            <a:r>
              <a:rPr lang="ru-RU" sz="3600" b="1" dirty="0"/>
              <a:t>Статья 5.68.</a:t>
            </a:r>
            <a:r>
              <a:rPr lang="ru-RU" sz="3600" dirty="0"/>
              <a:t> Нарушение установленных законодательством Российской Федерации о политических партиях требований об обязательном аудите</a:t>
            </a:r>
          </a:p>
          <a:p>
            <a:pPr marL="45720" indent="0">
              <a:buNone/>
            </a:pPr>
            <a:r>
              <a:rPr lang="ru-RU" sz="2500" dirty="0"/>
              <a:t> </a:t>
            </a:r>
          </a:p>
          <a:p>
            <a:pPr marL="45720" indent="0">
              <a:buNone/>
            </a:pPr>
            <a:endParaRPr lang="ru-RU" dirty="0"/>
          </a:p>
        </p:txBody>
      </p:sp>
      <p:sp>
        <p:nvSpPr>
          <p:cNvPr id="4" name="Объект 3"/>
          <p:cNvSpPr>
            <a:spLocks noGrp="1"/>
          </p:cNvSpPr>
          <p:nvPr>
            <p:ph sz="half" idx="2"/>
          </p:nvPr>
        </p:nvSpPr>
        <p:spPr>
          <a:xfrm>
            <a:off x="9240253" y="1825625"/>
            <a:ext cx="1656346" cy="4117975"/>
          </a:xfrm>
        </p:spPr>
        <p:txBody>
          <a:bodyPr>
            <a:normAutofit fontScale="25000" lnSpcReduction="20000"/>
          </a:bodyPr>
          <a:lstStyle/>
          <a:p>
            <a:endParaRPr lang="ru-RU" sz="1200" dirty="0" smtClean="0"/>
          </a:p>
          <a:p>
            <a:pPr>
              <a:spcBef>
                <a:spcPts val="600"/>
              </a:spcBef>
            </a:pPr>
            <a:r>
              <a:rPr lang="ru-RU" sz="4000" dirty="0" smtClean="0"/>
              <a:t>Иные уполномоченные органы, имеющие право составлять аналогичные протоколы</a:t>
            </a:r>
          </a:p>
          <a:p>
            <a:pPr>
              <a:spcBef>
                <a:spcPts val="600"/>
              </a:spcBef>
            </a:pPr>
            <a:r>
              <a:rPr lang="ru-RU" sz="4000" dirty="0" smtClean="0"/>
              <a:t>5.5 – </a:t>
            </a:r>
            <a:r>
              <a:rPr lang="ru-RU" sz="4000" dirty="0" err="1" smtClean="0"/>
              <a:t>Роскомнадзор</a:t>
            </a:r>
            <a:endParaRPr lang="ru-RU" sz="4000" dirty="0" smtClean="0"/>
          </a:p>
          <a:p>
            <a:pPr>
              <a:spcBef>
                <a:spcPts val="600"/>
              </a:spcBef>
            </a:pPr>
            <a:r>
              <a:rPr lang="ru-RU" sz="4000" dirty="0" smtClean="0"/>
              <a:t>5.10 – </a:t>
            </a:r>
            <a:r>
              <a:rPr lang="ru-RU" sz="4000" dirty="0" err="1" smtClean="0"/>
              <a:t>Роскомнадзор</a:t>
            </a:r>
            <a:r>
              <a:rPr lang="ru-RU" sz="4000" dirty="0" smtClean="0"/>
              <a:t>,    полиция</a:t>
            </a:r>
          </a:p>
          <a:p>
            <a:pPr>
              <a:spcBef>
                <a:spcPts val="600"/>
              </a:spcBef>
            </a:pPr>
            <a:r>
              <a:rPr lang="ru-RU" sz="4000" dirty="0" smtClean="0"/>
              <a:t>5.12 – полиция</a:t>
            </a:r>
          </a:p>
          <a:p>
            <a:pPr>
              <a:spcBef>
                <a:spcPts val="600"/>
              </a:spcBef>
            </a:pPr>
            <a:r>
              <a:rPr lang="ru-RU" sz="4000" dirty="0" smtClean="0"/>
              <a:t>5.15 – полиция</a:t>
            </a:r>
          </a:p>
          <a:p>
            <a:pPr>
              <a:spcBef>
                <a:spcPts val="600"/>
              </a:spcBef>
            </a:pPr>
            <a:r>
              <a:rPr lang="ru-RU" sz="4000" dirty="0" smtClean="0"/>
              <a:t>5.47 - полиция</a:t>
            </a:r>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32</a:t>
            </a:fld>
            <a:endParaRPr lang="ru-RU" noProof="0" dirty="0"/>
          </a:p>
        </p:txBody>
      </p:sp>
    </p:spTree>
    <p:extLst>
      <p:ext uri="{BB962C8B-B14F-4D97-AF65-F5344CB8AC3E}">
        <p14:creationId xmlns:p14="http://schemas.microsoft.com/office/powerpoint/2010/main" val="18480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457201"/>
            <a:ext cx="9725526" cy="5486400"/>
          </a:xfrm>
        </p:spPr>
        <p:txBody>
          <a:bodyPr rtlCol="0">
            <a:normAutofit/>
          </a:bodyPr>
          <a:lstStyle/>
          <a:p>
            <a:pPr algn="just"/>
            <a:endParaRPr lang="ru-RU" dirty="0"/>
          </a:p>
          <a:p>
            <a:pPr algn="just"/>
            <a:endParaRPr lang="ru-RU" dirty="0"/>
          </a:p>
          <a:p>
            <a:pPr marL="45720" indent="0" algn="ctr">
              <a:buNone/>
            </a:pPr>
            <a:r>
              <a:rPr lang="ru-RU" dirty="0"/>
              <a:t>Протокол заседания </a:t>
            </a:r>
            <a:endParaRPr lang="ru-RU" dirty="0" smtClean="0"/>
          </a:p>
          <a:p>
            <a:pPr marL="45720" indent="0" algn="ctr">
              <a:buNone/>
            </a:pPr>
            <a:r>
              <a:rPr lang="ru-RU" dirty="0" smtClean="0"/>
              <a:t>ЦИК </a:t>
            </a:r>
            <a:r>
              <a:rPr lang="ru-RU" dirty="0"/>
              <a:t>России от </a:t>
            </a:r>
            <a:r>
              <a:rPr lang="ru-RU" dirty="0" smtClean="0"/>
              <a:t>27 сентября 2006 года № </a:t>
            </a:r>
            <a:r>
              <a:rPr lang="ru-RU" dirty="0"/>
              <a:t>187-4-4</a:t>
            </a:r>
          </a:p>
          <a:p>
            <a:pPr marL="45720" indent="0" algn="ctr">
              <a:buNone/>
            </a:pPr>
            <a:r>
              <a:rPr lang="ru-RU" dirty="0"/>
              <a:t>(Выписка)</a:t>
            </a:r>
          </a:p>
          <a:p>
            <a:pPr marL="45720" indent="0" algn="ctr">
              <a:buNone/>
            </a:pPr>
            <a:r>
              <a:rPr lang="ru-RU" dirty="0" smtClean="0"/>
              <a:t>«О </a:t>
            </a:r>
            <a:r>
              <a:rPr lang="ru-RU" dirty="0"/>
              <a:t>Рекомендациях по некоторым вопросам применения Кодекса Российской Федерации об административных правонарушениях избирательными </a:t>
            </a:r>
            <a:r>
              <a:rPr lang="ru-RU" dirty="0" smtClean="0"/>
              <a:t>комиссиями»</a:t>
            </a:r>
            <a:endParaRPr lang="ru-RU" dirty="0"/>
          </a:p>
          <a:p>
            <a:pPr algn="just"/>
            <a:endParaRPr lang="ru-RU" dirty="0" smtClean="0">
              <a:solidFill>
                <a:srgbClr val="FF0000"/>
              </a:solidFill>
            </a:endParaRPr>
          </a:p>
        </p:txBody>
      </p:sp>
      <p:sp>
        <p:nvSpPr>
          <p:cNvPr id="2" name="Номер слайда 1"/>
          <p:cNvSpPr>
            <a:spLocks noGrp="1"/>
          </p:cNvSpPr>
          <p:nvPr>
            <p:ph type="sldNum" sz="quarter" idx="12"/>
          </p:nvPr>
        </p:nvSpPr>
        <p:spPr/>
        <p:txBody>
          <a:bodyPr/>
          <a:lstStyle/>
          <a:p>
            <a:pPr rtl="0"/>
            <a:fld id="{E31375A4-56A4-47D6-9801-1991572033F7}" type="slidenum">
              <a:rPr lang="ru-RU" noProof="0" smtClean="0"/>
              <a:t>33</a:t>
            </a:fld>
            <a:endParaRPr lang="ru-RU" noProof="0" dirty="0"/>
          </a:p>
        </p:txBody>
      </p:sp>
    </p:spTree>
    <p:extLst>
      <p:ext uri="{BB962C8B-B14F-4D97-AF65-F5344CB8AC3E}">
        <p14:creationId xmlns:p14="http://schemas.microsoft.com/office/powerpoint/2010/main" val="237107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457201"/>
            <a:ext cx="9725526" cy="5486400"/>
          </a:xfrm>
        </p:spPr>
        <p:txBody>
          <a:bodyPr rtlCol="0">
            <a:normAutofit lnSpcReduction="10000"/>
          </a:bodyPr>
          <a:lstStyle/>
          <a:p>
            <a:pPr algn="just"/>
            <a:endParaRPr lang="ru-RU" dirty="0"/>
          </a:p>
          <a:p>
            <a:pPr algn="just"/>
            <a:r>
              <a:rPr lang="ru-RU" dirty="0" smtClean="0"/>
              <a:t>Протокол </a:t>
            </a:r>
            <a:r>
              <a:rPr lang="ru-RU" dirty="0"/>
              <a:t>об административном правонарушении составляется немедленно после выявления совершения административного правонарушения.</a:t>
            </a:r>
          </a:p>
          <a:p>
            <a:pPr algn="just"/>
            <a:r>
              <a:rPr lang="ru-RU" dirty="0" smtClean="0"/>
              <a:t>В </a:t>
            </a:r>
            <a:r>
              <a:rPr lang="ru-RU" dirty="0"/>
              <a:t>случае, если требуется дополнительное выяснение обстоятельств, протокол об административном правонарушении составляется </a:t>
            </a:r>
            <a:r>
              <a:rPr lang="ru-RU" b="1" dirty="0"/>
              <a:t>в течение двух суток</a:t>
            </a:r>
            <a:r>
              <a:rPr lang="ru-RU" dirty="0"/>
              <a:t> с момента выявления административного правонарушения.</a:t>
            </a:r>
          </a:p>
          <a:p>
            <a:pPr algn="r"/>
            <a:r>
              <a:rPr lang="ru-RU" dirty="0"/>
              <a:t> </a:t>
            </a:r>
            <a:r>
              <a:rPr lang="ru-RU" i="1" dirty="0">
                <a:solidFill>
                  <a:srgbClr val="FF0000"/>
                </a:solidFill>
              </a:rPr>
              <a:t>Статья </a:t>
            </a:r>
            <a:r>
              <a:rPr lang="ru-RU" i="1" dirty="0" smtClean="0">
                <a:solidFill>
                  <a:srgbClr val="FF0000"/>
                </a:solidFill>
              </a:rPr>
              <a:t>28.5</a:t>
            </a:r>
            <a:r>
              <a:rPr lang="ru-RU" i="1" dirty="0">
                <a:solidFill>
                  <a:srgbClr val="FF0000"/>
                </a:solidFill>
              </a:rPr>
              <a:t> </a:t>
            </a:r>
            <a:r>
              <a:rPr lang="ru-RU" i="1" dirty="0" smtClean="0">
                <a:solidFill>
                  <a:srgbClr val="FF0000"/>
                </a:solidFill>
              </a:rPr>
              <a:t>КоАП РФ</a:t>
            </a:r>
          </a:p>
          <a:p>
            <a:pPr algn="r"/>
            <a:endParaRPr lang="ru-RU" i="1" dirty="0" smtClean="0">
              <a:solidFill>
                <a:srgbClr val="FF0000"/>
              </a:solidFill>
            </a:endParaRPr>
          </a:p>
          <a:p>
            <a:pPr algn="just"/>
            <a:r>
              <a:rPr lang="ru-RU" dirty="0" smtClean="0"/>
              <a:t>Лица</a:t>
            </a:r>
            <a:r>
              <a:rPr lang="ru-RU" dirty="0"/>
              <a:t>, участвующие в производстве по делу об административном правонарушении, извещаются или вызываются к должностному лицу, в производстве которого находится дело, заказным письмом с уведомлением о вручении, телефонограммой или телеграммой, по факсимильной связи либо с использованием иных средств связи и доставки, обеспечивающих фиксирование извещения или вызова и его вручение адресату.</a:t>
            </a:r>
          </a:p>
          <a:p>
            <a:pPr algn="r"/>
            <a:r>
              <a:rPr lang="ru-RU" i="1" dirty="0">
                <a:solidFill>
                  <a:srgbClr val="FF0000"/>
                </a:solidFill>
              </a:rPr>
              <a:t>Статья </a:t>
            </a:r>
            <a:r>
              <a:rPr lang="ru-RU" i="1" dirty="0" smtClean="0">
                <a:solidFill>
                  <a:srgbClr val="FF0000"/>
                </a:solidFill>
              </a:rPr>
              <a:t>25.15 </a:t>
            </a:r>
            <a:r>
              <a:rPr lang="ru-RU" i="1" dirty="0">
                <a:solidFill>
                  <a:srgbClr val="FF0000"/>
                </a:solidFill>
              </a:rPr>
              <a:t>КоАП РФ</a:t>
            </a:r>
          </a:p>
          <a:p>
            <a:pPr algn="just"/>
            <a:endParaRPr lang="ru-RU" dirty="0"/>
          </a:p>
          <a:p>
            <a:pPr algn="just"/>
            <a:endParaRPr lang="ru-RU" dirty="0" smtClean="0">
              <a:solidFill>
                <a:srgbClr val="FF0000"/>
              </a:solidFill>
            </a:endParaRPr>
          </a:p>
        </p:txBody>
      </p:sp>
      <p:sp>
        <p:nvSpPr>
          <p:cNvPr id="2" name="Номер слайда 1"/>
          <p:cNvSpPr>
            <a:spLocks noGrp="1"/>
          </p:cNvSpPr>
          <p:nvPr>
            <p:ph type="sldNum" sz="quarter" idx="12"/>
          </p:nvPr>
        </p:nvSpPr>
        <p:spPr/>
        <p:txBody>
          <a:bodyPr/>
          <a:lstStyle/>
          <a:p>
            <a:pPr rtl="0"/>
            <a:fld id="{E31375A4-56A4-47D6-9801-1991572033F7}" type="slidenum">
              <a:rPr lang="ru-RU" noProof="0" smtClean="0"/>
              <a:t>34</a:t>
            </a:fld>
            <a:endParaRPr lang="ru-RU" noProof="0" dirty="0"/>
          </a:p>
        </p:txBody>
      </p:sp>
    </p:spTree>
    <p:extLst>
      <p:ext uri="{BB962C8B-B14F-4D97-AF65-F5344CB8AC3E}">
        <p14:creationId xmlns:p14="http://schemas.microsoft.com/office/powerpoint/2010/main" val="12522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457201"/>
            <a:ext cx="9725526" cy="5486400"/>
          </a:xfrm>
        </p:spPr>
        <p:txBody>
          <a:bodyPr rtlCol="0">
            <a:normAutofit fontScale="77500" lnSpcReduction="20000"/>
          </a:bodyPr>
          <a:lstStyle/>
          <a:p>
            <a:pPr algn="just"/>
            <a:endParaRPr lang="ru-RU" dirty="0"/>
          </a:p>
          <a:p>
            <a:pPr marL="45720" indent="0">
              <a:buNone/>
            </a:pPr>
            <a:r>
              <a:rPr lang="ru-RU" dirty="0" smtClean="0"/>
              <a:t>     О </a:t>
            </a:r>
            <a:r>
              <a:rPr lang="ru-RU" dirty="0"/>
              <a:t>совершении административного правонарушения составляется протокол.</a:t>
            </a:r>
          </a:p>
          <a:p>
            <a:pPr marL="45720" indent="0">
              <a:buNone/>
            </a:pPr>
            <a:r>
              <a:rPr lang="ru-RU" dirty="0" smtClean="0"/>
              <a:t>     В </a:t>
            </a:r>
            <a:r>
              <a:rPr lang="ru-RU" dirty="0"/>
              <a:t>протоколе об административном правонарушении </a:t>
            </a:r>
            <a:r>
              <a:rPr lang="ru-RU" dirty="0">
                <a:hlinkClick r:id="rId3"/>
              </a:rPr>
              <a:t>указываются</a:t>
            </a:r>
            <a:r>
              <a:rPr lang="ru-RU" dirty="0"/>
              <a:t>:</a:t>
            </a:r>
          </a:p>
          <a:p>
            <a:r>
              <a:rPr lang="ru-RU" dirty="0"/>
              <a:t>дата и место его </a:t>
            </a:r>
            <a:r>
              <a:rPr lang="ru-RU" dirty="0" smtClean="0"/>
              <a:t>составления; </a:t>
            </a:r>
            <a:endParaRPr lang="ru-RU" dirty="0"/>
          </a:p>
          <a:p>
            <a:r>
              <a:rPr lang="ru-RU" dirty="0"/>
              <a:t>должность, фамилия и инициалы лица, составившего </a:t>
            </a:r>
            <a:r>
              <a:rPr lang="ru-RU" dirty="0" smtClean="0"/>
              <a:t>протокол</a:t>
            </a:r>
            <a:r>
              <a:rPr lang="ru-RU" dirty="0"/>
              <a:t>;</a:t>
            </a:r>
          </a:p>
          <a:p>
            <a:r>
              <a:rPr lang="ru-RU" dirty="0"/>
              <a:t>сведения о лице, в отношении которого возбуждено дело об административном </a:t>
            </a:r>
            <a:r>
              <a:rPr lang="ru-RU" dirty="0" smtClean="0"/>
              <a:t>правонарушении</a:t>
            </a:r>
            <a:r>
              <a:rPr lang="ru-RU" dirty="0"/>
              <a:t>;</a:t>
            </a:r>
          </a:p>
          <a:p>
            <a:r>
              <a:rPr lang="ru-RU" dirty="0"/>
              <a:t>фамилии, имена, отчества, адреса места жительства </a:t>
            </a:r>
            <a:r>
              <a:rPr lang="ru-RU" dirty="0" smtClean="0"/>
              <a:t>свидетелей</a:t>
            </a:r>
            <a:r>
              <a:rPr lang="ru-RU" dirty="0"/>
              <a:t>;</a:t>
            </a:r>
          </a:p>
          <a:p>
            <a:r>
              <a:rPr lang="ru-RU" dirty="0"/>
              <a:t>место, время совершения и событие административного </a:t>
            </a:r>
            <a:r>
              <a:rPr lang="ru-RU" dirty="0" smtClean="0"/>
              <a:t>правонарушения</a:t>
            </a:r>
            <a:r>
              <a:rPr lang="ru-RU" dirty="0"/>
              <a:t>;</a:t>
            </a:r>
          </a:p>
          <a:p>
            <a:r>
              <a:rPr lang="ru-RU" dirty="0"/>
              <a:t>статья Кодекса или закона субъекта Российской Федерации, предусматривающая административную ответственность за данное административное </a:t>
            </a:r>
            <a:r>
              <a:rPr lang="ru-RU" dirty="0" smtClean="0"/>
              <a:t>правонарушение</a:t>
            </a:r>
            <a:r>
              <a:rPr lang="ru-RU" dirty="0"/>
              <a:t>;</a:t>
            </a:r>
          </a:p>
          <a:p>
            <a:r>
              <a:rPr lang="ru-RU" dirty="0"/>
              <a:t>объяснение физического лица или законного представителя юридического лица, в отношении которых возбуждено </a:t>
            </a:r>
            <a:r>
              <a:rPr lang="ru-RU" dirty="0" smtClean="0"/>
              <a:t>дело</a:t>
            </a:r>
            <a:r>
              <a:rPr lang="ru-RU" dirty="0"/>
              <a:t>;</a:t>
            </a:r>
          </a:p>
          <a:p>
            <a:r>
              <a:rPr lang="ru-RU" dirty="0"/>
              <a:t>иные сведения, необходимые для разрешения дела.</a:t>
            </a:r>
          </a:p>
          <a:p>
            <a:pPr algn="r"/>
            <a:endParaRPr lang="ru-RU" i="1" dirty="0" smtClean="0">
              <a:solidFill>
                <a:srgbClr val="FF0000"/>
              </a:solidFill>
            </a:endParaRPr>
          </a:p>
          <a:p>
            <a:pPr algn="r"/>
            <a:r>
              <a:rPr lang="ru-RU" i="1" dirty="0" smtClean="0">
                <a:solidFill>
                  <a:srgbClr val="FF0000"/>
                </a:solidFill>
              </a:rPr>
              <a:t>Статья 28.2 </a:t>
            </a:r>
            <a:r>
              <a:rPr lang="ru-RU" i="1" dirty="0">
                <a:solidFill>
                  <a:srgbClr val="FF0000"/>
                </a:solidFill>
              </a:rPr>
              <a:t>КоАП РФ</a:t>
            </a:r>
          </a:p>
          <a:p>
            <a:pPr algn="just"/>
            <a:endParaRPr lang="ru-RU" dirty="0"/>
          </a:p>
          <a:p>
            <a:pPr algn="just"/>
            <a:endParaRPr lang="ru-RU" dirty="0" smtClean="0">
              <a:solidFill>
                <a:srgbClr val="FF0000"/>
              </a:solidFill>
            </a:endParaRPr>
          </a:p>
        </p:txBody>
      </p:sp>
      <p:sp>
        <p:nvSpPr>
          <p:cNvPr id="2" name="Номер слайда 1"/>
          <p:cNvSpPr>
            <a:spLocks noGrp="1"/>
          </p:cNvSpPr>
          <p:nvPr>
            <p:ph type="sldNum" sz="quarter" idx="12"/>
          </p:nvPr>
        </p:nvSpPr>
        <p:spPr/>
        <p:txBody>
          <a:bodyPr/>
          <a:lstStyle/>
          <a:p>
            <a:pPr rtl="0"/>
            <a:fld id="{E31375A4-56A4-47D6-9801-1991572033F7}" type="slidenum">
              <a:rPr lang="ru-RU" noProof="0" smtClean="0"/>
              <a:t>35</a:t>
            </a:fld>
            <a:endParaRPr lang="ru-RU" noProof="0" dirty="0"/>
          </a:p>
        </p:txBody>
      </p:sp>
    </p:spTree>
    <p:extLst>
      <p:ext uri="{BB962C8B-B14F-4D97-AF65-F5344CB8AC3E}">
        <p14:creationId xmlns:p14="http://schemas.microsoft.com/office/powerpoint/2010/main" val="2739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457201"/>
            <a:ext cx="9725526" cy="5486400"/>
          </a:xfrm>
        </p:spPr>
        <p:txBody>
          <a:bodyPr rtlCol="0">
            <a:normAutofit fontScale="62500" lnSpcReduction="20000"/>
          </a:bodyPr>
          <a:lstStyle/>
          <a:p>
            <a:pPr algn="just"/>
            <a:r>
              <a:rPr lang="ru-RU" dirty="0" smtClean="0"/>
              <a:t>Физическому </a:t>
            </a:r>
            <a:r>
              <a:rPr lang="ru-RU" dirty="0"/>
              <a:t>лицу, в отношении которого возбуждено дело об административном правонарушении, должна быть предоставлена возможность ознакомления с протоколом об административном правонарушении. Указанное лицо вправе представить объяснения и замечания по содержанию протокола, которые прилагаются к протоколу.</a:t>
            </a:r>
          </a:p>
          <a:p>
            <a:pPr algn="just"/>
            <a:r>
              <a:rPr lang="ru-RU" dirty="0" smtClean="0"/>
              <a:t>В </a:t>
            </a:r>
            <a:r>
              <a:rPr lang="ru-RU" dirty="0"/>
              <a:t>случае неявки физического лица, если оно извещено в установленном </a:t>
            </a:r>
            <a:r>
              <a:rPr lang="ru-RU" dirty="0">
                <a:hlinkClick r:id="rId3" action="ppaction://hlinkfile"/>
              </a:rPr>
              <a:t>порядке</a:t>
            </a:r>
            <a:r>
              <a:rPr lang="ru-RU" dirty="0"/>
              <a:t>, протокол об административном правонарушении составляется в его отсутствие. </a:t>
            </a:r>
            <a:r>
              <a:rPr lang="ru-RU" dirty="0" smtClean="0"/>
              <a:t>Копия </a:t>
            </a:r>
            <a:r>
              <a:rPr lang="ru-RU" dirty="0"/>
              <a:t>протокола об административном правонарушении направляется лицу, в отношении которого он составлен, </a:t>
            </a:r>
            <a:r>
              <a:rPr lang="ru-RU" b="1" dirty="0"/>
              <a:t>в течение трех дней со дня составления указанного протокола</a:t>
            </a:r>
            <a:r>
              <a:rPr lang="ru-RU" dirty="0"/>
              <a:t>.</a:t>
            </a:r>
          </a:p>
          <a:p>
            <a:pPr algn="just"/>
            <a:r>
              <a:rPr lang="ru-RU" dirty="0" smtClean="0"/>
              <a:t>Протокол </a:t>
            </a:r>
            <a:r>
              <a:rPr lang="ru-RU" dirty="0"/>
              <a:t>об административном правонарушении подписывается должностным лицом, его составившим, физическим лицом или законным представителем юридического лица, в отношении которых возбуждено дело об административном правонарушении. В случае отказа указанных лиц от подписания протокола, в нем делается соответствующая запись.</a:t>
            </a:r>
          </a:p>
          <a:p>
            <a:pPr algn="just"/>
            <a:r>
              <a:rPr lang="ru-RU" dirty="0" smtClean="0"/>
              <a:t>Физическому </a:t>
            </a:r>
            <a:r>
              <a:rPr lang="ru-RU" dirty="0"/>
              <a:t>лицу или законному представителю юридического лица, в отношении которых возбуждено дело об административном правонарушении, вручается под расписку копия протокола об административном правонарушении.</a:t>
            </a:r>
          </a:p>
          <a:p>
            <a:pPr algn="just"/>
            <a:r>
              <a:rPr lang="ru-RU" dirty="0" smtClean="0"/>
              <a:t>Протокол </a:t>
            </a:r>
            <a:r>
              <a:rPr lang="ru-RU" dirty="0"/>
              <a:t>об административном правонарушении направляется судье, уполномоченному рассматривать дело об административном правонарушении, </a:t>
            </a:r>
            <a:r>
              <a:rPr lang="ru-RU" b="1" dirty="0"/>
              <a:t>в течение трех суток с момента составления протокола</a:t>
            </a:r>
            <a:r>
              <a:rPr lang="ru-RU" dirty="0"/>
              <a:t> об административном правонарушении.</a:t>
            </a:r>
          </a:p>
          <a:p>
            <a:pPr algn="just"/>
            <a:r>
              <a:rPr lang="ru-RU" dirty="0" smtClean="0"/>
              <a:t>К </a:t>
            </a:r>
            <a:r>
              <a:rPr lang="ru-RU" dirty="0"/>
              <a:t>протоколу об административном правонарушении, за совершение которого предусмотрен административный штраф, направляемому судье, прилагается информация, необходимая в соответствии с правилами заполнения расчетных документов на перечисление суммы административного штрафа, предусмотренными законодательством Российской Федерации о национальной платежной системе.</a:t>
            </a:r>
          </a:p>
          <a:p>
            <a:pPr algn="just"/>
            <a:r>
              <a:rPr lang="ru-RU" dirty="0" smtClean="0"/>
              <a:t>В </a:t>
            </a:r>
            <a:r>
              <a:rPr lang="ru-RU" dirty="0"/>
              <a:t>случае, если протокол об административном правонарушении составлен неправомочным лицом, а также в иных случаях, предусмотренных </a:t>
            </a:r>
            <a:r>
              <a:rPr lang="ru-RU" dirty="0">
                <a:hlinkClick r:id="rId4"/>
              </a:rPr>
              <a:t>пунктом 4 части 1 статьи 29.4</a:t>
            </a:r>
            <a:r>
              <a:rPr lang="ru-RU" dirty="0"/>
              <a:t> Кодекса, недостатки протокола и других материалов дела об административном правонарушении устраняются в срок </a:t>
            </a:r>
            <a:r>
              <a:rPr lang="ru-RU" b="1" dirty="0"/>
              <a:t>не более трех суток со дня их поступления (получения) от судьи</a:t>
            </a:r>
            <a:r>
              <a:rPr lang="ru-RU" dirty="0"/>
              <a:t>. Материалы дела об административном правонарушении с внесенными в них изменениями и дополнениями возвращаются указанным судье, </a:t>
            </a:r>
            <a:r>
              <a:rPr lang="ru-RU" b="1" dirty="0"/>
              <a:t>в течение суток со дня устранения </a:t>
            </a:r>
            <a:r>
              <a:rPr lang="ru-RU" dirty="0"/>
              <a:t>соответствующих недостатков.</a:t>
            </a:r>
          </a:p>
          <a:p>
            <a:pPr algn="just"/>
            <a:endParaRPr lang="ru-RU" dirty="0"/>
          </a:p>
          <a:p>
            <a:pPr marL="45720" indent="0">
              <a:buNone/>
            </a:pPr>
            <a:r>
              <a:rPr lang="ru-RU" dirty="0" smtClean="0"/>
              <a:t>     </a:t>
            </a:r>
            <a:endParaRPr lang="ru-RU" i="1" dirty="0" smtClean="0">
              <a:solidFill>
                <a:srgbClr val="FF0000"/>
              </a:solidFill>
            </a:endParaRPr>
          </a:p>
          <a:p>
            <a:pPr algn="just"/>
            <a:endParaRPr lang="ru-RU" dirty="0"/>
          </a:p>
          <a:p>
            <a:pPr algn="just"/>
            <a:endParaRPr lang="ru-RU" dirty="0" smtClean="0">
              <a:solidFill>
                <a:srgbClr val="FF0000"/>
              </a:solidFill>
            </a:endParaRPr>
          </a:p>
        </p:txBody>
      </p:sp>
      <p:sp>
        <p:nvSpPr>
          <p:cNvPr id="2" name="Номер слайда 1"/>
          <p:cNvSpPr>
            <a:spLocks noGrp="1"/>
          </p:cNvSpPr>
          <p:nvPr>
            <p:ph type="sldNum" sz="quarter" idx="12"/>
          </p:nvPr>
        </p:nvSpPr>
        <p:spPr/>
        <p:txBody>
          <a:bodyPr/>
          <a:lstStyle/>
          <a:p>
            <a:pPr rtl="0"/>
            <a:fld id="{E31375A4-56A4-47D6-9801-1991572033F7}" type="slidenum">
              <a:rPr lang="ru-RU" noProof="0" smtClean="0"/>
              <a:t>36</a:t>
            </a:fld>
            <a:endParaRPr lang="ru-RU" noProof="0" dirty="0"/>
          </a:p>
        </p:txBody>
      </p:sp>
    </p:spTree>
    <p:extLst>
      <p:ext uri="{BB962C8B-B14F-4D97-AF65-F5344CB8AC3E}">
        <p14:creationId xmlns:p14="http://schemas.microsoft.com/office/powerpoint/2010/main" val="277926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1080837"/>
          </a:xfrm>
        </p:spPr>
        <p:txBody>
          <a:bodyPr rtlCol="0">
            <a:noAutofit/>
          </a:bodyPr>
          <a:lstStyle/>
          <a:p>
            <a:pPr algn="ctr"/>
            <a:r>
              <a:rPr lang="ru-RU" sz="1800" dirty="0">
                <a:effectLst/>
              </a:rPr>
              <a:t>Постановление Пленума Верховного Суда РФ </a:t>
            </a:r>
            <a:r>
              <a:rPr lang="ru-RU" sz="1800" dirty="0" smtClean="0">
                <a:effectLst/>
              </a:rPr>
              <a:t/>
            </a:r>
            <a:br>
              <a:rPr lang="ru-RU" sz="1800" dirty="0" smtClean="0">
                <a:effectLst/>
              </a:rPr>
            </a:br>
            <a:r>
              <a:rPr lang="ru-RU" sz="1800" dirty="0" smtClean="0">
                <a:effectLst/>
              </a:rPr>
              <a:t>от </a:t>
            </a:r>
            <a:r>
              <a:rPr lang="ru-RU" sz="1800" dirty="0">
                <a:effectLst/>
              </a:rPr>
              <a:t>24 марта 2005 № 5 </a:t>
            </a:r>
            <a:br>
              <a:rPr lang="ru-RU" sz="1800" dirty="0">
                <a:effectLst/>
              </a:rPr>
            </a:br>
            <a:r>
              <a:rPr lang="ru-RU" sz="1800" dirty="0">
                <a:effectLst/>
              </a:rPr>
              <a:t>«О некоторых вопросах, возникающих у судов при применении Кодекса Российской Федерации об административных правонарушениях</a:t>
            </a:r>
            <a:r>
              <a:rPr lang="ru-RU" sz="1800" dirty="0" smtClean="0">
                <a:effectLst/>
              </a:rPr>
              <a:t>»</a:t>
            </a:r>
            <a:endParaRPr lang="ru-RU" sz="1800" dirty="0"/>
          </a:p>
        </p:txBody>
      </p:sp>
      <p:sp>
        <p:nvSpPr>
          <p:cNvPr id="3" name="Объект 2"/>
          <p:cNvSpPr>
            <a:spLocks noGrp="1"/>
          </p:cNvSpPr>
          <p:nvPr>
            <p:ph sz="half" idx="1"/>
          </p:nvPr>
        </p:nvSpPr>
        <p:spPr>
          <a:xfrm>
            <a:off x="1295400" y="1509963"/>
            <a:ext cx="9725526" cy="4433637"/>
          </a:xfrm>
        </p:spPr>
        <p:txBody>
          <a:bodyPr rtlCol="0">
            <a:normAutofit/>
          </a:bodyPr>
          <a:lstStyle/>
          <a:p>
            <a:pPr algn="just"/>
            <a:endParaRPr lang="ru-RU" dirty="0"/>
          </a:p>
          <a:p>
            <a:pPr algn="just"/>
            <a:endParaRPr lang="ru-RU" dirty="0"/>
          </a:p>
          <a:p>
            <a:pPr algn="just"/>
            <a:endParaRPr lang="ru-RU" dirty="0" smtClean="0">
              <a:solidFill>
                <a:srgbClr val="FF0000"/>
              </a:solidFill>
            </a:endParaRPr>
          </a:p>
        </p:txBody>
      </p:sp>
      <p:sp>
        <p:nvSpPr>
          <p:cNvPr id="4" name="Прямоугольник 3"/>
          <p:cNvSpPr/>
          <p:nvPr/>
        </p:nvSpPr>
        <p:spPr>
          <a:xfrm>
            <a:off x="1377616" y="1648326"/>
            <a:ext cx="9962147" cy="3956468"/>
          </a:xfrm>
          <a:prstGeom prst="rect">
            <a:avLst/>
          </a:prstGeom>
        </p:spPr>
        <p:txBody>
          <a:bodyPr wrap="square">
            <a:spAutoFit/>
          </a:bodyPr>
          <a:lstStyle/>
          <a:p>
            <a:pPr indent="342900" algn="just">
              <a:lnSpc>
                <a:spcPct val="107000"/>
              </a:lnSpc>
              <a:spcBef>
                <a:spcPts val="1200"/>
              </a:spcBef>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Существенным недостатком протокола является отсутствие данных, прямо перечисленных в </a:t>
            </a:r>
            <a:r>
              <a:rPr lang="ru-RU" dirty="0">
                <a:latin typeface="Times New Roman" panose="02020603050405020304" pitchFamily="18" charset="0"/>
                <a:ea typeface="Calibri" panose="020F0502020204030204" pitchFamily="34" charset="0"/>
                <a:cs typeface="Times New Roman" panose="02020603050405020304" pitchFamily="18" charset="0"/>
                <a:hlinkClick r:id="rId3"/>
              </a:rPr>
              <a:t>части 2 статьи 28.2</a:t>
            </a:r>
            <a:r>
              <a:rPr lang="ru-RU" dirty="0">
                <a:latin typeface="Times New Roman" panose="02020603050405020304" pitchFamily="18" charset="0"/>
                <a:ea typeface="Calibri" panose="020F0502020204030204" pitchFamily="34" charset="0"/>
                <a:cs typeface="Times New Roman" panose="02020603050405020304" pitchFamily="18" charset="0"/>
              </a:rPr>
              <a:t> КоАП РФ, и иных сведений в зависимости от их значимости для данного конкретного дела об административном правонарушении.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200"/>
              </a:spcBef>
              <a:spcAft>
                <a:spcPts val="0"/>
              </a:spcAft>
            </a:pP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07000"/>
              </a:lnSpc>
              <a:spcBef>
                <a:spcPts val="1200"/>
              </a:spcBef>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Несущественными </a:t>
            </a:r>
            <a:r>
              <a:rPr lang="ru-RU" dirty="0">
                <a:latin typeface="Times New Roman" panose="02020603050405020304" pitchFamily="18" charset="0"/>
                <a:ea typeface="Calibri" panose="020F0502020204030204" pitchFamily="34" charset="0"/>
                <a:cs typeface="Times New Roman" panose="02020603050405020304" pitchFamily="18" charset="0"/>
              </a:rPr>
              <a:t>являются такие недостатки протокола, которые могут быть восполнены при рассмотрении дела по существу, а также нарушение установленных </a:t>
            </a:r>
            <a:r>
              <a:rPr lang="ru-RU" dirty="0">
                <a:latin typeface="Times New Roman" panose="02020603050405020304" pitchFamily="18" charset="0"/>
                <a:ea typeface="Calibri" panose="020F0502020204030204" pitchFamily="34" charset="0"/>
                <a:cs typeface="Times New Roman" panose="02020603050405020304" pitchFamily="18" charset="0"/>
                <a:hlinkClick r:id="rId4"/>
              </a:rPr>
              <a:t>статьями 28.5</a:t>
            </a:r>
            <a:r>
              <a:rPr lang="ru-RU" dirty="0">
                <a:latin typeface="Times New Roman" panose="02020603050405020304" pitchFamily="18" charset="0"/>
                <a:ea typeface="Calibri" panose="020F0502020204030204" pitchFamily="34" charset="0"/>
                <a:cs typeface="Times New Roman" panose="02020603050405020304" pitchFamily="18" charset="0"/>
              </a:rPr>
              <a:t> и </a:t>
            </a:r>
            <a:r>
              <a:rPr lang="ru-RU" dirty="0">
                <a:latin typeface="Times New Roman" panose="02020603050405020304" pitchFamily="18" charset="0"/>
                <a:ea typeface="Calibri" panose="020F0502020204030204" pitchFamily="34" charset="0"/>
                <a:cs typeface="Times New Roman" panose="02020603050405020304" pitchFamily="18" charset="0"/>
                <a:hlinkClick r:id="rId5"/>
              </a:rPr>
              <a:t>28.8</a:t>
            </a:r>
            <a:r>
              <a:rPr lang="ru-RU" dirty="0">
                <a:latin typeface="Times New Roman" panose="02020603050405020304" pitchFamily="18" charset="0"/>
                <a:ea typeface="Calibri" panose="020F0502020204030204" pitchFamily="34" charset="0"/>
                <a:cs typeface="Times New Roman" panose="02020603050405020304" pitchFamily="18" charset="0"/>
              </a:rPr>
              <a:t> КоАП РФ сроков составления протокола об административном правонарушении и направления протокола для рассмотрения судье, поскольку эти сроки не являются </a:t>
            </a:r>
            <a:r>
              <a:rPr lang="ru-RU" dirty="0" err="1">
                <a:latin typeface="Times New Roman" panose="02020603050405020304" pitchFamily="18" charset="0"/>
                <a:ea typeface="Calibri" panose="020F0502020204030204" pitchFamily="34" charset="0"/>
                <a:cs typeface="Times New Roman" panose="02020603050405020304" pitchFamily="18" charset="0"/>
              </a:rPr>
              <a:t>пресекательными</a:t>
            </a:r>
            <a:r>
              <a:rPr lang="ru-RU" dirty="0">
                <a:latin typeface="Times New Roman" panose="02020603050405020304" pitchFamily="18" charset="0"/>
                <a:ea typeface="Calibri" panose="020F0502020204030204" pitchFamily="34" charset="0"/>
                <a:cs typeface="Times New Roman" panose="02020603050405020304" pitchFamily="18" charset="0"/>
              </a:rPr>
              <a:t>, либо составление протокола в отсутствие лица, в отношении которого возбуждено дело об административном правонарушении, если этому лицу было надлежащим образом сообщено о времени и месте его составления, но оно не явилось в назначенный срок и не уведомило о причинах неявки или причины неявки были признаны неуважительными.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37</a:t>
            </a:fld>
            <a:endParaRPr lang="ru-RU" noProof="0" dirty="0"/>
          </a:p>
        </p:txBody>
      </p:sp>
    </p:spTree>
    <p:extLst>
      <p:ext uri="{BB962C8B-B14F-4D97-AF65-F5344CB8AC3E}">
        <p14:creationId xmlns:p14="http://schemas.microsoft.com/office/powerpoint/2010/main" val="41972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sz="2200" dirty="0" smtClean="0">
                <a:hlinkClick r:id="rId3"/>
              </a:rPr>
              <a:t>Дополнение </a:t>
            </a:r>
            <a:r>
              <a:rPr lang="ru-RU" sz="2200" dirty="0">
                <a:hlinkClick r:id="rId3"/>
              </a:rPr>
              <a:t>статьи 17 пунктом 15.2</a:t>
            </a:r>
            <a:r>
              <a:rPr lang="ru-RU" sz="2200" dirty="0" smtClean="0">
                <a:hlinkClick r:id="rId3"/>
              </a:rPr>
              <a:t>.</a:t>
            </a:r>
            <a:r>
              <a:rPr lang="ru-RU" sz="2200" dirty="0" smtClean="0"/>
              <a:t/>
            </a:r>
            <a:br>
              <a:rPr lang="ru-RU" sz="2200" dirty="0" smtClean="0"/>
            </a:br>
            <a:r>
              <a:rPr lang="ru-RU" sz="2200" dirty="0" smtClean="0"/>
              <a:t>«Составление </a:t>
            </a:r>
            <a:r>
              <a:rPr lang="ru-RU" sz="2200" dirty="0"/>
              <a:t>списков избирателей, участников </a:t>
            </a:r>
            <a:r>
              <a:rPr lang="ru-RU" sz="2200" dirty="0" smtClean="0"/>
              <a:t>референдума»</a:t>
            </a:r>
            <a:endParaRPr lang="ru-RU" sz="2200" u="sng" dirty="0"/>
          </a:p>
        </p:txBody>
      </p:sp>
      <p:sp>
        <p:nvSpPr>
          <p:cNvPr id="3" name="Объект 2"/>
          <p:cNvSpPr>
            <a:spLocks noGrp="1"/>
          </p:cNvSpPr>
          <p:nvPr>
            <p:ph sz="half" idx="1"/>
          </p:nvPr>
        </p:nvSpPr>
        <p:spPr>
          <a:xfrm>
            <a:off x="1295399" y="1825625"/>
            <a:ext cx="9370595" cy="4117975"/>
          </a:xfrm>
        </p:spPr>
        <p:txBody>
          <a:bodyPr rtlCol="0">
            <a:normAutofit fontScale="92500" lnSpcReduction="20000"/>
          </a:bodyPr>
          <a:lstStyle/>
          <a:p>
            <a:pPr marL="45720" indent="0" algn="just">
              <a:spcBef>
                <a:spcPts val="0"/>
              </a:spcBef>
              <a:buNone/>
            </a:pPr>
            <a:r>
              <a:rPr lang="ru-RU" dirty="0" smtClean="0"/>
              <a:t>       15.2</a:t>
            </a:r>
            <a:r>
              <a:rPr lang="ru-RU" dirty="0"/>
              <a:t>.  Список  избирателей, участников референдума может составляться</a:t>
            </a:r>
            <a:r>
              <a:rPr lang="ru-RU" dirty="0" smtClean="0"/>
              <a:t>,  </a:t>
            </a:r>
            <a:r>
              <a:rPr lang="ru-RU" dirty="0"/>
              <a:t>уточняться  и  использоваться  в  электронном  виде  в  порядке  и сроки</a:t>
            </a:r>
            <a:r>
              <a:rPr lang="ru-RU" dirty="0" smtClean="0"/>
              <a:t>,  </a:t>
            </a:r>
            <a:r>
              <a:rPr lang="ru-RU" dirty="0"/>
              <a:t>определенные  при проведении выборов в федеральные органы </a:t>
            </a:r>
            <a:r>
              <a:rPr lang="ru-RU" dirty="0" smtClean="0"/>
              <a:t>государственной  </a:t>
            </a:r>
            <a:r>
              <a:rPr lang="ru-RU" dirty="0"/>
              <a:t>власти  и  референдума  Российской  Федерации  Центральной  </a:t>
            </a:r>
            <a:r>
              <a:rPr lang="ru-RU" dirty="0" smtClean="0"/>
              <a:t>избирательной комиссией   </a:t>
            </a:r>
            <a:r>
              <a:rPr lang="ru-RU" dirty="0"/>
              <a:t>Российской   Федерации,  а  при  проведении  иных  выборов  </a:t>
            </a:r>
            <a:r>
              <a:rPr lang="ru-RU" dirty="0" smtClean="0"/>
              <a:t>и референдумов  </a:t>
            </a:r>
            <a:r>
              <a:rPr lang="ru-RU" dirty="0"/>
              <a:t>-  избирательной  комиссией субъекта Российской Федерации </a:t>
            </a:r>
            <a:r>
              <a:rPr lang="ru-RU" dirty="0" smtClean="0"/>
              <a:t>с учетом  </a:t>
            </a:r>
            <a:r>
              <a:rPr lang="ru-RU" dirty="0"/>
              <a:t>требований,  установленных  Центральной  избирательной  </a:t>
            </a:r>
            <a:r>
              <a:rPr lang="ru-RU" dirty="0" smtClean="0"/>
              <a:t>комиссией Российской </a:t>
            </a:r>
            <a:r>
              <a:rPr lang="ru-RU" dirty="0"/>
              <a:t>Федерации.</a:t>
            </a:r>
          </a:p>
          <a:p>
            <a:pPr marL="45720" indent="0" algn="just">
              <a:spcBef>
                <a:spcPts val="0"/>
              </a:spcBef>
              <a:buNone/>
            </a:pPr>
            <a:r>
              <a:rPr lang="ru-RU" dirty="0" smtClean="0"/>
              <a:t>       В  </a:t>
            </a:r>
            <a:r>
              <a:rPr lang="ru-RU" dirty="0"/>
              <a:t>случае  составления,  уточнения и использования списка </a:t>
            </a:r>
            <a:r>
              <a:rPr lang="ru-RU" dirty="0" smtClean="0"/>
              <a:t>избирателей,  участников  </a:t>
            </a:r>
            <a:r>
              <a:rPr lang="ru-RU" dirty="0"/>
              <a:t>референдума  в  электронном  виде  его  копия </a:t>
            </a:r>
            <a:r>
              <a:rPr lang="ru-RU" dirty="0" smtClean="0"/>
              <a:t>изготавливается путем  </a:t>
            </a:r>
            <a:r>
              <a:rPr lang="ru-RU" dirty="0"/>
              <a:t>распечатки  списка избирателей, участников референдума на </a:t>
            </a:r>
            <a:r>
              <a:rPr lang="ru-RU" dirty="0" smtClean="0"/>
              <a:t>бумажном носителе   </a:t>
            </a:r>
            <a:r>
              <a:rPr lang="ru-RU" dirty="0"/>
              <a:t>непосредственно   после   окончания   времени  голосования  (</a:t>
            </a:r>
            <a:r>
              <a:rPr lang="ru-RU" dirty="0" smtClean="0"/>
              <a:t>в последний   </a:t>
            </a:r>
            <a:r>
              <a:rPr lang="ru-RU" dirty="0"/>
              <a:t>день   голосования)   и  заверяется  подписями  председателя</a:t>
            </a:r>
            <a:r>
              <a:rPr lang="ru-RU" dirty="0" smtClean="0"/>
              <a:t>, секретаря  </a:t>
            </a:r>
            <a:r>
              <a:rPr lang="ru-RU" dirty="0"/>
              <a:t>участковой  комиссии  и печатью участковой комиссии. </a:t>
            </a:r>
            <a:r>
              <a:rPr lang="ru-RU" dirty="0" smtClean="0"/>
              <a:t>Указанная копия   </a:t>
            </a:r>
            <a:r>
              <a:rPr lang="ru-RU" dirty="0"/>
              <a:t>равнозначна   по   своей  юридической  силе  списку  избирателей</a:t>
            </a:r>
            <a:r>
              <a:rPr lang="ru-RU" dirty="0" smtClean="0"/>
              <a:t>, участников  </a:t>
            </a:r>
            <a:r>
              <a:rPr lang="ru-RU" dirty="0"/>
              <a:t>референдума  в  электронном  виде.  Хранение  указанной </a:t>
            </a:r>
            <a:r>
              <a:rPr lang="ru-RU" dirty="0" smtClean="0"/>
              <a:t>копии осуществляется   </a:t>
            </a:r>
            <a:r>
              <a:rPr lang="ru-RU" dirty="0"/>
              <a:t>в  порядке,  определяемом  в  соответствии  с  </a:t>
            </a:r>
            <a:r>
              <a:rPr lang="ru-RU" dirty="0" smtClean="0"/>
              <a:t>настоящим Федеральным  </a:t>
            </a:r>
            <a:r>
              <a:rPr lang="ru-RU" dirty="0"/>
              <a:t>законом  в  отношении  хранения  избирательной документации</a:t>
            </a:r>
            <a:r>
              <a:rPr lang="ru-RU" dirty="0" smtClean="0"/>
              <a:t>, документации </a:t>
            </a:r>
            <a:r>
              <a:rPr lang="ru-RU" dirty="0"/>
              <a:t>референдума.</a:t>
            </a:r>
          </a:p>
          <a:p>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4</a:t>
            </a:fld>
            <a:endParaRPr lang="ru-RU" noProof="0" dirty="0"/>
          </a:p>
        </p:txBody>
      </p:sp>
    </p:spTree>
    <p:extLst>
      <p:ext uri="{BB962C8B-B14F-4D97-AF65-F5344CB8AC3E}">
        <p14:creationId xmlns:p14="http://schemas.microsoft.com/office/powerpoint/2010/main" val="138960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b="0" dirty="0"/>
              <a:t> </a:t>
            </a:r>
            <a:r>
              <a:rPr lang="ru-RU" sz="2200" u="sng" dirty="0">
                <a:effectLst/>
                <a:hlinkClick r:id="rId3"/>
              </a:rPr>
              <a:t>Изменение</a:t>
            </a:r>
            <a:r>
              <a:rPr lang="ru-RU" sz="2200" u="sng" dirty="0">
                <a:effectLst/>
              </a:rPr>
              <a:t> пункта 2 статьи </a:t>
            </a:r>
            <a:r>
              <a:rPr lang="ru-RU" sz="2200" u="sng" dirty="0" smtClean="0">
                <a:effectLst/>
              </a:rPr>
              <a:t>19</a:t>
            </a:r>
            <a:br>
              <a:rPr lang="ru-RU" sz="2200" u="sng" dirty="0" smtClean="0">
                <a:effectLst/>
              </a:rPr>
            </a:br>
            <a:r>
              <a:rPr lang="ru-RU" sz="2200" dirty="0"/>
              <a:t> </a:t>
            </a:r>
            <a:r>
              <a:rPr lang="ru-RU" sz="2200" dirty="0" smtClean="0"/>
              <a:t>«Образование </a:t>
            </a:r>
            <a:r>
              <a:rPr lang="ru-RU" sz="2200" dirty="0"/>
              <a:t>избирательных участков, участков </a:t>
            </a:r>
            <a:r>
              <a:rPr lang="ru-RU" sz="2200" dirty="0" smtClean="0"/>
              <a:t>референдума»</a:t>
            </a:r>
            <a:endParaRPr lang="ru-RU" u="sng" dirty="0"/>
          </a:p>
        </p:txBody>
      </p:sp>
      <p:sp>
        <p:nvSpPr>
          <p:cNvPr id="3" name="Объект 2"/>
          <p:cNvSpPr>
            <a:spLocks noGrp="1"/>
          </p:cNvSpPr>
          <p:nvPr>
            <p:ph sz="half" idx="1"/>
          </p:nvPr>
        </p:nvSpPr>
        <p:spPr/>
        <p:txBody>
          <a:bodyPr rtlCol="0">
            <a:normAutofit fontScale="62500" lnSpcReduction="20000"/>
          </a:bodyPr>
          <a:lstStyle/>
          <a:p>
            <a:pPr marL="45720" indent="0">
              <a:buNone/>
            </a:pPr>
            <a:r>
              <a:rPr lang="ru-RU" sz="2900" dirty="0">
                <a:hlinkClick r:id="rId4"/>
              </a:rPr>
              <a:t>старая редакция</a:t>
            </a:r>
            <a:endParaRPr lang="ru-RU" sz="2900" dirty="0" smtClean="0"/>
          </a:p>
          <a:p>
            <a:pPr marL="45720" indent="0" algn="just">
              <a:buNone/>
            </a:pPr>
            <a:r>
              <a:rPr lang="ru-RU" dirty="0"/>
              <a:t>2. Избирательные участки, участки референдума образуются по согласованию с соответствующей территориальной комиссией главой местной администрации муниципального района, муниципального округа, городского округа, внутригородской территории города федерального значения, а в случаях, предусмотренных законом субъекта Российской Федерации - города федерального значения, - руководителем территориального органа исполнительной власти города федерального значения на основании данных о числе избирателей, участников референдума, зарегистрированных на территории избирательного участка, участка референдума в соответствии с </a:t>
            </a:r>
            <a:r>
              <a:rPr lang="ru-RU" dirty="0">
                <a:hlinkClick r:id="rId5"/>
              </a:rPr>
              <a:t>пунктом 10 статьи 16</a:t>
            </a:r>
            <a:r>
              <a:rPr lang="ru-RU" dirty="0"/>
              <a:t> настоящего Федерального закона, из расчета не более чем три тысячи избирателей, участников референдума на каждом участке. Избирательные участки, участки референдума образуются с учетом местных и иных условий исходя из необходимости создания максимальных удобств для избирателей, участников референдума. Перечень избирательных участков, участков референдума и их границы подлежат уточнению в порядке, предусмотренном для их образования,</a:t>
            </a:r>
            <a:r>
              <a:rPr lang="ru-RU" strike="sngStrike" dirty="0"/>
              <a:t> в случае, если по данным регистрации (учета) избирателей, участников референдума число избирателей, участников референдума на участке превысит три тысячи сто, либо</a:t>
            </a:r>
            <a:r>
              <a:rPr lang="ru-RU" dirty="0"/>
              <a:t> в случае нарушения </a:t>
            </a:r>
            <a:r>
              <a:rPr lang="ru-RU" dirty="0">
                <a:hlinkClick r:id="rId6"/>
              </a:rPr>
              <a:t>пункта 4</a:t>
            </a:r>
            <a:r>
              <a:rPr lang="ru-RU" dirty="0"/>
              <a:t> настоящей статьи.</a:t>
            </a:r>
          </a:p>
          <a:p>
            <a:endParaRPr lang="ru-RU" dirty="0"/>
          </a:p>
        </p:txBody>
      </p:sp>
      <p:sp>
        <p:nvSpPr>
          <p:cNvPr id="4" name="Объект 3"/>
          <p:cNvSpPr>
            <a:spLocks noGrp="1"/>
          </p:cNvSpPr>
          <p:nvPr>
            <p:ph sz="half" idx="2"/>
          </p:nvPr>
        </p:nvSpPr>
        <p:spPr/>
        <p:txBody>
          <a:bodyPr>
            <a:normAutofit fontScale="62500" lnSpcReduction="20000"/>
          </a:bodyPr>
          <a:lstStyle/>
          <a:p>
            <a:pPr marL="45720" indent="0">
              <a:buNone/>
            </a:pPr>
            <a:r>
              <a:rPr lang="ru-RU" sz="2900" dirty="0" smtClean="0">
                <a:hlinkClick r:id="rId7"/>
              </a:rPr>
              <a:t>новая редакция</a:t>
            </a:r>
            <a:endParaRPr lang="ru-RU" sz="2900" dirty="0" smtClean="0"/>
          </a:p>
          <a:p>
            <a:pPr marL="45720" indent="0" algn="just">
              <a:buNone/>
            </a:pPr>
            <a:r>
              <a:rPr lang="ru-RU" dirty="0"/>
              <a:t>2. Избирательные участки, участки референдума образуются по согласованию с соответствующей территориальной комиссией главой местной администрации муниципального района, муниципального округа, городского округа, внутригородской территории города федерального значения, а в случаях, предусмотренных законом субъекта Российской Федерации - города федерального значения, - руководителем территориального органа исполнительной власти города федерального значения на основании данных о числе избирателей, участников референдума, зарегистрированных на территории избирательного участка, участка референдума в соответствии с </a:t>
            </a:r>
            <a:r>
              <a:rPr lang="ru-RU" dirty="0">
                <a:hlinkClick r:id="rId8"/>
              </a:rPr>
              <a:t>пунктом 10 статьи 16</a:t>
            </a:r>
            <a:r>
              <a:rPr lang="ru-RU" dirty="0"/>
              <a:t> настоящего Федерального закона, из расчета не более чем три тысячи избирателей, участников референдума на каждом участке </a:t>
            </a:r>
            <a:r>
              <a:rPr lang="ru-RU" b="1" dirty="0"/>
              <a:t>(за исключением случаев, установленных </a:t>
            </a:r>
            <a:r>
              <a:rPr lang="ru-RU" b="1" dirty="0">
                <a:hlinkClick r:id="rId9"/>
              </a:rPr>
              <a:t>пунктом 2.4</a:t>
            </a:r>
            <a:r>
              <a:rPr lang="ru-RU" b="1" dirty="0"/>
              <a:t> настоящей статьи).</a:t>
            </a:r>
            <a:r>
              <a:rPr lang="ru-RU" dirty="0"/>
              <a:t> Избирательные участки, участки референдума образуются с учетом местных и иных условий исходя из необходимости создания максимальных удобств для избирателей, участников референдума. Перечень избирательных участков, участков референдума и их границы </a:t>
            </a:r>
            <a:r>
              <a:rPr lang="ru-RU" b="1" dirty="0"/>
              <a:t>подлежат обязательному уточнению в порядке, предусмотренном для их образования, в случае нарушения </a:t>
            </a:r>
            <a:r>
              <a:rPr lang="ru-RU" b="1" dirty="0">
                <a:hlinkClick r:id="rId10"/>
              </a:rPr>
              <a:t>пункта 4</a:t>
            </a:r>
            <a:r>
              <a:rPr lang="ru-RU" b="1" dirty="0"/>
              <a:t> настоящей статьи.</a:t>
            </a:r>
          </a:p>
          <a:p>
            <a:pPr marL="45720" indent="0">
              <a:buNone/>
            </a:pPr>
            <a:endParaRPr lang="ru-RU"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5</a:t>
            </a:fld>
            <a:endParaRPr lang="ru-RU" noProof="0" dirty="0"/>
          </a:p>
        </p:txBody>
      </p:sp>
    </p:spTree>
    <p:extLst>
      <p:ext uri="{BB962C8B-B14F-4D97-AF65-F5344CB8AC3E}">
        <p14:creationId xmlns:p14="http://schemas.microsoft.com/office/powerpoint/2010/main" val="84341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fontScale="90000"/>
          </a:bodyPr>
          <a:lstStyle/>
          <a:p>
            <a:r>
              <a:rPr lang="ru-RU" b="0" dirty="0"/>
              <a:t> </a:t>
            </a:r>
            <a:r>
              <a:rPr lang="ru-RU" sz="2200" dirty="0">
                <a:hlinkClick r:id="rId3"/>
              </a:rPr>
              <a:t>Изменение </a:t>
            </a:r>
            <a:r>
              <a:rPr lang="ru-RU" sz="2200" dirty="0" smtClean="0">
                <a:hlinkClick r:id="rId3"/>
              </a:rPr>
              <a:t>пунктов 2.1, 2.2, 2.4. </a:t>
            </a:r>
            <a:r>
              <a:rPr lang="ru-RU" sz="2200" dirty="0">
                <a:hlinkClick r:id="rId3"/>
              </a:rPr>
              <a:t>статьи </a:t>
            </a:r>
            <a:r>
              <a:rPr lang="ru-RU" sz="2200" dirty="0" smtClean="0"/>
              <a:t>19</a:t>
            </a:r>
            <a:br>
              <a:rPr lang="ru-RU" sz="2200" dirty="0" smtClean="0"/>
            </a:br>
            <a:r>
              <a:rPr lang="ru-RU" sz="2200" dirty="0"/>
              <a:t> </a:t>
            </a:r>
            <a:r>
              <a:rPr lang="ru-RU" sz="2200" dirty="0" smtClean="0"/>
              <a:t>«Образование </a:t>
            </a:r>
            <a:r>
              <a:rPr lang="ru-RU" sz="2200" dirty="0"/>
              <a:t>избирательных участков, участков </a:t>
            </a:r>
            <a:r>
              <a:rPr lang="ru-RU" sz="2200" dirty="0" smtClean="0"/>
              <a:t>референдума»</a:t>
            </a:r>
            <a:endParaRPr lang="ru-RU" dirty="0"/>
          </a:p>
        </p:txBody>
      </p:sp>
      <p:sp>
        <p:nvSpPr>
          <p:cNvPr id="3" name="Объект 2"/>
          <p:cNvSpPr>
            <a:spLocks noGrp="1"/>
          </p:cNvSpPr>
          <p:nvPr>
            <p:ph sz="half" idx="1"/>
          </p:nvPr>
        </p:nvSpPr>
        <p:spPr>
          <a:xfrm>
            <a:off x="1295400" y="1825625"/>
            <a:ext cx="3956384" cy="4196180"/>
          </a:xfrm>
        </p:spPr>
        <p:txBody>
          <a:bodyPr rtlCol="0">
            <a:normAutofit fontScale="25000" lnSpcReduction="20000"/>
          </a:bodyPr>
          <a:lstStyle/>
          <a:p>
            <a:pPr marL="45720" indent="0">
              <a:buNone/>
            </a:pPr>
            <a:r>
              <a:rPr lang="ru-RU" sz="4200" dirty="0">
                <a:hlinkClick r:id="rId4"/>
              </a:rPr>
              <a:t>старая редакция</a:t>
            </a:r>
            <a:endParaRPr lang="ru-RU" sz="4200" dirty="0" smtClean="0"/>
          </a:p>
          <a:p>
            <a:pPr marL="45720" indent="0" algn="just">
              <a:spcBef>
                <a:spcPts val="600"/>
              </a:spcBef>
              <a:buNone/>
            </a:pPr>
            <a:r>
              <a:rPr lang="ru-RU" sz="4200" dirty="0"/>
              <a:t>2.1. Перечень избирательных участков, участков референдума и их границы могут быть уточнены в порядке, предусмотренном для их образования, в следующих случаях:</a:t>
            </a:r>
          </a:p>
          <a:p>
            <a:pPr marL="45720" indent="0" algn="just">
              <a:spcBef>
                <a:spcPts val="600"/>
              </a:spcBef>
              <a:buNone/>
            </a:pPr>
            <a:r>
              <a:rPr lang="ru-RU" sz="4200" dirty="0"/>
              <a:t>а) изменение границ, преобразование, упразднение муниципальных образований;</a:t>
            </a:r>
          </a:p>
          <a:p>
            <a:pPr marL="45720" indent="0" algn="just">
              <a:spcBef>
                <a:spcPts val="600"/>
              </a:spcBef>
              <a:buNone/>
            </a:pPr>
            <a:r>
              <a:rPr lang="ru-RU" sz="4200" dirty="0"/>
              <a:t>б) уменьшение </a:t>
            </a:r>
            <a:r>
              <a:rPr lang="ru-RU" sz="4200" b="1" dirty="0"/>
              <a:t>(до 50 и менее)</a:t>
            </a:r>
            <a:r>
              <a:rPr lang="ru-RU" sz="4200" dirty="0"/>
              <a:t> числа избирателей, участников референдума, зарегистрированных на территории избирательного участка, участка референдума;</a:t>
            </a:r>
          </a:p>
          <a:p>
            <a:pPr marL="45720" indent="0" algn="just">
              <a:spcBef>
                <a:spcPts val="600"/>
              </a:spcBef>
              <a:buNone/>
            </a:pPr>
            <a:r>
              <a:rPr lang="ru-RU" sz="4200" dirty="0"/>
              <a:t>в) в целях уменьшения </a:t>
            </a:r>
            <a:r>
              <a:rPr lang="ru-RU" sz="4200" b="1" strike="sngStrike" dirty="0"/>
              <a:t>максимальной</a:t>
            </a:r>
            <a:r>
              <a:rPr lang="ru-RU" sz="4200" dirty="0"/>
              <a:t> численности избирателей, участников референдума на избирательном участке, участке референдума до полутора тысяч;</a:t>
            </a:r>
          </a:p>
          <a:p>
            <a:pPr marL="45720" indent="0" algn="just">
              <a:spcBef>
                <a:spcPts val="600"/>
              </a:spcBef>
              <a:buNone/>
            </a:pPr>
            <a:r>
              <a:rPr lang="ru-RU" sz="4200" dirty="0"/>
              <a:t>г) в целях увеличения </a:t>
            </a:r>
            <a:r>
              <a:rPr lang="ru-RU" sz="4200" b="1" strike="sngStrike" dirty="0"/>
              <a:t>максимальной</a:t>
            </a:r>
            <a:r>
              <a:rPr lang="ru-RU" sz="4200" dirty="0"/>
              <a:t> численности избирателей, участников референдума на избирательном участке, участке референдума </a:t>
            </a:r>
            <a:r>
              <a:rPr lang="ru-RU" sz="4200" b="1" strike="sngStrike" dirty="0"/>
              <a:t>до трех тысяч</a:t>
            </a:r>
            <a:r>
              <a:rPr lang="ru-RU" sz="4200" dirty="0" smtClean="0"/>
              <a:t>;</a:t>
            </a:r>
          </a:p>
          <a:p>
            <a:pPr marL="45720" indent="0" algn="just">
              <a:spcBef>
                <a:spcPts val="600"/>
              </a:spcBef>
              <a:buNone/>
            </a:pPr>
            <a:r>
              <a:rPr lang="ru-RU" sz="4200" dirty="0"/>
              <a:t>д) в целях обеспечения наибольшего удобства для избирателей, участников референдума с учетом ввода в эксплуатацию новых многоквартирных домов и жилых домов или необходимости замены помещений для голосования.</a:t>
            </a:r>
          </a:p>
          <a:p>
            <a:pPr marL="45720" indent="0" algn="just">
              <a:spcBef>
                <a:spcPts val="600"/>
              </a:spcBef>
              <a:buNone/>
            </a:pPr>
            <a:r>
              <a:rPr lang="ru-RU" sz="4200" dirty="0" smtClean="0"/>
              <a:t>2.2</a:t>
            </a:r>
            <a:r>
              <a:rPr lang="ru-RU" sz="4200" dirty="0"/>
              <a:t>. Решение об уточнении перечня избирательных участков, участков референдума и (или) их границ должно быть принято вне периода избирательной кампании, кампании референдума, а в исключительных случаях не позднее чем за 70 дней до дня голосования. </a:t>
            </a:r>
            <a:r>
              <a:rPr lang="ru-RU" sz="4200" b="1" strike="sngStrike" dirty="0"/>
              <a:t>При этом в случае, предусмотренном </a:t>
            </a:r>
            <a:r>
              <a:rPr lang="ru-RU" sz="4200" b="1" strike="sngStrike" dirty="0">
                <a:hlinkClick r:id="rId5" action="ppaction://hlinkfile"/>
              </a:rPr>
              <a:t>подпунктом "в"</a:t>
            </a:r>
            <a:r>
              <a:rPr lang="ru-RU" sz="4200" b="1" strike="sngStrike" dirty="0"/>
              <a:t>, </a:t>
            </a:r>
            <a:r>
              <a:rPr lang="ru-RU" sz="4200" b="1" strike="sngStrike" dirty="0">
                <a:hlinkClick r:id="rId6" action="ppaction://hlinkfile"/>
              </a:rPr>
              <a:t>"г"</a:t>
            </a:r>
            <a:r>
              <a:rPr lang="ru-RU" sz="4200" b="1" strike="sngStrike" dirty="0"/>
              <a:t> или </a:t>
            </a:r>
            <a:r>
              <a:rPr lang="ru-RU" sz="4200" b="1" strike="sngStrike" dirty="0">
                <a:hlinkClick r:id="rId7" action="ppaction://hlinkfile"/>
              </a:rPr>
              <a:t>"д" пункта 2.1</a:t>
            </a:r>
            <a:r>
              <a:rPr lang="ru-RU" sz="4200" b="1" strike="sngStrike" dirty="0"/>
              <a:t> настоящей статьи, решение может быть принято один раз в пять лет.</a:t>
            </a:r>
            <a:endParaRPr lang="ru-RU" sz="4200" b="1" dirty="0"/>
          </a:p>
          <a:p>
            <a:pPr algn="just">
              <a:spcBef>
                <a:spcPts val="600"/>
              </a:spcBef>
            </a:pPr>
            <a:endParaRPr lang="ru-RU" dirty="0"/>
          </a:p>
        </p:txBody>
      </p:sp>
      <p:sp>
        <p:nvSpPr>
          <p:cNvPr id="4" name="Объект 3"/>
          <p:cNvSpPr>
            <a:spLocks noGrp="1"/>
          </p:cNvSpPr>
          <p:nvPr>
            <p:ph sz="half" idx="2"/>
          </p:nvPr>
        </p:nvSpPr>
        <p:spPr>
          <a:xfrm>
            <a:off x="5426242" y="1825625"/>
            <a:ext cx="5470357" cy="4346575"/>
          </a:xfrm>
        </p:spPr>
        <p:txBody>
          <a:bodyPr>
            <a:normAutofit fontScale="25000" lnSpcReduction="20000"/>
          </a:bodyPr>
          <a:lstStyle/>
          <a:p>
            <a:pPr marL="45720" indent="0">
              <a:buNone/>
            </a:pPr>
            <a:r>
              <a:rPr lang="ru-RU" sz="4200" dirty="0" smtClean="0">
                <a:hlinkClick r:id="rId8"/>
              </a:rPr>
              <a:t>новая редакция</a:t>
            </a:r>
            <a:endParaRPr lang="ru-RU" sz="4200" dirty="0" smtClean="0"/>
          </a:p>
          <a:p>
            <a:pPr marL="45720" indent="0" algn="just">
              <a:spcBef>
                <a:spcPts val="600"/>
              </a:spcBef>
              <a:buNone/>
            </a:pPr>
            <a:r>
              <a:rPr lang="ru-RU" sz="4200" dirty="0"/>
              <a:t>2.1. Перечень избирательных участков, участков референдума и их границы могут быть уточнены в порядке, предусмотренном для их образования, в следующих случаях:</a:t>
            </a:r>
          </a:p>
          <a:p>
            <a:pPr marL="45720" indent="0" algn="just">
              <a:spcBef>
                <a:spcPts val="600"/>
              </a:spcBef>
              <a:buNone/>
            </a:pPr>
            <a:r>
              <a:rPr lang="ru-RU" sz="4200" dirty="0"/>
              <a:t>а) изменение границ, преобразование, упразднение муниципальных образований;</a:t>
            </a:r>
          </a:p>
          <a:p>
            <a:pPr marL="45720" indent="0" algn="just">
              <a:spcBef>
                <a:spcPts val="600"/>
              </a:spcBef>
              <a:buNone/>
            </a:pPr>
            <a:r>
              <a:rPr lang="ru-RU" sz="4200" dirty="0"/>
              <a:t>б) уменьшение </a:t>
            </a:r>
            <a:r>
              <a:rPr lang="ru-RU" sz="4200" b="1" dirty="0"/>
              <a:t>(до 100 и менее) либо превышение (более 3000)</a:t>
            </a:r>
            <a:r>
              <a:rPr lang="ru-RU" sz="4200" dirty="0"/>
              <a:t> числа избирателей, участников референдума, зарегистрированных на территории избирательного участка, участка референдума;</a:t>
            </a:r>
          </a:p>
          <a:p>
            <a:pPr marL="45720" indent="0" algn="just">
              <a:spcBef>
                <a:spcPts val="600"/>
              </a:spcBef>
              <a:buNone/>
            </a:pPr>
            <a:r>
              <a:rPr lang="ru-RU" sz="4200" dirty="0" smtClean="0"/>
              <a:t>в</a:t>
            </a:r>
            <a:r>
              <a:rPr lang="ru-RU" sz="4200" dirty="0"/>
              <a:t>) в целях уменьшения численности избирателей, участников референдума на избирательном участке, участке референдума до полутора тысяч;</a:t>
            </a:r>
          </a:p>
          <a:p>
            <a:pPr marL="45720" indent="0" algn="just">
              <a:spcBef>
                <a:spcPts val="600"/>
              </a:spcBef>
              <a:buNone/>
            </a:pPr>
            <a:r>
              <a:rPr lang="ru-RU" sz="4200" dirty="0" smtClean="0"/>
              <a:t>г</a:t>
            </a:r>
            <a:r>
              <a:rPr lang="ru-RU" sz="4200" dirty="0"/>
              <a:t>) в целях увеличения численности избирателей, участников референдума на избирательном участке, участке референдума </a:t>
            </a:r>
            <a:r>
              <a:rPr lang="ru-RU" sz="4200" b="1" dirty="0"/>
              <a:t>(а также в случае, предусмотренном </a:t>
            </a:r>
            <a:r>
              <a:rPr lang="ru-RU" sz="4200" b="1" dirty="0">
                <a:hlinkClick r:id="rId9"/>
              </a:rPr>
              <a:t>пунктом 2.4</a:t>
            </a:r>
            <a:r>
              <a:rPr lang="ru-RU" sz="4200" b="1" dirty="0"/>
              <a:t> настоящей статьи</a:t>
            </a:r>
            <a:r>
              <a:rPr lang="ru-RU" sz="4200" b="1" dirty="0" smtClean="0"/>
              <a:t>);</a:t>
            </a:r>
          </a:p>
          <a:p>
            <a:pPr marL="45720" indent="0" algn="just">
              <a:spcBef>
                <a:spcPts val="600"/>
              </a:spcBef>
              <a:buNone/>
            </a:pPr>
            <a:r>
              <a:rPr lang="ru-RU" sz="4200" dirty="0"/>
              <a:t>д) в целях обеспечения наибольшего удобства для избирателей, участников референдума с учетом ввода в эксплуатацию новых многоквартирных домов и жилых домов или необходимости замены помещений для голосования.</a:t>
            </a:r>
          </a:p>
          <a:p>
            <a:pPr marL="45720" indent="0" algn="just">
              <a:spcBef>
                <a:spcPts val="600"/>
              </a:spcBef>
              <a:buNone/>
            </a:pPr>
            <a:r>
              <a:rPr lang="ru-RU" sz="4200" dirty="0" smtClean="0"/>
              <a:t>2.2</a:t>
            </a:r>
            <a:r>
              <a:rPr lang="ru-RU" sz="4200" dirty="0"/>
              <a:t>. Решение об уточнении перечня избирательных участков, участков референдума и (или) их границ должно быть принято вне периода избирательной кампании, кампании референдума, а в исключительных случаях не позднее чем за 70 дней до дня голосования.</a:t>
            </a:r>
          </a:p>
          <a:p>
            <a:pPr marL="45720" indent="0" algn="just">
              <a:spcBef>
                <a:spcPts val="600"/>
              </a:spcBef>
              <a:buNone/>
            </a:pPr>
            <a:r>
              <a:rPr lang="ru-RU" sz="4200" dirty="0"/>
              <a:t>2.4. В городе федерального значения, административном центре (столице) субъекта Российской Федерации, городском округе с численностью избирателей свыше 500 000 по согласованию с избирательной комиссией соответствующего субъекта Российской Федерации и последующему согласованию с Центральной избирательной комиссией Российской Федерации допускается образование избирательных участков, участков референдума (уточнение перечня избирательных участков, участков референдума и их границ) с числом избирателей, участников референдума, превышающим три тысячи. При этом необходимо обеспечивать создание максимальных удобств для избирателей, участников референдума.</a:t>
            </a:r>
          </a:p>
          <a:p>
            <a:pPr marL="45720" indent="0">
              <a:spcBef>
                <a:spcPts val="600"/>
              </a:spcBef>
              <a:buNone/>
            </a:pPr>
            <a:endParaRPr lang="ru-RU"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6</a:t>
            </a:fld>
            <a:endParaRPr lang="ru-RU" noProof="0" dirty="0"/>
          </a:p>
        </p:txBody>
      </p:sp>
    </p:spTree>
    <p:extLst>
      <p:ext uri="{BB962C8B-B14F-4D97-AF65-F5344CB8AC3E}">
        <p14:creationId xmlns:p14="http://schemas.microsoft.com/office/powerpoint/2010/main" val="9775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2400" u="sng" dirty="0" smtClean="0">
                <a:effectLst/>
                <a:hlinkClick r:id="rId3"/>
              </a:rPr>
              <a:t>Изменение</a:t>
            </a:r>
            <a:r>
              <a:rPr lang="ru-RU" sz="2400" u="sng" dirty="0" smtClean="0">
                <a:effectLst/>
              </a:rPr>
              <a:t> </a:t>
            </a:r>
            <a:r>
              <a:rPr lang="ru-RU" sz="2400" u="sng" dirty="0">
                <a:effectLst/>
              </a:rPr>
              <a:t>пункта </a:t>
            </a:r>
            <a:r>
              <a:rPr lang="ru-RU" sz="2400" u="sng" dirty="0" smtClean="0">
                <a:effectLst/>
              </a:rPr>
              <a:t>20 </a:t>
            </a:r>
            <a:r>
              <a:rPr lang="ru-RU" sz="2400" u="sng" dirty="0">
                <a:effectLst/>
              </a:rPr>
              <a:t>статьи </a:t>
            </a:r>
            <a:r>
              <a:rPr lang="ru-RU" sz="2400" u="sng" dirty="0" smtClean="0">
                <a:effectLst/>
              </a:rPr>
              <a:t>29</a:t>
            </a:r>
            <a:br>
              <a:rPr lang="ru-RU" sz="2400" u="sng" dirty="0" smtClean="0">
                <a:effectLst/>
              </a:rPr>
            </a:br>
            <a:r>
              <a:rPr lang="ru-RU" sz="2400" dirty="0" smtClean="0">
                <a:effectLst/>
              </a:rPr>
              <a:t>«</a:t>
            </a:r>
            <a:r>
              <a:rPr lang="ru-RU" sz="2400" dirty="0" smtClean="0"/>
              <a:t>Статус </a:t>
            </a:r>
            <a:r>
              <a:rPr lang="ru-RU" sz="2400" dirty="0"/>
              <a:t>членов </a:t>
            </a:r>
            <a:r>
              <a:rPr lang="ru-RU" sz="2400" dirty="0" smtClean="0"/>
              <a:t>комиссий»</a:t>
            </a:r>
            <a:endParaRPr lang="ru-RU" sz="2400" u="sng" dirty="0"/>
          </a:p>
        </p:txBody>
      </p:sp>
      <p:sp>
        <p:nvSpPr>
          <p:cNvPr id="3" name="Объект 2"/>
          <p:cNvSpPr>
            <a:spLocks noGrp="1"/>
          </p:cNvSpPr>
          <p:nvPr>
            <p:ph sz="half" idx="1"/>
          </p:nvPr>
        </p:nvSpPr>
        <p:spPr/>
        <p:txBody>
          <a:bodyPr rtlCol="0">
            <a:normAutofit fontScale="62500" lnSpcReduction="20000"/>
          </a:bodyPr>
          <a:lstStyle/>
          <a:p>
            <a:pPr marL="45720" indent="0">
              <a:buNone/>
            </a:pPr>
            <a:r>
              <a:rPr lang="ru-RU" sz="2900" dirty="0">
                <a:hlinkClick r:id="rId4"/>
              </a:rPr>
              <a:t>старая редакция</a:t>
            </a:r>
            <a:endParaRPr lang="ru-RU" sz="2900" dirty="0" smtClean="0"/>
          </a:p>
          <a:p>
            <a:pPr marL="45720" indent="0" algn="just">
              <a:buNone/>
            </a:pPr>
            <a:r>
              <a:rPr lang="ru-RU" dirty="0"/>
              <a:t>20. Кандидат, избирательное объединение, выдвинувшее список кандидатов, </a:t>
            </a:r>
            <a:r>
              <a:rPr lang="ru-RU" strike="sngStrike" dirty="0"/>
              <a:t>со дня представления в избирательную комиссию документов для регистрации кандидата, списка кандидатов</a:t>
            </a:r>
            <a:r>
              <a:rPr lang="ru-RU" dirty="0"/>
              <a:t> вправе назначить одного члена этой избирательной комиссии с правом совещательного голоса, </a:t>
            </a:r>
            <a:r>
              <a:rPr lang="ru-RU" strike="sngStrike" dirty="0"/>
              <a:t>а в случае регистрации кандидата, списка кандидатов</a:t>
            </a:r>
            <a:r>
              <a:rPr lang="ru-RU" dirty="0"/>
              <a:t> - по одному члену избирательной комиссии с правом совещательного голоса </a:t>
            </a:r>
            <a:r>
              <a:rPr lang="ru-RU" strike="sngStrike" dirty="0"/>
              <a:t>в каждую нижестоящую</a:t>
            </a:r>
            <a:r>
              <a:rPr lang="ru-RU" dirty="0"/>
              <a:t> избирательную комиссию. </a:t>
            </a:r>
            <a:r>
              <a:rPr lang="ru-RU" strike="sngStrike" dirty="0"/>
              <a:t>Избирательное объединение, выдвинувшее зарегистрированного кандидата (зарегистрированных кандидатов) по одномандатному (многомандатному) избирательному округу, вправе назначить одного члена </a:t>
            </a:r>
            <a:r>
              <a:rPr lang="ru-RU" dirty="0"/>
              <a:t>вышестоящей (по отношению к избирательной комиссии, зарегистрировавшей кандидата (кандидатов) избирательной комиссии с правом совещательного голоса. </a:t>
            </a:r>
            <a:r>
              <a:rPr lang="ru-RU" strike="sngStrike" dirty="0"/>
              <a:t>Каждое избирательное объединение может назначить в</a:t>
            </a:r>
            <a:r>
              <a:rPr lang="ru-RU" dirty="0"/>
              <a:t> избирательную комиссию </a:t>
            </a:r>
            <a:r>
              <a:rPr lang="ru-RU" strike="sngStrike" dirty="0"/>
              <a:t>не более одного члена избирательной комиссии с правом совещательного голоса.</a:t>
            </a:r>
            <a:endParaRPr lang="ru-RU" dirty="0"/>
          </a:p>
          <a:p>
            <a:endParaRPr lang="ru-RU" dirty="0"/>
          </a:p>
        </p:txBody>
      </p:sp>
      <p:sp>
        <p:nvSpPr>
          <p:cNvPr id="4" name="Объект 3"/>
          <p:cNvSpPr>
            <a:spLocks noGrp="1"/>
          </p:cNvSpPr>
          <p:nvPr>
            <p:ph sz="half" idx="2"/>
          </p:nvPr>
        </p:nvSpPr>
        <p:spPr/>
        <p:txBody>
          <a:bodyPr>
            <a:normAutofit fontScale="62500" lnSpcReduction="20000"/>
          </a:bodyPr>
          <a:lstStyle/>
          <a:p>
            <a:pPr marL="45720" indent="0">
              <a:buNone/>
            </a:pPr>
            <a:r>
              <a:rPr lang="ru-RU" sz="2900" dirty="0" smtClean="0">
                <a:hlinkClick r:id="rId5"/>
              </a:rPr>
              <a:t>новая редакция</a:t>
            </a:r>
            <a:endParaRPr lang="ru-RU" sz="2900" dirty="0" smtClean="0"/>
          </a:p>
          <a:p>
            <a:pPr marL="45720" indent="0" algn="just">
              <a:buNone/>
            </a:pPr>
            <a:r>
              <a:rPr lang="ru-RU" dirty="0"/>
              <a:t>20. </a:t>
            </a:r>
            <a:r>
              <a:rPr lang="ru-RU" b="1" dirty="0"/>
              <a:t>Кандидат, выдвинутый по единому избирательному округу, избирательное объединение, выдвинувшее список кандидатов, вправе при проведении выборов в федеральные органы государственной власти назначить одного члена Центральной избирательной комиссии Российской Федерации с правом совещательного голоса и по одному члену каждой избирательной комиссии субъекта Российской Федерации с правом совещательного голоса</a:t>
            </a:r>
            <a:r>
              <a:rPr lang="ru-RU" dirty="0"/>
              <a:t> со дня представления в Центральную избирательную комиссию Российской Федерации документов для регистрации соответственно кандидата, списка кандидатов, а </a:t>
            </a:r>
            <a:r>
              <a:rPr lang="ru-RU" b="1" dirty="0"/>
              <a:t>при проведении выборов в органы государственной власти субъекта Российской Федерации - одного члена соответствующей избирательной комиссии субъекта Российской Федерации с правом совещательного голоса</a:t>
            </a:r>
            <a:r>
              <a:rPr lang="ru-RU" dirty="0"/>
              <a:t> со дня представления в избирательную комиссию субъекта Российской Федерации документов для регистрации соответственно кандидата, списка кандидатов.</a:t>
            </a:r>
          </a:p>
          <a:p>
            <a:pPr marL="45720" indent="0" algn="just">
              <a:buNone/>
            </a:pPr>
            <a:r>
              <a:rPr lang="ru-RU" sz="1600" dirty="0" smtClean="0"/>
              <a:t>Пунктами 22, 23, 23.1, 24 ст. 20 ФЗ уточнены права члена комиссии с правом совещательного голоса</a:t>
            </a:r>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7</a:t>
            </a:fld>
            <a:endParaRPr lang="ru-RU" noProof="0" dirty="0"/>
          </a:p>
        </p:txBody>
      </p:sp>
    </p:spTree>
    <p:extLst>
      <p:ext uri="{BB962C8B-B14F-4D97-AF65-F5344CB8AC3E}">
        <p14:creationId xmlns:p14="http://schemas.microsoft.com/office/powerpoint/2010/main" val="21231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Autofit/>
          </a:bodyPr>
          <a:lstStyle/>
          <a:p>
            <a:r>
              <a:rPr lang="ru-RU" sz="1800" b="0" dirty="0" smtClean="0"/>
              <a:t>Статья 9</a:t>
            </a:r>
            <a:r>
              <a:rPr lang="ru-RU" sz="1800" b="0" dirty="0"/>
              <a:t> </a:t>
            </a:r>
            <a:r>
              <a:rPr lang="ru-RU" sz="1800" b="0" dirty="0" smtClean="0"/>
              <a:t>Федерального закона </a:t>
            </a:r>
            <a:r>
              <a:rPr lang="ru-RU" sz="1800" b="0" dirty="0"/>
              <a:t>от 14.03.2022 </a:t>
            </a:r>
            <a:r>
              <a:rPr lang="ru-RU" sz="1800" b="0" dirty="0" smtClean="0"/>
              <a:t>№ </a:t>
            </a:r>
            <a:r>
              <a:rPr lang="ru-RU" sz="1800" b="0" dirty="0" smtClean="0"/>
              <a:t>60-ФЗ</a:t>
            </a:r>
            <a:r>
              <a:rPr lang="ru-RU" sz="1800" b="0" dirty="0"/>
              <a:t/>
            </a:r>
            <a:br>
              <a:rPr lang="ru-RU" sz="1800" b="0" dirty="0"/>
            </a:br>
            <a:r>
              <a:rPr lang="ru-RU" sz="1800" b="0" dirty="0" smtClean="0"/>
              <a:t>«О </a:t>
            </a:r>
            <a:r>
              <a:rPr lang="ru-RU" sz="1800" b="0" dirty="0"/>
              <a:t>внесении изменений в отдельные законодательные акты Российской </a:t>
            </a:r>
            <a:r>
              <a:rPr lang="ru-RU" sz="1800" b="0" dirty="0" smtClean="0"/>
              <a:t>Федерации»</a:t>
            </a:r>
            <a:endParaRPr lang="ru-RU" sz="1800" b="0" dirty="0"/>
          </a:p>
        </p:txBody>
      </p:sp>
      <p:sp>
        <p:nvSpPr>
          <p:cNvPr id="3" name="Объект 2"/>
          <p:cNvSpPr>
            <a:spLocks noGrp="1"/>
          </p:cNvSpPr>
          <p:nvPr>
            <p:ph sz="half" idx="1"/>
          </p:nvPr>
        </p:nvSpPr>
        <p:spPr>
          <a:xfrm>
            <a:off x="1295399" y="1825625"/>
            <a:ext cx="9370595" cy="4117975"/>
          </a:xfrm>
        </p:spPr>
        <p:txBody>
          <a:bodyPr rtlCol="0">
            <a:normAutofit fontScale="77500" lnSpcReduction="20000"/>
          </a:bodyPr>
          <a:lstStyle/>
          <a:p>
            <a:pPr marL="45720" indent="0" algn="just">
              <a:buNone/>
            </a:pPr>
            <a:r>
              <a:rPr lang="ru-RU" dirty="0" smtClean="0"/>
              <a:t>п. 5</a:t>
            </a:r>
            <a:r>
              <a:rPr lang="ru-RU" dirty="0"/>
              <a:t>. Со дня вступления в силу настоящего Федерального </a:t>
            </a:r>
            <a:r>
              <a:rPr lang="ru-RU" dirty="0" smtClean="0"/>
              <a:t>закона </a:t>
            </a:r>
            <a:r>
              <a:rPr lang="ru-RU" i="1" dirty="0" smtClean="0"/>
              <a:t>(14 марта 2022 года) </a:t>
            </a:r>
            <a:r>
              <a:rPr lang="ru-RU" dirty="0"/>
              <a:t>в избирательные комиссии муниципальных образований, территориальные и участковые комиссии не назначаются новые члены комиссий с правом совещательного голоса, члены комиссий с правом совещательного голоса, назначенные в избирательные комиссии муниципальных образований, территориальные и участковые комиссии, утрачивают свои полномочия, а кандидаты, избирательные объединения утрачивают право на назначение в указанные избирательные комиссии членов комиссий с правом совещательного голоса, за исключением случая, предусмотренного </a:t>
            </a:r>
            <a:r>
              <a:rPr lang="ru-RU" dirty="0">
                <a:hlinkClick r:id=""/>
              </a:rPr>
              <a:t>частью 6 настоящей статьи.</a:t>
            </a:r>
          </a:p>
          <a:p>
            <a:pPr marL="45720" indent="0" algn="just">
              <a:buNone/>
            </a:pPr>
            <a:r>
              <a:rPr lang="ru-RU" dirty="0" smtClean="0"/>
              <a:t>п. 6</a:t>
            </a:r>
            <a:r>
              <a:rPr lang="ru-RU" dirty="0"/>
              <a:t>. Члены комиссий с правом совещательного голоса, назначенные в избирательные комиссии муниципальных образований, территориальные комиссии и участковые комиссии, которые на день вступления в силу настоящего Федерального закона участвуют в соответствующей избирательной кампании, кампании референдума, утрачивают свои полномочия в день официального опубликования результатов соответствующей избирательной кампании, кампании референдума.</a:t>
            </a:r>
          </a:p>
          <a:p>
            <a:pPr marL="45720" indent="0" algn="just">
              <a:buNone/>
            </a:pPr>
            <a:r>
              <a:rPr lang="ru-RU" dirty="0" smtClean="0"/>
              <a:t>п. 7</a:t>
            </a:r>
            <a:r>
              <a:rPr lang="ru-RU" dirty="0"/>
              <a:t>. Срок полномочий членов избирательных комиссий с правом совещательного голоса, назначенных в Центральную избирательную комиссию Российской Федерации, избирательные комиссии субъектов Российской Федерации кандидатами, которые были избраны, избирательными объединениями, списки кандидатов которых были допущены к распределению депутатских мандатов, продолжается до окончания регистрации кандидатов, списков кандидатов на следующих выборах в тот же орган или на ту же должность.</a:t>
            </a:r>
          </a:p>
          <a:p>
            <a:endParaRPr lang="ru-RU" dirty="0"/>
          </a:p>
        </p:txBody>
      </p:sp>
      <p:sp>
        <p:nvSpPr>
          <p:cNvPr id="4" name="Номер слайда 3"/>
          <p:cNvSpPr>
            <a:spLocks noGrp="1"/>
          </p:cNvSpPr>
          <p:nvPr>
            <p:ph type="sldNum" sz="quarter" idx="12"/>
          </p:nvPr>
        </p:nvSpPr>
        <p:spPr/>
        <p:txBody>
          <a:bodyPr/>
          <a:lstStyle/>
          <a:p>
            <a:pPr rtl="0"/>
            <a:fld id="{E31375A4-56A4-47D6-9801-1991572033F7}" type="slidenum">
              <a:rPr lang="ru-RU" noProof="0" smtClean="0"/>
              <a:t>8</a:t>
            </a:fld>
            <a:endParaRPr lang="ru-RU" noProof="0" dirty="0"/>
          </a:p>
        </p:txBody>
      </p:sp>
    </p:spTree>
    <p:extLst>
      <p:ext uri="{BB962C8B-B14F-4D97-AF65-F5344CB8AC3E}">
        <p14:creationId xmlns:p14="http://schemas.microsoft.com/office/powerpoint/2010/main" val="42228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81000"/>
            <a:ext cx="9601200" cy="960521"/>
          </a:xfrm>
        </p:spPr>
        <p:txBody>
          <a:bodyPr rtlCol="0">
            <a:normAutofit/>
          </a:bodyPr>
          <a:lstStyle/>
          <a:p>
            <a:r>
              <a:rPr lang="ru-RU" sz="2400" u="sng" dirty="0" smtClean="0">
                <a:effectLst/>
                <a:hlinkClick r:id="rId3"/>
              </a:rPr>
              <a:t>Изменение</a:t>
            </a:r>
            <a:r>
              <a:rPr lang="ru-RU" sz="2400" u="sng" dirty="0" smtClean="0">
                <a:effectLst/>
              </a:rPr>
              <a:t> </a:t>
            </a:r>
            <a:r>
              <a:rPr lang="ru-RU" sz="2400" u="sng" dirty="0">
                <a:effectLst/>
              </a:rPr>
              <a:t>пункта </a:t>
            </a:r>
            <a:r>
              <a:rPr lang="ru-RU" sz="2400" u="sng" dirty="0" smtClean="0">
                <a:effectLst/>
              </a:rPr>
              <a:t>4 </a:t>
            </a:r>
            <a:r>
              <a:rPr lang="ru-RU" sz="2400" u="sng" dirty="0">
                <a:effectLst/>
              </a:rPr>
              <a:t>статьи </a:t>
            </a:r>
            <a:r>
              <a:rPr lang="ru-RU" sz="2400" u="sng" dirty="0" smtClean="0">
                <a:effectLst/>
              </a:rPr>
              <a:t>30</a:t>
            </a:r>
            <a:br>
              <a:rPr lang="ru-RU" sz="2400" u="sng" dirty="0" smtClean="0">
                <a:effectLst/>
              </a:rPr>
            </a:br>
            <a:r>
              <a:rPr lang="ru-RU" sz="2400" dirty="0" smtClean="0">
                <a:effectLst/>
              </a:rPr>
              <a:t>«</a:t>
            </a:r>
            <a:r>
              <a:rPr lang="ru-RU" sz="2400" dirty="0" smtClean="0"/>
              <a:t>Гласность </a:t>
            </a:r>
            <a:r>
              <a:rPr lang="ru-RU" sz="2400" dirty="0"/>
              <a:t>в деятельности </a:t>
            </a:r>
            <a:r>
              <a:rPr lang="ru-RU" sz="2400" dirty="0" smtClean="0"/>
              <a:t>комиссий»</a:t>
            </a:r>
            <a:endParaRPr lang="ru-RU" sz="2400" u="sng" dirty="0"/>
          </a:p>
        </p:txBody>
      </p:sp>
      <p:sp>
        <p:nvSpPr>
          <p:cNvPr id="3" name="Объект 2"/>
          <p:cNvSpPr>
            <a:spLocks noGrp="1"/>
          </p:cNvSpPr>
          <p:nvPr>
            <p:ph sz="half" idx="1"/>
          </p:nvPr>
        </p:nvSpPr>
        <p:spPr/>
        <p:txBody>
          <a:bodyPr rtlCol="0">
            <a:normAutofit fontScale="70000" lnSpcReduction="20000"/>
          </a:bodyPr>
          <a:lstStyle/>
          <a:p>
            <a:pPr marL="45720" indent="0">
              <a:buNone/>
            </a:pPr>
            <a:r>
              <a:rPr lang="ru-RU" sz="2900" dirty="0">
                <a:hlinkClick r:id="rId4"/>
              </a:rPr>
              <a:t>старая редакция</a:t>
            </a:r>
            <a:endParaRPr lang="ru-RU" sz="2900" dirty="0" smtClean="0"/>
          </a:p>
          <a:p>
            <a:pPr marL="45720" indent="0" algn="just">
              <a:buNone/>
            </a:pPr>
            <a:r>
              <a:rPr lang="ru-RU" dirty="0"/>
              <a:t>Политическая партия, иное общественное объединение, субъект общественного контроля, зарегистрированный кандидат или в случаях, предусмотренных федеральным законом, доверенное лицо зарегистрированного кандидата, а также инициативная группа по проведению референдума вправе назначить в каждую комиссию </a:t>
            </a:r>
            <a:r>
              <a:rPr lang="ru-RU" b="1" dirty="0"/>
              <a:t>не более двух наблюдателей</a:t>
            </a:r>
            <a:r>
              <a:rPr lang="ru-RU" dirty="0"/>
              <a:t> (в случае принятия решения, предусмотренного </a:t>
            </a:r>
            <a:r>
              <a:rPr lang="ru-RU" dirty="0">
                <a:hlinkClick r:id="rId5"/>
              </a:rPr>
              <a:t>пунктом 1</a:t>
            </a:r>
            <a:r>
              <a:rPr lang="ru-RU" dirty="0"/>
              <a:t> или </a:t>
            </a:r>
            <a:r>
              <a:rPr lang="ru-RU" dirty="0">
                <a:hlinkClick r:id="rId6"/>
              </a:rPr>
              <a:t>2 статьи 63.1</a:t>
            </a:r>
            <a:r>
              <a:rPr lang="ru-RU" dirty="0"/>
              <a:t> настоящего Федерального закона, о голосовании в течение нескольких дней - из расчета </a:t>
            </a:r>
            <a:r>
              <a:rPr lang="ru-RU" b="1" dirty="0"/>
              <a:t>не более двух наблюдателей</a:t>
            </a:r>
            <a:r>
              <a:rPr lang="ru-RU" dirty="0"/>
              <a:t> на каждый день голосования), которые имеют право поочередно осуществлять наблюдение в помещении для голосования, если иное не предусмотрено федеральным законом.</a:t>
            </a:r>
          </a:p>
          <a:p>
            <a:endParaRPr lang="ru-RU" dirty="0"/>
          </a:p>
        </p:txBody>
      </p:sp>
      <p:sp>
        <p:nvSpPr>
          <p:cNvPr id="4" name="Объект 3"/>
          <p:cNvSpPr>
            <a:spLocks noGrp="1"/>
          </p:cNvSpPr>
          <p:nvPr>
            <p:ph sz="half" idx="2"/>
          </p:nvPr>
        </p:nvSpPr>
        <p:spPr/>
        <p:txBody>
          <a:bodyPr>
            <a:normAutofit fontScale="70000" lnSpcReduction="20000"/>
          </a:bodyPr>
          <a:lstStyle/>
          <a:p>
            <a:pPr marL="45720" indent="0">
              <a:buNone/>
            </a:pPr>
            <a:r>
              <a:rPr lang="ru-RU" sz="2900" dirty="0" smtClean="0">
                <a:hlinkClick r:id="rId7"/>
              </a:rPr>
              <a:t>новая редакция</a:t>
            </a:r>
            <a:endParaRPr lang="ru-RU" sz="2900" dirty="0" smtClean="0"/>
          </a:p>
          <a:p>
            <a:pPr marL="45720" indent="0" algn="just">
              <a:buNone/>
            </a:pPr>
            <a:r>
              <a:rPr lang="ru-RU" dirty="0"/>
              <a:t>Политическая партия, иное общественное объединение, субъект общественного контроля, зарегистрированный кандидат или в случаях, предусмотренных федеральным законом, доверенное лицо зарегистрированного кандидата, а также инициативная группа по проведению референдума вправе назначить </a:t>
            </a:r>
            <a:r>
              <a:rPr lang="ru-RU" b="1" dirty="0"/>
              <a:t>в каждую участковую комиссию, территориальную комиссию и окружную комиссию не более трех наблюдателей </a:t>
            </a:r>
            <a:r>
              <a:rPr lang="ru-RU" dirty="0"/>
              <a:t>(в случае принятия решения, предусмотренного </a:t>
            </a:r>
            <a:r>
              <a:rPr lang="ru-RU" dirty="0">
                <a:hlinkClick r:id="rId8"/>
              </a:rPr>
              <a:t>пунктом 1</a:t>
            </a:r>
            <a:r>
              <a:rPr lang="ru-RU" dirty="0"/>
              <a:t> или </a:t>
            </a:r>
            <a:r>
              <a:rPr lang="ru-RU" dirty="0">
                <a:hlinkClick r:id="rId9"/>
              </a:rPr>
              <a:t>2 статьи 63.1</a:t>
            </a:r>
            <a:r>
              <a:rPr lang="ru-RU" dirty="0"/>
              <a:t> настоящего Федерального закона, о голосовании в течение нескольких дней - из расчета не более трех наблюдателей на каждый день голосования), которые имеют право поочередно осуществлять наблюдение </a:t>
            </a:r>
            <a:r>
              <a:rPr lang="ru-RU" b="1" dirty="0"/>
              <a:t>в помещении для голосования, помещении, в котором осуществляется прием протоколов об итогах голосования, суммирование данных этих протоколов и составление протокола об итогах голосования на соответствующей территории</a:t>
            </a:r>
            <a:r>
              <a:rPr lang="ru-RU" dirty="0"/>
              <a:t>, если иное не предусмотрено федеральным законом.</a:t>
            </a:r>
          </a:p>
          <a:p>
            <a:pPr marL="45720" indent="0">
              <a:buNone/>
            </a:pPr>
            <a:endParaRPr lang="ru-RU" sz="2900" dirty="0" smtClean="0"/>
          </a:p>
        </p:txBody>
      </p:sp>
      <p:sp>
        <p:nvSpPr>
          <p:cNvPr id="5" name="Номер слайда 4"/>
          <p:cNvSpPr>
            <a:spLocks noGrp="1"/>
          </p:cNvSpPr>
          <p:nvPr>
            <p:ph type="sldNum" sz="quarter" idx="12"/>
          </p:nvPr>
        </p:nvSpPr>
        <p:spPr/>
        <p:txBody>
          <a:bodyPr/>
          <a:lstStyle/>
          <a:p>
            <a:pPr rtl="0"/>
            <a:fld id="{E31375A4-56A4-47D6-9801-1991572033F7}" type="slidenum">
              <a:rPr lang="ru-RU" noProof="0" smtClean="0"/>
              <a:t>9</a:t>
            </a:fld>
            <a:endParaRPr lang="ru-RU" noProof="0" dirty="0"/>
          </a:p>
        </p:txBody>
      </p:sp>
    </p:spTree>
    <p:extLst>
      <p:ext uri="{BB962C8B-B14F-4D97-AF65-F5344CB8AC3E}">
        <p14:creationId xmlns:p14="http://schemas.microsoft.com/office/powerpoint/2010/main" val="18861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Бизнес-презентация 16х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414_TF03031023.potx" id="{4C3B2409-532D-4AD1-AD7A-90A4CA81EAF2}" vid="{F12BCF30-C162-47D1-85FF-F1923DC5C4F4}"/>
    </a:ext>
  </a:extLst>
</a:theme>
</file>

<file path=ppt/theme/theme2.xml><?xml version="1.0" encoding="utf-8"?>
<a:theme xmlns:a="http://schemas.openxmlformats.org/drawingml/2006/main" name="Тема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Деловая презентация (широкоэкранный формат)</Template>
  <TotalTime>2743</TotalTime>
  <Words>6775</Words>
  <Application>Microsoft Office PowerPoint</Application>
  <PresentationFormat>Широкоэкранный</PresentationFormat>
  <Paragraphs>309</Paragraphs>
  <Slides>37</Slides>
  <Notes>37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Calibri</vt:lpstr>
      <vt:lpstr>Cambria</vt:lpstr>
      <vt:lpstr>Times New Roman</vt:lpstr>
      <vt:lpstr>Бизнес-презентация 16х9</vt:lpstr>
      <vt:lpstr>Основные положения Федерального закона  от 14 марта 2022 года № 60-ФЗ «О внесении изменений в отдельные законодательные акты Российской Федерации» (новеллы законодательства о выборах и референдумах) </vt:lpstr>
      <vt:lpstr>Изменение подпункта «б» пункта 3.2 статьи 4  «Всеобщее избирательное право и право на участие в референдуме»  3.2. Не имеют права быть избранными граждане Российской Федерации: </vt:lpstr>
      <vt:lpstr>Изменение пункта 1 статьи 10.1 «Проведение выборов, референдума при введении режима повышенной готовности или чрезвычайной ситуации»</vt:lpstr>
      <vt:lpstr>Дополнение статьи 17 пунктом 15.2. «Составление списков избирателей, участников референдума»</vt:lpstr>
      <vt:lpstr> Изменение пункта 2 статьи 19  «Образование избирательных участков, участков референдума»</vt:lpstr>
      <vt:lpstr> Изменение пунктов 2.1, 2.2, 2.4. статьи 19  «Образование избирательных участков, участков референдума»</vt:lpstr>
      <vt:lpstr>Изменение пункта 20 статьи 29 «Статус членов комиссий»</vt:lpstr>
      <vt:lpstr>Статья 9 Федерального закона от 14.03.2022 № 60-ФЗ «О внесении изменений в отдельные законодательные акты Российской Федерации»</vt:lpstr>
      <vt:lpstr>Изменение пункта 4 статьи 30 «Гласность в деятельности комиссий»</vt:lpstr>
      <vt:lpstr>Изменение пункта 2 статьи 33 «Условия выдвижения кандидатов»</vt:lpstr>
      <vt:lpstr>Изменение пункта 5 статьи 41 «Гарантии деятельности зарегистрированных кандидатов»</vt:lpstr>
      <vt:lpstr>Дополнение статьи 48 пунктом 9.5. «Предвыборная агитация, агитация по вопросам референдума»</vt:lpstr>
      <vt:lpstr>Дополнение статьи 50 пунктом 11.1. «Общие условия проведения предвыборной агитации, агитации по вопросам референдума на каналах организаций телерадиовещания, в периодических печатных изданиях и сетевых изданиях»</vt:lpstr>
      <vt:lpstr>Изменение пункта 10 статьи 58 «Порядок создания избирательных фондов, фондов референдума»</vt:lpstr>
      <vt:lpstr>Изменение пункта 6 статьи 64 «Порядок голосования» </vt:lpstr>
      <vt:lpstr> Дополнение статьей 64.1  «дистанционное электронное голосование»</vt:lpstr>
      <vt:lpstr>Изменение пункта 12 статьи 68 «Порядок подсчета голосов избирателей, участников референдума и составления протокола об итогах голосования участковой комиссией»</vt:lpstr>
      <vt:lpstr> с 1 января 2023 года утрачивает силу статья 24 «Порядок формирования и полномочия избирательных комиссий муниципальных образований»</vt:lpstr>
      <vt:lpstr>Порядок рассмотрения избирательной комиссией жалоб.  Сроки рассмотрения, оформление решений</vt:lpstr>
      <vt:lpstr>    Жалоба                                     может быть подана</vt:lpstr>
      <vt:lpstr> Жалоба                                     должна быть рассмотрена</vt:lpstr>
      <vt:lpstr>При рассмотрении жалобы на решения нижестоящих избирательных комиссий ТИК обязана принять одно из следующих решений:</vt:lpstr>
      <vt:lpstr>Оформление решений </vt:lpstr>
      <vt:lpstr>Вопросы размещения биографических данных кандидатов на информационных стендах в помещении для голосования</vt:lpstr>
      <vt:lpstr>В помещении для голосования либо непосредственно перед указанным помещением участковая комиссия оборудует информационный стенд, на котором размещает следующую информацию обо всех кандидатах, списках кандидатов, избирательных объединениях, внесенных в бюллетень:</vt:lpstr>
      <vt:lpstr>биографические данные кандидатов размещаются в объеме, установленном комиссией, организующей выборы, но не меньшем, чем объем биографических данных, внесенных в бюллетень</vt:lpstr>
      <vt:lpstr>Избирательная комиссия, организующая выборы, принимает решение об объеме информационных материалов, размещаемых на информационном стенде в помещении для голосования либо непосредственно перед ним</vt:lpstr>
      <vt:lpstr>Указание сведений об образовании кандидата</vt:lpstr>
      <vt:lpstr>Вопросы ограничения пассивного избирательного права, связанного с судимостью кандидатов </vt:lpstr>
      <vt:lpstr>Ограничения пассивного избирательного права, связанные с судимостью кандидатов, установлены п. 3.2 ст. 4 Федерального закона № 67-ФЗ</vt:lpstr>
      <vt:lpstr>Порядок  оформления протоколов об административных правонарушениях  </vt:lpstr>
      <vt:lpstr>члены избирательных комиссий с правом решающего голоса, уполномоченные избирательными комиссиями, вправе составлять Протоколы об административных правонарушениях, предусмотренных статьями 5.3 - 5.5, 5.8 - 5.10, 5.12, 5.15, 5.17 - 5.20, 5.47, 5.50, 5.56, 5.64 - 5.68 коап РФ</vt:lpstr>
      <vt:lpstr>Презентация PowerPoint</vt:lpstr>
      <vt:lpstr>Презентация PowerPoint</vt:lpstr>
      <vt:lpstr>Презентация PowerPoint</vt:lpstr>
      <vt:lpstr>Презентация PowerPoint</vt:lpstr>
      <vt:lpstr>Постановление Пленума Верховного Суда РФ  от 24 марта 2005 № 5  «О некоторых вопросах, возникающих у судов при применении Кодекса Российской Федерации об административных правонарушениях»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рассмотрения избирательной комиссией жалоб. Сроки рассмотрения, оформление решений</dc:title>
  <dc:creator>PravovoeUpr</dc:creator>
  <cp:lastModifiedBy>PravovoeUpr</cp:lastModifiedBy>
  <cp:revision>94</cp:revision>
  <dcterms:created xsi:type="dcterms:W3CDTF">2022-03-21T03:12:12Z</dcterms:created>
  <dcterms:modified xsi:type="dcterms:W3CDTF">2022-03-25T03:26:35Z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