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_rels/presentation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media/image1.jpeg" ContentType="image/jpeg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947280E-1203-4130-A12D-90AC8CEDA3D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F66E278-C842-4E29-AFEB-280F9E4B8DA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AFD18FF-967D-418C-84E9-6EB59B6198E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6984ED9-404F-4685-8D65-CF124C2BA6B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65A66F1-CA53-4299-8C33-1F02195230C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859394A-9176-423A-87D4-457637D9446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9ADD408-F033-44EA-9A44-27DD0D11BBE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672C42F-A895-43C7-8F6B-DECCA10D35E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93D8B33-00A4-45F5-8636-8E132E538CB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FF29E30-5721-4B4F-B06C-AD7A7CE7D14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63F78A8-8E5D-4B56-97D5-3877CE66BCB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AEF569A-B79E-4838-AB46-A0D6586166A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4767120"/>
            <a:ext cx="2889720" cy="26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empora LGC Uni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  <a:ea typeface="Arial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4767120"/>
            <a:ext cx="2127960" cy="26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8831C5F-A4EE-486B-B388-38D7B2FE0984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4767120"/>
            <a:ext cx="2127960" cy="26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mailto:kopeysk@akgo74.ru" TargetMode="External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475640" y="267480"/>
            <a:ext cx="7342560" cy="63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002060"/>
                </a:solidFill>
                <a:latin typeface="Times New Roman"/>
                <a:ea typeface="Arial"/>
              </a:rPr>
              <a:t>Схема взаимодействия инвестора с органами местного самоуправления в Копейском городском округе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Скругленный прямоугольник 6"/>
          <p:cNvSpPr/>
          <p:nvPr/>
        </p:nvSpPr>
        <p:spPr>
          <a:xfrm>
            <a:off x="1797840" y="954720"/>
            <a:ext cx="5112360" cy="348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6e6ff"/>
              </a:gs>
              <a:gs pos="35000">
                <a:srgbClr val="bfecff"/>
              </a:gs>
              <a:gs pos="100000">
                <a:srgbClr val="e6f7ff"/>
              </a:gs>
            </a:gsLst>
            <a:lin ang="16200000"/>
          </a:gradFill>
          <a:ln w="19050">
            <a:solidFill>
              <a:srgbClr val="31859c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000" spc="-1" strike="noStrike">
                <a:solidFill>
                  <a:schemeClr val="dk1"/>
                </a:solidFill>
                <a:latin typeface="Times New Roman"/>
                <a:ea typeface="Arial"/>
              </a:rPr>
              <a:t>Подача заявления от инициатора инвестиционного проекта (инвестора) с приложением необходимых документов на имя Главы Копейского городского округа</a:t>
            </a:r>
            <a:endParaRPr b="0" lang="ru-RU" sz="10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3" name="Скругленный прямоугольник 7"/>
          <p:cNvSpPr/>
          <p:nvPr/>
        </p:nvSpPr>
        <p:spPr>
          <a:xfrm>
            <a:off x="979560" y="2110680"/>
            <a:ext cx="3168000" cy="327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6e6ff"/>
              </a:gs>
              <a:gs pos="35000">
                <a:srgbClr val="bfecff"/>
              </a:gs>
              <a:gs pos="100000">
                <a:srgbClr val="e6f7ff"/>
              </a:gs>
            </a:gsLst>
            <a:lin ang="16200000"/>
          </a:gradFill>
          <a:ln w="19050"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Arial"/>
              </a:rPr>
              <a:t>Первый заместитель Главы городского округа (подбор земельного участка, площадки) </a:t>
            </a:r>
            <a:endParaRPr b="0" lang="ru-RU" sz="10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4" name="Скругленный прямоугольник 9"/>
          <p:cNvSpPr/>
          <p:nvPr/>
        </p:nvSpPr>
        <p:spPr>
          <a:xfrm>
            <a:off x="969480" y="2706840"/>
            <a:ext cx="3168000" cy="294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6e6ff"/>
              </a:gs>
              <a:gs pos="35000">
                <a:srgbClr val="bfecff"/>
              </a:gs>
              <a:gs pos="100000">
                <a:srgbClr val="e6f7ff"/>
              </a:gs>
            </a:gsLst>
            <a:lin ang="16200000"/>
          </a:gradFill>
          <a:ln w="19050"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000" spc="-1" strike="noStrike">
                <a:solidFill>
                  <a:schemeClr val="dk1"/>
                </a:solidFill>
                <a:latin typeface="Times New Roman"/>
                <a:ea typeface="Arial"/>
              </a:rPr>
              <a:t>Направление в подведомственные подразделения                    (2 рабочих дня) </a:t>
            </a:r>
            <a:endParaRPr b="0" lang="ru-RU" sz="10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5" name="Объект 12"/>
          <p:cNvSpPr/>
          <p:nvPr/>
        </p:nvSpPr>
        <p:spPr>
          <a:xfrm>
            <a:off x="979920" y="3212280"/>
            <a:ext cx="3191760" cy="452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6e6ff"/>
              </a:gs>
              <a:gs pos="35000">
                <a:srgbClr val="bfecff"/>
              </a:gs>
              <a:gs pos="100000">
                <a:srgbClr val="e6f7ff"/>
              </a:gs>
            </a:gsLst>
            <a:lin ang="16200000"/>
          </a:gradFill>
          <a:ln w="19050"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numCol="1" spcCol="0" horzOverflow="overflow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chemeClr val="dk1"/>
                </a:solidFill>
                <a:latin typeface="Times New Roman"/>
                <a:ea typeface="Arial"/>
              </a:rPr>
              <a:t>Запрос от инвестора дополнительных документов в течение 5 рабочих дней (при необходимости)</a:t>
            </a:r>
            <a:endParaRPr b="0" lang="ru-RU" sz="10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6" name="Объект 12"/>
          <p:cNvSpPr/>
          <p:nvPr/>
        </p:nvSpPr>
        <p:spPr>
          <a:xfrm>
            <a:off x="962640" y="3855960"/>
            <a:ext cx="3228120" cy="3783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6e6ff"/>
              </a:gs>
              <a:gs pos="35000">
                <a:srgbClr val="bfecff"/>
              </a:gs>
              <a:gs pos="100000">
                <a:srgbClr val="e6f7ff"/>
              </a:gs>
            </a:gsLst>
            <a:lin ang="16200000"/>
          </a:gradFill>
          <a:ln w="19050"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numCol="1" spcCol="0" horzOverflow="overflow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chemeClr val="dk1"/>
                </a:solidFill>
                <a:latin typeface="Times New Roman"/>
                <a:ea typeface="Arial"/>
              </a:rPr>
              <a:t>Подбор площадок  (10 рабочих дней)</a:t>
            </a:r>
            <a:endParaRPr b="0" lang="ru-RU" sz="10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7" name="Объект 12"/>
          <p:cNvSpPr/>
          <p:nvPr/>
        </p:nvSpPr>
        <p:spPr>
          <a:xfrm>
            <a:off x="938160" y="4443840"/>
            <a:ext cx="3199320" cy="3517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6e6ff"/>
              </a:gs>
              <a:gs pos="35000">
                <a:srgbClr val="bfecff"/>
              </a:gs>
              <a:gs pos="100000">
                <a:srgbClr val="e6f7ff"/>
              </a:gs>
            </a:gsLst>
            <a:lin ang="16200000"/>
          </a:gradFill>
          <a:ln w="19050"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numCol="1" spcCol="0" horzOverflow="overflow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chemeClr val="dk1"/>
                </a:solidFill>
                <a:latin typeface="Times New Roman"/>
                <a:ea typeface="Arial"/>
              </a:rPr>
              <a:t>Информирование инвестора о результатах рассмотрения заявления (2 рабочих дня)</a:t>
            </a:r>
            <a:endParaRPr b="0" lang="ru-RU" sz="10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8" name="Объект 12"/>
          <p:cNvSpPr/>
          <p:nvPr/>
        </p:nvSpPr>
        <p:spPr>
          <a:xfrm>
            <a:off x="4703400" y="2118600"/>
            <a:ext cx="2952000" cy="717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6e6ff"/>
              </a:gs>
              <a:gs pos="35000">
                <a:srgbClr val="bfecff"/>
              </a:gs>
              <a:gs pos="100000">
                <a:srgbClr val="e6f7ff"/>
              </a:gs>
            </a:gsLst>
            <a:lin ang="16200000"/>
          </a:gradFill>
          <a:ln w="19050"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numCol="1" spcCol="0" horzOverflow="overflow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chemeClr val="dk1"/>
                </a:solidFill>
                <a:latin typeface="Times New Roman"/>
                <a:ea typeface="Arial"/>
              </a:rPr>
              <a:t>Управление экономического развитие (информационно-консультационная поддержка по вопросу получения муниципальной поддержки)</a:t>
            </a:r>
            <a:endParaRPr b="0" lang="ru-RU" sz="10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9" name="Объект 12"/>
          <p:cNvSpPr/>
          <p:nvPr/>
        </p:nvSpPr>
        <p:spPr>
          <a:xfrm>
            <a:off x="4703400" y="3237480"/>
            <a:ext cx="2975760" cy="636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6e6ff"/>
              </a:gs>
              <a:gs pos="35000">
                <a:srgbClr val="bfecff"/>
              </a:gs>
              <a:gs pos="100000">
                <a:srgbClr val="e6f7ff"/>
              </a:gs>
            </a:gsLst>
            <a:lin ang="16200000"/>
          </a:gradFill>
          <a:ln w="19050"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numCol="1" spcCol="0" horzOverflow="overflow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chemeClr val="dk1"/>
                </a:solidFill>
                <a:latin typeface="Times New Roman"/>
                <a:ea typeface="Arial"/>
              </a:rPr>
              <a:t>Информирование инвестора о возможных мерах муниципальной поддержки (5 рабочих дне)</a:t>
            </a:r>
            <a:endParaRPr b="0" lang="ru-RU" sz="10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0" name="Стрелка вниз 33"/>
          <p:cNvSpPr/>
          <p:nvPr/>
        </p:nvSpPr>
        <p:spPr>
          <a:xfrm>
            <a:off x="2267640" y="2439000"/>
            <a:ext cx="478800" cy="26748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a6e6ff"/>
              </a:gs>
              <a:gs pos="3500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51" name="Стрелка вниз 34"/>
          <p:cNvSpPr/>
          <p:nvPr/>
        </p:nvSpPr>
        <p:spPr>
          <a:xfrm>
            <a:off x="2246760" y="3674880"/>
            <a:ext cx="478800" cy="18036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a6e6ff"/>
              </a:gs>
              <a:gs pos="3500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52" name="Стрелка вниз 35"/>
          <p:cNvSpPr/>
          <p:nvPr/>
        </p:nvSpPr>
        <p:spPr>
          <a:xfrm>
            <a:off x="2298240" y="1874160"/>
            <a:ext cx="478800" cy="23652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a6e6ff"/>
              </a:gs>
              <a:gs pos="3500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53" name="Стрелка вниз 43"/>
          <p:cNvSpPr/>
          <p:nvPr/>
        </p:nvSpPr>
        <p:spPr>
          <a:xfrm>
            <a:off x="2264400" y="3002040"/>
            <a:ext cx="482040" cy="21024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a6e6ff"/>
              </a:gs>
              <a:gs pos="3500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54" name="Скругленный прямоугольник 7"/>
          <p:cNvSpPr/>
          <p:nvPr/>
        </p:nvSpPr>
        <p:spPr>
          <a:xfrm>
            <a:off x="1797840" y="1575360"/>
            <a:ext cx="5078160" cy="309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6e6ff"/>
              </a:gs>
              <a:gs pos="35000">
                <a:srgbClr val="bfecff"/>
              </a:gs>
              <a:gs pos="100000">
                <a:srgbClr val="e6f7ff"/>
              </a:gs>
            </a:gsLst>
            <a:lin ang="16200000"/>
          </a:gradFill>
          <a:ln w="19050"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Arial"/>
              </a:rPr>
              <a:t>Инвестиционный уполномоченный</a:t>
            </a:r>
            <a:endParaRPr b="0" lang="ru-RU" sz="10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5" name="Стрелка вниз 33"/>
          <p:cNvSpPr/>
          <p:nvPr/>
        </p:nvSpPr>
        <p:spPr>
          <a:xfrm>
            <a:off x="2246760" y="4234680"/>
            <a:ext cx="478800" cy="20916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a6e6ff"/>
              </a:gs>
              <a:gs pos="3500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56" name="Стрелка вниз 34"/>
          <p:cNvSpPr/>
          <p:nvPr/>
        </p:nvSpPr>
        <p:spPr>
          <a:xfrm>
            <a:off x="4097520" y="1303560"/>
            <a:ext cx="478800" cy="25272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a6e6ff"/>
              </a:gs>
              <a:gs pos="3500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57" name="Стрелка вниз 35"/>
          <p:cNvSpPr/>
          <p:nvPr/>
        </p:nvSpPr>
        <p:spPr>
          <a:xfrm>
            <a:off x="5940000" y="2870280"/>
            <a:ext cx="478800" cy="36684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a6e6ff"/>
              </a:gs>
              <a:gs pos="3500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58" name="Стрелка вниз 34"/>
          <p:cNvSpPr/>
          <p:nvPr/>
        </p:nvSpPr>
        <p:spPr>
          <a:xfrm>
            <a:off x="5940000" y="1908720"/>
            <a:ext cx="478800" cy="20952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a6e6ff"/>
              </a:gs>
              <a:gs pos="3500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47640" y="267480"/>
            <a:ext cx="6910200" cy="858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Arial"/>
              </a:rPr>
              <a:t>Порядок обращения для получения поддержки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11640" y="1347480"/>
            <a:ext cx="8166600" cy="3378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just" defTabSz="914400">
              <a:lnSpc>
                <a:spcPct val="100000"/>
              </a:lnSpc>
              <a:buNone/>
            </a:pP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Times New Roman"/>
                <a:ea typeface="Arial"/>
              </a:rPr>
              <a:t>Письменно по адресу: 456618, Челябинская область, г. Копейск, ул. Ленина, д. 52, администрация Копейского городского округа;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  <a:p>
            <a:pPr indent="0" algn="just" defTabSz="914400">
              <a:lnSpc>
                <a:spcPct val="100000"/>
              </a:lnSpc>
              <a:buNone/>
            </a:pP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Times New Roman"/>
                <a:ea typeface="Arial"/>
              </a:rPr>
              <a:t>По электронной почте: </a:t>
            </a:r>
            <a:r>
              <a:rPr b="0" lang="en-US" sz="1600" spc="-1" strike="noStrike" u="sng">
                <a:solidFill>
                  <a:schemeClr val="dk1"/>
                </a:solidFill>
                <a:uFillTx/>
                <a:latin typeface="Times New Roman"/>
                <a:ea typeface="Arial"/>
                <a:hlinkClick r:id="rId1"/>
              </a:rPr>
              <a:t>kopeysk@akgo74.ru</a:t>
            </a:r>
            <a:r>
              <a:rPr b="0" lang="ru-RU" sz="1600" spc="-1" strike="noStrike">
                <a:solidFill>
                  <a:schemeClr val="dk1"/>
                </a:solidFill>
                <a:latin typeface="Times New Roman"/>
                <a:ea typeface="Arial"/>
              </a:rPr>
              <a:t>;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  <a:p>
            <a:pPr indent="0" algn="just" defTabSz="914400">
              <a:lnSpc>
                <a:spcPct val="100000"/>
              </a:lnSpc>
              <a:buNone/>
            </a:pP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Times New Roman"/>
                <a:ea typeface="Arial"/>
              </a:rPr>
              <a:t>По телефону: 8(35139) 4-05-15, начальник управления экономического развития администрации Копейкого городского округа – Ланге Ольга Николаевна;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  <a:p>
            <a:pPr indent="0" algn="just" defTabSz="914400">
              <a:lnSpc>
                <a:spcPct val="100000"/>
              </a:lnSpc>
              <a:buNone/>
            </a:pP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Times New Roman"/>
                <a:ea typeface="Arial"/>
              </a:rPr>
              <a:t>Инвестиционный уполномоченный – Пескова Ольга Михайловна, заместитель Главы Копейского городского округа по финансам и экономике, телефон: 8(35139) 4-05-21.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Application>LibreOffice/7.6.0.3$Linux_X86_64 LibreOffice_project/60$Build-3</Application>
  <AppVersion>15.0000</AppVersion>
  <Words>185</Words>
  <Paragraphs>19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2015-02-11T09:38:45Z</dcterms:created>
  <dc:creator>Абдрахимова Оксана Данисовна</dc:creator>
  <dc:description/>
  <dc:language>ru-RU</dc:language>
  <cp:lastModifiedBy/>
  <dcterms:modified xsi:type="dcterms:W3CDTF">2024-07-22T10:08:56Z</dcterms:modified>
  <cp:revision>144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(16:9)</vt:lpwstr>
  </property>
  <property fmtid="{D5CDD505-2E9C-101B-9397-08002B2CF9AE}" pid="3" name="Slides">
    <vt:i4>2</vt:i4>
  </property>
</Properties>
</file>