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80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5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Free Blank, No Foot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466D28-1634-47EB-9298-8530B0659798}" type="datetimeFigureOut">
              <a:rPr lang="en-US"/>
              <a:t>7/8/2024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F00C9D-893A-439D-B9AA-6D9CCDF166B7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676275" y="3638550"/>
            <a:ext cx="7772400" cy="974788"/>
          </a:xfrm>
        </p:spPr>
        <p:txBody>
          <a:bodyPr/>
          <a:lstStyle/>
          <a:p>
            <a:pPr>
              <a:defRPr/>
            </a:pPr>
            <a:r>
              <a:rPr lang="ru-RU" sz="4400" b="1" dirty="0">
                <a:latin typeface="Times New Roman"/>
                <a:cs typeface="Times New Roman"/>
              </a:rPr>
              <a:t>Челябинская область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171575" y="4742371"/>
            <a:ext cx="6858000" cy="477329"/>
          </a:xfrm>
        </p:spPr>
        <p:txBody>
          <a:bodyPr/>
          <a:lstStyle/>
          <a:p>
            <a:pPr>
              <a:defRPr/>
            </a:pPr>
            <a:r>
              <a:rPr lang="ru-RU" u="sng" dirty="0" err="1">
                <a:solidFill>
                  <a:srgbClr val="ED1B36"/>
                </a:solidFill>
                <a:latin typeface="Times New Roman"/>
                <a:cs typeface="Times New Roman"/>
              </a:rPr>
              <a:t>Копейский</a:t>
            </a:r>
            <a:r>
              <a:rPr lang="ru-RU">
                <a:solidFill>
                  <a:srgbClr val="ED1B36"/>
                </a:solidFill>
                <a:latin typeface="Times New Roman"/>
                <a:cs typeface="Times New Roman"/>
              </a:rPr>
              <a:t> </a:t>
            </a:r>
            <a:r>
              <a:rPr lang="ru-RU" u="sng">
                <a:solidFill>
                  <a:srgbClr val="ED1B36"/>
                </a:solidFill>
                <a:latin typeface="Times New Roman"/>
                <a:cs typeface="Times New Roman"/>
              </a:rPr>
              <a:t>городской округ</a:t>
            </a:r>
            <a:endParaRPr/>
          </a:p>
          <a:p>
            <a:pPr>
              <a:defRPr/>
            </a:pPr>
            <a:endParaRPr lang="en-US">
              <a:solidFill>
                <a:srgbClr val="ED1B36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2"/>
          <p:cNvSpPr/>
          <p:nvPr/>
        </p:nvSpPr>
        <p:spPr bwMode="auto">
          <a:xfrm>
            <a:off x="5200650" y="1590674"/>
            <a:ext cx="3943350" cy="5267324"/>
          </a:xfrm>
          <a:prstGeom prst="rect">
            <a:avLst/>
          </a:prstGeom>
          <a:blipFill>
            <a:blip r:embed="rId2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676524" y="379096"/>
            <a:ext cx="6143625" cy="542925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 lang="ru-RU" sz="2200"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638175" y="1025525"/>
            <a:ext cx="7886700" cy="49323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600" dirty="0">
              <a:latin typeface="Times New Roman"/>
              <a:cs typeface="Times New Roman"/>
            </a:endParaRPr>
          </a:p>
          <a:p>
            <a:pPr marL="355600" indent="-35560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600" dirty="0">
                <a:latin typeface="Times New Roman"/>
                <a:cs typeface="Times New Roman"/>
              </a:rPr>
              <a:t>г. Копейск, промплощадка бывшей шахты «Центральная» 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r>
              <a:rPr lang="ru-RU" sz="1600" dirty="0" smtClean="0">
                <a:latin typeface="Times New Roman"/>
                <a:cs typeface="Times New Roman"/>
              </a:rPr>
              <a:t>):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1200" dirty="0"/>
          </a:p>
          <a:p>
            <a:pPr marL="355600" indent="2667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74:30:0104036:1195 – 2,6 га.;</a:t>
            </a:r>
          </a:p>
          <a:p>
            <a:pPr marL="355600" indent="2667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74:30:0104036:1196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6,1 га.;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2667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74:30:0104036:1197 – 8,4 га.;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2667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74:30:0104036:1198 – 5,8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га.; </a:t>
            </a:r>
          </a:p>
          <a:p>
            <a:pPr marL="355600" indent="26670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74:30:0000000:15982 – 5,8 га.;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Font typeface="Wingdings"/>
              <a:buChar char="ü"/>
              <a:defRPr/>
            </a:pPr>
            <a:r>
              <a:rPr lang="ru-RU" sz="1600" dirty="0">
                <a:latin typeface="Times New Roman"/>
                <a:cs typeface="Times New Roman"/>
              </a:rPr>
              <a:t>г. Копейск, промплощадка бывшей шахты «Комсомольская», площадь – 94,5 га. (возможно использовать под застройку – 3 га.) (категория – земли населенных пунктов,  потенциально возможное назначение использования: производственное, складское, административное).</a:t>
            </a:r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076056" y="126876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49580" y="1196975"/>
            <a:ext cx="8226876" cy="49085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dirty="0"/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Создание производственных мощностей по выпуску прицепной техники категории О4 объемом 360 ед. в год (ООО ПКФ «</a:t>
            </a:r>
            <a:r>
              <a:rPr lang="ru-RU" sz="1400" b="1" i="1" dirty="0" err="1">
                <a:latin typeface="Times New Roman"/>
                <a:cs typeface="Times New Roman"/>
              </a:rPr>
              <a:t>Ютерборг</a:t>
            </a:r>
            <a:r>
              <a:rPr lang="ru-RU" sz="1400" b="1" i="1" dirty="0">
                <a:latin typeface="Times New Roman"/>
                <a:cs typeface="Times New Roman"/>
              </a:rPr>
              <a:t>»):</a:t>
            </a:r>
            <a:endParaRPr lang="ru-RU" sz="14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выкуп цельного производственного комплекса, в котором арендуется часть площадей, с увеличения производственных мощностей;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2</a:t>
            </a:r>
            <a:r>
              <a:rPr lang="en-US" sz="1400" dirty="0" smtClean="0">
                <a:latin typeface="Times New Roman"/>
                <a:cs typeface="Times New Roman"/>
              </a:rPr>
              <a:t>5</a:t>
            </a:r>
            <a:r>
              <a:rPr lang="ru-RU" sz="1400" dirty="0" smtClean="0">
                <a:latin typeface="Times New Roman"/>
                <a:cs typeface="Times New Roman"/>
              </a:rPr>
              <a:t>5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120 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106 млн. руб.; 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Создание производственного комплекса по выпуску полимерных изделий и освоение производства мягких контейнеров по адресу Челябинская область, г. Копейск, ул. Кемеровская, дом 1А. ООО «</a:t>
            </a:r>
            <a:r>
              <a:rPr lang="ru-RU" sz="1400" b="1" i="1" dirty="0" err="1">
                <a:latin typeface="Times New Roman"/>
                <a:cs typeface="Times New Roman"/>
              </a:rPr>
              <a:t>Интерпак</a:t>
            </a:r>
            <a:r>
              <a:rPr lang="ru-RU" sz="1400" b="1" i="1" dirty="0">
                <a:latin typeface="Times New Roman"/>
                <a:cs typeface="Times New Roman"/>
              </a:rPr>
              <a:t>-М»:</a:t>
            </a:r>
            <a:endParaRPr lang="ru-RU" sz="1400" i="1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строительство предприятия полного производственного цикла по выпуску мягких полимерных контейнеров (МК, </a:t>
            </a:r>
            <a:r>
              <a:rPr lang="ru-RU" sz="1400" dirty="0" err="1">
                <a:latin typeface="Times New Roman"/>
                <a:cs typeface="Times New Roman"/>
              </a:rPr>
              <a:t>биг-бэг</a:t>
            </a:r>
            <a:r>
              <a:rPr lang="ru-RU" sz="1400" dirty="0">
                <a:latin typeface="Times New Roman"/>
                <a:cs typeface="Times New Roman"/>
              </a:rPr>
              <a:t>) и полуфабрикатов для их производства объемом 9,8 тыс. тонн в год (с возможностью дальнейшего расширения до 22 тыс. тонн в год);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1310 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295;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90 млн. руб.; 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49580" y="1196975"/>
            <a:ext cx="8226876" cy="49085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 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Строительство, реконструкция и модернизация объектов производства, переработки и хранения (АО «Птицефабрика Челябинская»):</a:t>
            </a:r>
            <a:endParaRPr b="1" i="1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строительство, реконструкция и модернизация объектов производства, переработки и хранения по адресу: г. Копейск, Челябинская область, территория Птицефабрика Челябинская;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2479,1 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сохранение;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223,08 млн. руб.; 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Создание технопарка  «ПОТАНИНО» (ГУ «КУРС»):</a:t>
            </a:r>
            <a:endParaRPr b="1" i="1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концепция промышленного парка заключается в кооперации резидентов для снижения затрат и максимизации прибыли. Объединение научно-технического потенциала и производственных возможностей партнеров создаст базу для развития площадки. Это позволит получить толчок к развитию промышленного производства на территории г. Копейска и улучшения социально-экономической ситуации;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2024 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</a:t>
            </a:r>
            <a:r>
              <a:rPr lang="ru-RU" sz="1400" dirty="0" smtClean="0">
                <a:latin typeface="Times New Roman"/>
                <a:cs typeface="Times New Roman"/>
              </a:rPr>
              <a:t>–</a:t>
            </a:r>
            <a:r>
              <a:rPr lang="en-US" sz="1400" dirty="0" smtClean="0">
                <a:latin typeface="Times New Roman"/>
                <a:cs typeface="Times New Roman"/>
              </a:rPr>
              <a:t> 2024 </a:t>
            </a:r>
            <a:r>
              <a:rPr lang="ru-RU" sz="1400" dirty="0" smtClean="0">
                <a:latin typeface="Times New Roman"/>
                <a:cs typeface="Times New Roman"/>
              </a:rPr>
              <a:t>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875,3 млн. руб.; </a:t>
            </a:r>
            <a:endParaRPr dirty="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49580" y="1052737"/>
            <a:ext cx="8226876" cy="5052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 </a:t>
            </a:r>
            <a:endParaRPr dirty="0"/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Строительство комплекса по сбору, обработке, обезвреживанию, утилизации и захоронению отходов 3-5 класса </a:t>
            </a:r>
            <a:r>
              <a:rPr lang="ru-RU" sz="1400" b="1" i="1" dirty="0" smtClean="0">
                <a:latin typeface="Times New Roman"/>
                <a:cs typeface="Times New Roman"/>
              </a:rPr>
              <a:t>опасности</a:t>
            </a:r>
            <a:r>
              <a:rPr lang="en-US" sz="1400" b="1" i="1" dirty="0" smtClean="0">
                <a:latin typeface="Times New Roman"/>
                <a:cs typeface="Times New Roman"/>
              </a:rPr>
              <a:t> </a:t>
            </a:r>
            <a:r>
              <a:rPr lang="ru-RU" sz="1400" b="1" i="1" dirty="0" smtClean="0">
                <a:latin typeface="Times New Roman"/>
                <a:cs typeface="Times New Roman"/>
              </a:rPr>
              <a:t>(АО «Втор-Ком</a:t>
            </a:r>
            <a:r>
              <a:rPr lang="ru-RU" sz="1400" b="1" i="1" dirty="0" smtClean="0">
                <a:latin typeface="Times New Roman"/>
                <a:cs typeface="Times New Roman"/>
              </a:rPr>
              <a:t>»):</a:t>
            </a:r>
            <a:endParaRPr lang="ru-RU" sz="14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автоматизированный производственно-технический </a:t>
            </a:r>
            <a:r>
              <a:rPr lang="ru-RU" sz="1400" dirty="0">
                <a:latin typeface="Times New Roman"/>
                <a:cs typeface="Times New Roman"/>
              </a:rPr>
              <a:t>комплекса по обработке ТКО - 150 тыс. </a:t>
            </a:r>
            <a:r>
              <a:rPr lang="ru-RU" sz="1400" dirty="0" smtClean="0">
                <a:latin typeface="Times New Roman"/>
                <a:cs typeface="Times New Roman"/>
              </a:rPr>
              <a:t>тонн/год. Предусмотрено  </a:t>
            </a:r>
            <a:r>
              <a:rPr lang="ru-RU" sz="1400" dirty="0">
                <a:latin typeface="Times New Roman"/>
                <a:cs typeface="Times New Roman"/>
              </a:rPr>
              <a:t>направление на минимизацию захоронения отходов ТКО и увеличение объема их </a:t>
            </a:r>
            <a:r>
              <a:rPr lang="ru-RU" sz="1400" dirty="0" smtClean="0">
                <a:latin typeface="Times New Roman"/>
                <a:cs typeface="Times New Roman"/>
              </a:rPr>
              <a:t>переработки;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2165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</a:t>
            </a:r>
            <a:r>
              <a:rPr lang="ru-RU" sz="1400" dirty="0" smtClean="0">
                <a:latin typeface="Times New Roman"/>
                <a:cs typeface="Times New Roman"/>
              </a:rPr>
              <a:t>150 </a:t>
            </a:r>
            <a:r>
              <a:rPr lang="ru-RU" sz="1400" dirty="0">
                <a:latin typeface="Times New Roman"/>
                <a:cs typeface="Times New Roman"/>
              </a:rPr>
              <a:t>;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Организация производства колец из карбида кремния (ООО НПК «ИНКО»):</a:t>
            </a:r>
            <a:endParaRPr lang="ru-RU" sz="1400" i="1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Приобретение технологической линии с шеф-монтажом, технологическим сопровождением и обучением персонала. Эксплуатация помещения на 3000 </a:t>
            </a:r>
            <a:r>
              <a:rPr lang="ru-RU" sz="1400" dirty="0" err="1">
                <a:latin typeface="Times New Roman"/>
                <a:cs typeface="Times New Roman"/>
              </a:rPr>
              <a:t>кв.м</a:t>
            </a:r>
            <a:r>
              <a:rPr lang="ru-RU" sz="1400" dirty="0" smtClean="0">
                <a:latin typeface="Times New Roman"/>
                <a:cs typeface="Times New Roman"/>
              </a:rPr>
              <a:t>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latin typeface="Times New Roman"/>
                <a:cs typeface="Times New Roman"/>
              </a:rPr>
              <a:t>25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</a:t>
            </a:r>
            <a:r>
              <a:rPr lang="en-US" sz="1400" dirty="0" smtClean="0">
                <a:latin typeface="Times New Roman"/>
                <a:cs typeface="Times New Roman"/>
              </a:rPr>
              <a:t>12</a:t>
            </a:r>
            <a:r>
              <a:rPr lang="ru-RU" sz="1400" dirty="0" smtClean="0">
                <a:latin typeface="Times New Roman"/>
                <a:cs typeface="Times New Roman"/>
              </a:rPr>
              <a:t>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</a:t>
            </a:r>
            <a:r>
              <a:rPr lang="en-US" sz="1400" dirty="0" smtClean="0">
                <a:latin typeface="Times New Roman"/>
                <a:cs typeface="Times New Roman"/>
              </a:rPr>
              <a:t>10,16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млн. руб.; 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Строительство завода укоренения черенков (ООО </a:t>
            </a:r>
            <a:r>
              <a:rPr lang="ru-RU" sz="1400" b="1" i="1" dirty="0" smtClean="0">
                <a:latin typeface="Times New Roman"/>
                <a:cs typeface="Times New Roman"/>
              </a:rPr>
              <a:t>«ПИТОМНИК РОСТОК»,                                </a:t>
            </a:r>
            <a:r>
              <a:rPr lang="ru-RU" sz="1400" b="1" i="1" dirty="0">
                <a:latin typeface="Times New Roman"/>
                <a:cs typeface="Times New Roman"/>
              </a:rPr>
              <a:t>ИП Докучаев А.В.):</a:t>
            </a:r>
            <a:endParaRPr lang="ru-RU" sz="1400" i="1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en-US" sz="1400" dirty="0" smtClean="0">
                <a:latin typeface="Times New Roman"/>
                <a:cs typeface="Times New Roman"/>
              </a:rPr>
              <a:t>c</a:t>
            </a:r>
            <a:r>
              <a:rPr lang="ru-RU" sz="1400" dirty="0" smtClean="0">
                <a:latin typeface="Times New Roman"/>
                <a:cs typeface="Times New Roman"/>
              </a:rPr>
              <a:t>троительство </a:t>
            </a:r>
            <a:r>
              <a:rPr lang="ru-RU" sz="1400" dirty="0">
                <a:latin typeface="Times New Roman"/>
                <a:cs typeface="Times New Roman"/>
              </a:rPr>
              <a:t>завода черенков </a:t>
            </a:r>
            <a:r>
              <a:rPr lang="ru-RU" sz="1400" dirty="0" smtClean="0">
                <a:latin typeface="Times New Roman"/>
                <a:cs typeface="Times New Roman"/>
              </a:rPr>
              <a:t>растений</a:t>
            </a:r>
            <a:r>
              <a:rPr lang="en-US"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тепличного комбината 1 и 2 </a:t>
            </a:r>
            <a:r>
              <a:rPr lang="ru-RU" sz="1400" dirty="0" smtClean="0">
                <a:latin typeface="Times New Roman"/>
                <a:cs typeface="Times New Roman"/>
              </a:rPr>
              <a:t>очереди</a:t>
            </a:r>
            <a:r>
              <a:rPr lang="en-US" sz="1400" dirty="0" smtClean="0">
                <a:latin typeface="Times New Roman"/>
                <a:cs typeface="Times New Roman"/>
              </a:rPr>
              <a:t>,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складов и </a:t>
            </a:r>
            <a:r>
              <a:rPr lang="ru-RU" sz="1400" dirty="0" smtClean="0">
                <a:latin typeface="Times New Roman"/>
                <a:cs typeface="Times New Roman"/>
              </a:rPr>
              <a:t>ангаров;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5</a:t>
            </a:r>
            <a:r>
              <a:rPr lang="en-US" sz="1400" dirty="0" smtClean="0">
                <a:latin typeface="Times New Roman"/>
                <a:cs typeface="Times New Roman"/>
              </a:rPr>
              <a:t>00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</a:t>
            </a:r>
            <a:r>
              <a:rPr lang="ru-RU" sz="1400" dirty="0" smtClean="0">
                <a:latin typeface="Times New Roman"/>
                <a:cs typeface="Times New Roman"/>
              </a:rPr>
              <a:t>1</a:t>
            </a:r>
            <a:r>
              <a:rPr lang="en-US" sz="1400" dirty="0" smtClean="0">
                <a:latin typeface="Times New Roman"/>
                <a:cs typeface="Times New Roman"/>
              </a:rPr>
              <a:t>00</a:t>
            </a:r>
            <a:r>
              <a:rPr lang="ru-RU" sz="1400" dirty="0" smtClean="0">
                <a:latin typeface="Times New Roman"/>
                <a:cs typeface="Times New Roman"/>
              </a:rPr>
              <a:t>;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</a:t>
            </a:r>
            <a:r>
              <a:rPr lang="en-US" sz="1400" dirty="0" smtClean="0">
                <a:latin typeface="Times New Roman"/>
                <a:cs typeface="Times New Roman"/>
              </a:rPr>
              <a:t>30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млн. руб.; </a:t>
            </a: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Инвестиционные проекты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49580" y="1052737"/>
            <a:ext cx="8226876" cy="505278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Times New Roman"/>
                <a:cs typeface="Times New Roman"/>
              </a:rPr>
              <a:t> 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lang="ru-RU" dirty="0"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  <a:defRPr/>
            </a:pPr>
            <a:endParaRPr dirty="0"/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ПАО ЧКПЗ. Организация транспортно-логистического узла для обеспечения потребностей основного производства в хранении и транспортно-логистических </a:t>
            </a:r>
            <a:r>
              <a:rPr lang="ru-RU" sz="1400" b="1" i="1" dirty="0" smtClean="0">
                <a:latin typeface="Times New Roman"/>
                <a:cs typeface="Times New Roman"/>
              </a:rPr>
              <a:t>процессах (ПАО «ЧКПЗ</a:t>
            </a:r>
            <a:r>
              <a:rPr lang="ru-RU" sz="1400" b="1" i="1" dirty="0" smtClean="0">
                <a:latin typeface="Times New Roman"/>
                <a:cs typeface="Times New Roman"/>
              </a:rPr>
              <a:t>»):</a:t>
            </a:r>
            <a:endParaRPr lang="ru-RU" sz="1400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строительство </a:t>
            </a:r>
            <a:r>
              <a:rPr lang="ru-RU" sz="1400" dirty="0">
                <a:latin typeface="Times New Roman"/>
                <a:cs typeface="Times New Roman"/>
              </a:rPr>
              <a:t>транспортно-логистического комплекса </a:t>
            </a:r>
            <a:r>
              <a:rPr lang="ru-RU" sz="1400" dirty="0" smtClean="0">
                <a:latin typeface="Times New Roman"/>
                <a:cs typeface="Times New Roman"/>
              </a:rPr>
              <a:t>для </a:t>
            </a:r>
            <a:r>
              <a:rPr lang="ru-RU" sz="1400" dirty="0">
                <a:latin typeface="Times New Roman"/>
                <a:cs typeface="Times New Roman"/>
              </a:rPr>
              <a:t>нужд основного производства: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стоянка </a:t>
            </a:r>
            <a:r>
              <a:rPr lang="ru-RU" sz="1400" dirty="0">
                <a:latin typeface="Times New Roman"/>
                <a:cs typeface="Times New Roman"/>
              </a:rPr>
              <a:t>грузового автотранспорта площадью более 11 тыс. кв</a:t>
            </a:r>
            <a:r>
              <a:rPr lang="ru-RU" sz="1400" dirty="0" smtClean="0">
                <a:latin typeface="Times New Roman"/>
                <a:cs typeface="Times New Roman"/>
              </a:rPr>
              <a:t>. м</a:t>
            </a:r>
            <a:r>
              <a:rPr lang="ru-RU" sz="1400" dirty="0">
                <a:latin typeface="Times New Roman"/>
                <a:cs typeface="Times New Roman"/>
              </a:rPr>
              <a:t>.; </a:t>
            </a:r>
            <a:endParaRPr lang="ru-RU" sz="1400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открытые/закрытые </a:t>
            </a:r>
            <a:r>
              <a:rPr lang="ru-RU" sz="1400" dirty="0">
                <a:latin typeface="Times New Roman"/>
                <a:cs typeface="Times New Roman"/>
              </a:rPr>
              <a:t>площади для хранения готовой продукции, сырья и материалов площадью более 30 тыс. </a:t>
            </a:r>
            <a:r>
              <a:rPr lang="ru-RU" sz="1400" dirty="0" smtClean="0">
                <a:latin typeface="Times New Roman"/>
                <a:cs typeface="Times New Roman"/>
              </a:rPr>
              <a:t>кв. м.;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248,71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</a:t>
            </a:r>
            <a:r>
              <a:rPr lang="ru-RU" sz="1400" dirty="0" smtClean="0">
                <a:latin typeface="Times New Roman"/>
                <a:cs typeface="Times New Roman"/>
              </a:rPr>
              <a:t>124 </a:t>
            </a:r>
            <a:r>
              <a:rPr lang="ru-RU" sz="1400" dirty="0">
                <a:latin typeface="Times New Roman"/>
                <a:cs typeface="Times New Roman"/>
              </a:rPr>
              <a:t>;</a:t>
            </a:r>
            <a:endParaRPr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ru-RU" sz="1400" dirty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 b="1" i="1" dirty="0">
                <a:latin typeface="Times New Roman"/>
                <a:cs typeface="Times New Roman"/>
              </a:rPr>
              <a:t>Литейно-механический завод </a:t>
            </a:r>
            <a:r>
              <a:rPr lang="ru-RU" sz="1400" b="1" i="1" dirty="0" smtClean="0">
                <a:latin typeface="Times New Roman"/>
                <a:cs typeface="Times New Roman"/>
              </a:rPr>
              <a:t>«ЭНЕРГОПРОМ»:</a:t>
            </a:r>
            <a:endParaRPr lang="ru-RU" sz="1400" i="1" dirty="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 smtClean="0">
                <a:latin typeface="Times New Roman"/>
                <a:cs typeface="Times New Roman"/>
              </a:rPr>
              <a:t>проектирование</a:t>
            </a:r>
            <a:r>
              <a:rPr lang="ru-RU" sz="1400" dirty="0">
                <a:latin typeface="Times New Roman"/>
                <a:cs typeface="Times New Roman"/>
              </a:rPr>
              <a:t>, строительство производственного комплекса, комплектация цеха грузоподъемным механизмом и </a:t>
            </a:r>
            <a:r>
              <a:rPr lang="ru-RU" sz="1400" dirty="0" smtClean="0">
                <a:latin typeface="Times New Roman"/>
                <a:cs typeface="Times New Roman"/>
              </a:rPr>
              <a:t>оборудованием; 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объем инвестиций – </a:t>
            </a:r>
            <a:r>
              <a:rPr lang="ru-RU" sz="1400" dirty="0" smtClean="0">
                <a:latin typeface="Times New Roman"/>
                <a:cs typeface="Times New Roman"/>
              </a:rPr>
              <a:t>25</a:t>
            </a:r>
            <a:r>
              <a:rPr lang="en-US" sz="1400" dirty="0" smtClean="0">
                <a:latin typeface="Times New Roman"/>
                <a:cs typeface="Times New Roman"/>
              </a:rPr>
              <a:t>0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cs typeface="Times New Roman"/>
              </a:rPr>
              <a:t>млн. руб.;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рабочие места – 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lang="en-US" sz="1400" dirty="0" smtClean="0">
                <a:latin typeface="Times New Roman"/>
                <a:cs typeface="Times New Roman"/>
              </a:rPr>
              <a:t>0</a:t>
            </a:r>
            <a:r>
              <a:rPr lang="ru-RU" sz="1400" dirty="0" smtClean="0">
                <a:latin typeface="Times New Roman"/>
                <a:cs typeface="Times New Roman"/>
              </a:rPr>
              <a:t>;</a:t>
            </a:r>
            <a:endParaRPr lang="ru-RU" sz="1400" dirty="0"/>
          </a:p>
          <a:p>
            <a:pPr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 dirty="0">
                <a:latin typeface="Times New Roman"/>
                <a:cs typeface="Times New Roman"/>
              </a:rPr>
              <a:t>налоговые отчисления – </a:t>
            </a:r>
            <a:r>
              <a:rPr lang="ru-RU" sz="1400" dirty="0" smtClean="0">
                <a:latin typeface="Times New Roman"/>
                <a:cs typeface="Times New Roman"/>
              </a:rPr>
              <a:t>50,21 </a:t>
            </a:r>
            <a:r>
              <a:rPr lang="ru-RU" sz="1400" dirty="0">
                <a:latin typeface="Times New Roman"/>
                <a:cs typeface="Times New Roman"/>
              </a:rPr>
              <a:t>млн. руб</a:t>
            </a:r>
            <a:r>
              <a:rPr lang="ru-RU" sz="1400" dirty="0" smtClean="0">
                <a:latin typeface="Times New Roman"/>
                <a:cs typeface="Times New Roman"/>
              </a:rPr>
              <a:t>.. </a:t>
            </a:r>
            <a:endParaRPr lang="ru-RU" sz="14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endParaRPr lang="ru-RU" sz="1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13375" y="1111250"/>
            <a:ext cx="3644900" cy="5105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259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263139" y="365126"/>
            <a:ext cx="5455921" cy="556895"/>
          </a:xfrm>
        </p:spPr>
        <p:txBody>
          <a:bodyPr/>
          <a:lstStyle/>
          <a:p>
            <a:pPr algn="ctr">
              <a:defRPr/>
            </a:pPr>
            <a:r>
              <a:rPr lang="ru-RU" sz="2200" b="1" dirty="0">
                <a:latin typeface="Times New Roman"/>
                <a:cs typeface="Times New Roman"/>
              </a:rPr>
              <a:t>5. Крупнейшие предприятия</a:t>
            </a:r>
            <a:endParaRPr dirty="0"/>
          </a:p>
        </p:txBody>
      </p:sp>
      <p:sp>
        <p:nvSpPr>
          <p:cNvPr id="5" name="Текст 6"/>
          <p:cNvSpPr>
            <a:spLocks noGrp="1"/>
          </p:cNvSpPr>
          <p:nvPr>
            <p:ph type="body" idx="1"/>
          </p:nvPr>
        </p:nvSpPr>
        <p:spPr bwMode="auto">
          <a:xfrm>
            <a:off x="281940" y="1051560"/>
            <a:ext cx="4267200" cy="2324100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300" dirty="0">
                <a:latin typeface="Times New Roman"/>
                <a:cs typeface="Times New Roman"/>
              </a:rPr>
              <a:t>АО «</a:t>
            </a:r>
            <a:r>
              <a:rPr lang="ru-RU" sz="1300" dirty="0" err="1">
                <a:latin typeface="Times New Roman"/>
                <a:cs typeface="Times New Roman"/>
              </a:rPr>
              <a:t>Копейский</a:t>
            </a:r>
            <a:r>
              <a:rPr lang="ru-RU" sz="1300" dirty="0">
                <a:latin typeface="Times New Roman"/>
                <a:cs typeface="Times New Roman"/>
              </a:rPr>
              <a:t> машиностроительный завод» - </a:t>
            </a:r>
            <a:r>
              <a:rPr lang="ru-RU" sz="1300" b="0" dirty="0">
                <a:latin typeface="Times New Roman"/>
                <a:cs typeface="Times New Roman"/>
              </a:rPr>
              <a:t> крупнейшее предприятие России по производству горной техники для подземной разработки месторождений угля, калийной руды и каменной соли. Создаёт, изготавливает и поставляет горное и обогатительное оборудование: горнопроходческие комбайновые комплексы, погрузочные, буропогрузочные и врубовые машины, </a:t>
            </a:r>
            <a:r>
              <a:rPr lang="ru-RU" sz="1300" b="0" dirty="0" err="1">
                <a:latin typeface="Times New Roman"/>
                <a:cs typeface="Times New Roman"/>
              </a:rPr>
              <a:t>проходческо</a:t>
            </a:r>
            <a:r>
              <a:rPr lang="ru-RU" sz="1300" b="0" dirty="0">
                <a:latin typeface="Times New Roman"/>
                <a:cs typeface="Times New Roman"/>
              </a:rPr>
              <a:t>-очистные комбайны, самоходные буровые установки, обогатительное оборудование и продукцию общего машиностроения.</a:t>
            </a:r>
            <a:endParaRPr sz="600" dirty="0"/>
          </a:p>
          <a:p>
            <a:pPr>
              <a:lnSpc>
                <a:spcPct val="70000"/>
              </a:lnSpc>
              <a:defRPr/>
            </a:pPr>
            <a:endParaRPr lang="ru-RU" sz="600" dirty="0"/>
          </a:p>
        </p:txBody>
      </p:sp>
      <p:pic>
        <p:nvPicPr>
          <p:cNvPr id="6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365760" y="3170913"/>
            <a:ext cx="4145280" cy="2551707"/>
          </a:xfrm>
          <a:prstGeom prst="rect">
            <a:avLst/>
          </a:prstGeom>
        </p:spPr>
      </p:pic>
      <p:sp>
        <p:nvSpPr>
          <p:cNvPr id="7" name="Текст 8"/>
          <p:cNvSpPr>
            <a:spLocks noGrp="1"/>
          </p:cNvSpPr>
          <p:nvPr>
            <p:ph type="body" sz="quarter" idx="3"/>
          </p:nvPr>
        </p:nvSpPr>
        <p:spPr bwMode="auto">
          <a:xfrm>
            <a:off x="4762500" y="1188720"/>
            <a:ext cx="4168140" cy="20193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АО «Завод «Пластмасс» - </a:t>
            </a:r>
            <a:r>
              <a:rPr lang="ru-RU" sz="1300" b="0">
                <a:latin typeface="Times New Roman"/>
                <a:cs typeface="Times New Roman"/>
              </a:rPr>
              <a:t>одно из ведущих предприятий по производству промышленных взрывчатых веществ, в том числе, и из утилизированных устаревших видов боеприпасов, единственный на Южном Урале производитель классических промышленных взрывчатых веществ. Специализация завода - производство современных боеприпасов к различным артиллерийским комплексам и некоторых видов авиационных средств поражения (АСП) - неуправляемых авиационных ракет.</a:t>
            </a:r>
            <a:endParaRPr/>
          </a:p>
        </p:txBody>
      </p:sp>
      <p:pic>
        <p:nvPicPr>
          <p:cNvPr id="8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>
            <a:off x="4800600" y="3177540"/>
            <a:ext cx="3962400" cy="256032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idx="1"/>
          </p:nvPr>
        </p:nvSpPr>
        <p:spPr bwMode="auto">
          <a:xfrm>
            <a:off x="373380" y="784860"/>
            <a:ext cx="4124802" cy="21488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АО «Соединительные отводы трубопроводов» - </a:t>
            </a:r>
            <a:r>
              <a:rPr lang="ru-RU" sz="1400" b="0">
                <a:latin typeface="Times New Roman"/>
                <a:cs typeface="Times New Roman"/>
              </a:rPr>
              <a:t>ведущее российское предприятие - поставщик соединительных деталей трубопроводов для топливно-энергетического комплекса.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Производственные площадки находятся в Копейске и Магнитогорске.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Лидер среди российских компаний по производству горячегнутых отводов диаметром от 219 до 1420 мм. </a:t>
            </a:r>
            <a:endParaRPr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655321"/>
            <a:ext cx="4278630" cy="2293619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ООО «Копейский завод изоляции труб» -</a:t>
            </a:r>
            <a:r>
              <a:rPr lang="ru-RU" sz="1400" b="0">
                <a:latin typeface="Times New Roman"/>
                <a:cs typeface="Times New Roman"/>
              </a:rPr>
              <a:t>построен на территории Копейского городского округа после принятия соответствующего решения руководством РАО «Газпром».</a:t>
            </a:r>
            <a:endParaRPr sz="800"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 b="0">
                <a:latin typeface="Times New Roman"/>
                <a:cs typeface="Times New Roman"/>
              </a:rPr>
              <a:t>Завод занимается выпуском продукции 3-х направлений: изоляция труб, восстановление труб, бывших в употреблении и изготовление гнутых отводов.</a:t>
            </a:r>
            <a:endParaRPr sz="800"/>
          </a:p>
          <a:p>
            <a:pPr>
              <a:lnSpc>
                <a:spcPct val="70000"/>
              </a:lnSpc>
              <a:defRPr/>
            </a:pPr>
            <a:endParaRPr lang="ru-RU" sz="800"/>
          </a:p>
        </p:txBody>
      </p:sp>
      <p:pic>
        <p:nvPicPr>
          <p:cNvPr id="6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4629150" y="2933699"/>
            <a:ext cx="4232910" cy="27813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/>
        </p:blipFill>
        <p:spPr bwMode="auto">
          <a:xfrm>
            <a:off x="388620" y="2951978"/>
            <a:ext cx="4110355" cy="2790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310640"/>
            <a:ext cx="3868340" cy="1767840"/>
          </a:xfrm>
        </p:spPr>
        <p:txBody>
          <a:bodyPr/>
          <a:lstStyle/>
          <a:p>
            <a:pPr algn="just">
              <a:defRPr/>
            </a:pPr>
            <a:r>
              <a:rPr lang="ru-RU" sz="1800">
                <a:latin typeface="Times New Roman"/>
                <a:cs typeface="Times New Roman"/>
              </a:rPr>
              <a:t>ООО «Интерпак» </a:t>
            </a:r>
            <a:r>
              <a:rPr lang="ru-RU" sz="1800" b="0">
                <a:latin typeface="Times New Roman"/>
                <a:cs typeface="Times New Roman"/>
              </a:rPr>
              <a:t>- динамично развивающееся предприятие по выпуску промышленной упаковки: мягких контейнеров для сыпучих грузов и полиэтиленовой пленки.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 bwMode="auto">
          <a:xfrm>
            <a:off x="630238" y="2804160"/>
            <a:ext cx="3868737" cy="2827020"/>
          </a:xfrm>
          <a:prstGeom prst="rect">
            <a:avLst/>
          </a:prstGeom>
        </p:spPr>
      </p:pic>
      <p:pic>
        <p:nvPicPr>
          <p:cNvPr id="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>
            <a:off x="4629150" y="1165860"/>
            <a:ext cx="4210050" cy="453389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395536" y="922020"/>
            <a:ext cx="4163764" cy="21469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АО «Птицефабрика Челябинская» </a:t>
            </a:r>
            <a:r>
              <a:rPr lang="ru-RU" sz="1300" b="0">
                <a:latin typeface="Times New Roman"/>
                <a:cs typeface="Times New Roman"/>
              </a:rPr>
              <a:t>современное, динамично-развивающееся предприятие  для получения пищевых куриных яиц.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 b="0">
                <a:latin typeface="Times New Roman"/>
                <a:cs typeface="Times New Roman"/>
              </a:rPr>
              <a:t>В рейтинге отраслевого объединения птицеводов нашей страны АО «Птицефабрика Челябинская» входит в семерку крупнейших птицеводческих предприятий яичного направления России.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300" b="0">
                <a:latin typeface="Times New Roman"/>
                <a:cs typeface="Times New Roman"/>
              </a:rPr>
              <a:t>Основным направлением деятельности предприятия является производство, переработка, хранение и реализация сельскохозяйственной продукции.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922021"/>
            <a:ext cx="4286250" cy="158305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defRPr/>
            </a:pPr>
            <a:r>
              <a:rPr lang="ru-RU" sz="1300">
                <a:latin typeface="Times New Roman"/>
                <a:cs typeface="Times New Roman"/>
              </a:rPr>
              <a:t>Холдинговая компания «Сигма»</a:t>
            </a:r>
            <a:r>
              <a:rPr lang="ru-RU" sz="1300" b="0">
                <a:latin typeface="Times New Roman"/>
                <a:cs typeface="Times New Roman"/>
              </a:rPr>
              <a:t> - это крупнейший в Уральском округе и Республике Башкортостан агропромышленный комплекс. Основным видом деятельности холдинга является производство и продажа растительных масел и продуктов переработки на территории России, а также стран ближнего и дальнего зарубежья. </a:t>
            </a:r>
            <a:endParaRPr/>
          </a:p>
        </p:txBody>
      </p:sp>
      <p:pic>
        <p:nvPicPr>
          <p:cNvPr id="6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>
            <a:off x="4716016" y="2924944"/>
            <a:ext cx="4270375" cy="223837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/>
        </p:blipFill>
        <p:spPr bwMode="auto">
          <a:xfrm>
            <a:off x="468658" y="3356992"/>
            <a:ext cx="2664295" cy="2781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414826" y="402910"/>
            <a:ext cx="5062299" cy="519111"/>
          </a:xfrm>
        </p:spPr>
        <p:txBody>
          <a:bodyPr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6. Приоритетные направления для инвестирования</a:t>
            </a:r>
            <a:endParaRPr sz="2300"/>
          </a:p>
        </p:txBody>
      </p:sp>
      <p:pic>
        <p:nvPicPr>
          <p:cNvPr id="5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6581006" y="1158545"/>
            <a:ext cx="2436485" cy="158496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629841" y="1209675"/>
            <a:ext cx="2949178" cy="4659313"/>
          </a:xfrm>
        </p:spPr>
        <p:txBody>
          <a:bodyPr/>
          <a:lstStyle/>
          <a:p>
            <a:pPr marL="285750" indent="-285750">
              <a:lnSpc>
                <a:spcPct val="10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Развитие и модернизация коммунальной инфраструктуры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Строительство, реконструкция, содержание и обслуживание объектов социальной и инженерной инфраструктуры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Создание и реконструкция современных рекреационных зон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Логистические центры (комплексы)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Объекты массового и профессионального спорта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Строительство площадок для размещения экологически чистых, высокоэффективных производств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Развитие пищевой индустрии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Культурно-развлекательные объекты</a:t>
            </a:r>
            <a:endParaRPr sz="1500"/>
          </a:p>
          <a:p>
            <a:pPr marL="285750" indent="-285750">
              <a:lnSpc>
                <a:spcPct val="94999"/>
              </a:lnSpc>
              <a:buFont typeface="Wingdings"/>
              <a:buChar char="Ø"/>
              <a:defRPr/>
            </a:pPr>
            <a:endParaRPr lang="ru-RU" sz="1700">
              <a:latin typeface="Times New Roman"/>
              <a:cs typeface="Times New Roman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481211" y="1158545"/>
            <a:ext cx="2544937" cy="1584961"/>
          </a:xfrm>
          <a:prstGeom prst="rect">
            <a:avLst/>
          </a:prstGeom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46284" y="4063050"/>
            <a:ext cx="2432413" cy="1591064"/>
          </a:xfrm>
          <a:prstGeom prst="rect">
            <a:avLst/>
          </a:prstGeom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84386" y="4050963"/>
            <a:ext cx="2541763" cy="1615241"/>
          </a:xfrm>
          <a:prstGeom prst="rect">
            <a:avLst/>
          </a:prstGeom>
        </p:spPr>
      </p:pic>
      <p:pic>
        <p:nvPicPr>
          <p:cNvPr id="11" name="Рисунок 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095875" y="2600632"/>
            <a:ext cx="2381250" cy="1646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06600" y="365127"/>
            <a:ext cx="5676900" cy="586422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Общая характеристика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690111" y="904875"/>
            <a:ext cx="3794760" cy="4943475"/>
          </a:xfrm>
        </p:spPr>
        <p:txBody>
          <a:bodyPr/>
          <a:lstStyle/>
          <a:p>
            <a:pPr marL="266700" lvl="4" indent="-266700">
              <a:lnSpc>
                <a:spcPct val="10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Летоисчисление Копейска ведется                   с 1907</a:t>
            </a:r>
            <a:r>
              <a:rPr lang="en-US" sz="1300">
                <a:latin typeface="Times New Roman"/>
                <a:cs typeface="Times New Roman"/>
              </a:rPr>
              <a:t> </a:t>
            </a:r>
            <a:r>
              <a:rPr lang="ru-RU" sz="1300">
                <a:latin typeface="Times New Roman"/>
                <a:cs typeface="Times New Roman"/>
              </a:rPr>
              <a:t>г.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Единственный город в области, имеющий высокую награду – Орден Красного Знамени 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Копейск – 5-й по величине город Челябинской области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Копейск расположен в северо-восточной части Челябинской области и охватывает территорию в 35576,1 га.</a:t>
            </a:r>
            <a:endParaRPr sz="1700"/>
          </a:p>
          <a:p>
            <a:pPr marL="266700" lvl="4" indent="-266700">
              <a:lnSpc>
                <a:spcPct val="94999"/>
              </a:lnSpc>
              <a:spcBef>
                <a:spcPts val="1000"/>
              </a:spcBef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В состав Копейского городского округа входят населенные пункты: г. Копейск, п. Заозерный, с. Калачево, с. Синеглазово.</a:t>
            </a:r>
            <a:endParaRPr sz="1700"/>
          </a:p>
          <a:p>
            <a:pPr marL="266700" indent="-26670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Городской округ расположен в экологически чистом районе в окружении лесов и озер – на территории округа 7 озер, множество искусственных водоемов.</a:t>
            </a:r>
            <a:endParaRPr sz="2600"/>
          </a:p>
          <a:p>
            <a:pPr marL="266700" indent="-266700">
              <a:lnSpc>
                <a:spcPct val="94999"/>
              </a:lnSpc>
              <a:buFont typeface="Wingdings"/>
              <a:buChar char="Ø"/>
              <a:defRPr/>
            </a:pPr>
            <a:r>
              <a:rPr lang="ru-RU" sz="1300">
                <a:latin typeface="Times New Roman"/>
                <a:cs typeface="Times New Roman"/>
              </a:rPr>
              <a:t>По территории горда проходят федеральная трасса М-5 «Урал» – автомобильная дорога федерального значения Москва - Рязань – Пенза - Самара – Уфа - Челябинск.                </a:t>
            </a:r>
            <a:endParaRPr sz="2600"/>
          </a:p>
          <a:p>
            <a:pPr marL="0" indent="0">
              <a:lnSpc>
                <a:spcPct val="94999"/>
              </a:lnSpc>
              <a:buNone/>
              <a:defRPr/>
            </a:pPr>
            <a:endParaRPr lang="ru-RU" sz="13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8"/>
            <a:ext cx="590549" cy="733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9"/>
          <p:cNvSpPr/>
          <p:nvPr/>
        </p:nvSpPr>
        <p:spPr bwMode="auto">
          <a:xfrm>
            <a:off x="353556" y="3227468"/>
            <a:ext cx="3970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>
                <a:latin typeface="Times New Roman"/>
                <a:cs typeface="Times New Roman"/>
              </a:rPr>
              <a:t>Численность населения – 147,1 тыс. человек</a:t>
            </a:r>
            <a:endParaRPr/>
          </a:p>
        </p:txBody>
      </p:sp>
      <p:sp>
        <p:nvSpPr>
          <p:cNvPr id="8" name="object 2"/>
          <p:cNvSpPr/>
          <p:nvPr/>
        </p:nvSpPr>
        <p:spPr bwMode="auto">
          <a:xfrm>
            <a:off x="5305425" y="1355725"/>
            <a:ext cx="3838575" cy="4992092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3120" y="629254"/>
            <a:ext cx="4727714" cy="271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53556" y="3518740"/>
            <a:ext cx="3875544" cy="3048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819400" y="243840"/>
            <a:ext cx="3380899" cy="601980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7. Кадровый потенциал</a:t>
            </a:r>
            <a:endParaRPr/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4074108" y="2646359"/>
            <a:ext cx="2377492" cy="1314733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629841" y="1295400"/>
            <a:ext cx="3027760" cy="48768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ГБПОУ «Копейский политехнический колледж имени С.В. Хохрякова»</a:t>
            </a:r>
            <a:endParaRPr sz="1500"/>
          </a:p>
          <a:p>
            <a:pPr>
              <a:lnSpc>
                <a:spcPct val="84999"/>
              </a:lnSpc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«Челябинский социально-профессиональный колледж «Сфера» Копейский филиал</a:t>
            </a:r>
            <a:endParaRPr/>
          </a:p>
          <a:p>
            <a:pPr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ГБПОУ «Копейский медицинский техникум»</a:t>
            </a:r>
            <a:endParaRPr sz="1500"/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endParaRPr lang="ru-RU" sz="1700">
              <a:latin typeface="Times New Roman"/>
              <a:cs typeface="Times New Roman"/>
            </a:endParaRPr>
          </a:p>
          <a:p>
            <a:pPr marL="285750" indent="-285750">
              <a:lnSpc>
                <a:spcPct val="84999"/>
              </a:lnSpc>
              <a:buFont typeface="Wingdings"/>
              <a:buChar char="Ø"/>
              <a:defRPr/>
            </a:pPr>
            <a:r>
              <a:rPr lang="ru-RU" sz="1700">
                <a:latin typeface="Times New Roman"/>
                <a:cs typeface="Times New Roman"/>
              </a:rPr>
              <a:t>ГДПОУ «Челябинский колледж индустрии питания и торговли» Копейский филиал</a:t>
            </a:r>
            <a:endParaRPr sz="150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785416" y="3517036"/>
            <a:ext cx="2118705" cy="1394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089401" y="1168400"/>
            <a:ext cx="2362199" cy="13079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089400" y="4138893"/>
            <a:ext cx="2362199" cy="1601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774352" y="1533581"/>
            <a:ext cx="2076745" cy="152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2870199" y="444501"/>
            <a:ext cx="4140201" cy="419100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Туристический потенциал</a:t>
            </a:r>
            <a:endParaRPr/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3054997" y="1126912"/>
            <a:ext cx="1529703" cy="2530688"/>
          </a:xfrm>
          <a:prstGeom prst="rect">
            <a:avLst/>
          </a:prstGeo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49486" y="3657600"/>
            <a:ext cx="5061364" cy="2413000"/>
          </a:xfrm>
        </p:spPr>
        <p:txBody>
          <a:bodyPr>
            <a:no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13 объектов культурного наследия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23 музейно-выставочных объекта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6 гостиниц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4 ресторана и более 40 кафе и закусочных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Торгово-развлекательный центры и кинотеатр «</a:t>
            </a:r>
            <a:r>
              <a:rPr lang="en-US">
                <a:latin typeface="Times New Roman"/>
                <a:cs typeface="Times New Roman"/>
              </a:rPr>
              <a:t>AMERICAN CINEMA</a:t>
            </a:r>
            <a:r>
              <a:rPr lang="ru-RU">
                <a:latin typeface="Times New Roman"/>
                <a:cs typeface="Times New Roman"/>
              </a:rPr>
              <a:t>» 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ru-RU">
                <a:latin typeface="Times New Roman"/>
                <a:cs typeface="Times New Roman"/>
              </a:rPr>
              <a:t>Санаторий-профилакторий  АО «КМЗ»,                      АО «Завод «Пластмасс»</a:t>
            </a: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096772" y="3862019"/>
            <a:ext cx="2646000" cy="18475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928222" y="1142690"/>
            <a:ext cx="1814550" cy="25149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0688" y="1142691"/>
            <a:ext cx="1777411" cy="2514909"/>
          </a:xfrm>
          <a:prstGeom prst="rect">
            <a:avLst/>
          </a:prstGeom>
        </p:spPr>
      </p:pic>
      <p:pic>
        <p:nvPicPr>
          <p:cNvPr id="11" name="Picture 2" descr="C:\Users\БарановаЕП\Desktop\Вечный огонь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4864100" y="1142691"/>
            <a:ext cx="1693500" cy="25149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3582590" y="333375"/>
            <a:ext cx="3427809" cy="581025"/>
          </a:xfrm>
        </p:spPr>
        <p:txBody>
          <a:bodyPr/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 lang="ru-RU" sz="220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83568" y="1043792"/>
            <a:ext cx="3942159" cy="5088979"/>
          </a:xfrm>
        </p:spPr>
        <p:txBody>
          <a:bodyPr/>
          <a:lstStyle/>
          <a:p>
            <a:pPr algn="ctr">
              <a:lnSpc>
                <a:spcPct val="104999"/>
              </a:lnSpc>
              <a:defRPr/>
            </a:pPr>
            <a:r>
              <a:rPr lang="ru-RU" sz="1900" b="1">
                <a:latin typeface="Times New Roman"/>
                <a:cs typeface="Times New Roman"/>
              </a:rPr>
              <a:t>Физическая культура и спорт</a:t>
            </a:r>
            <a:endParaRPr sz="1500"/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Традиционная легкоатлетическая эстафета на призы администрации Копейского городского округа и газеты «Копейский рабочий»</a:t>
            </a:r>
            <a:endParaRPr/>
          </a:p>
          <a:p>
            <a:pPr algn="just">
              <a:lnSpc>
                <a:spcPct val="94999"/>
              </a:lnSpc>
              <a:defRPr/>
            </a:pPr>
            <a:endParaRPr lang="ru-RU" sz="1400"/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Всероссийское соревнования по боксу памяти Героя Советского Союза С.В. Хохрякова среди мужчин и женщин (2004-1983 годов рождения)</a:t>
            </a:r>
            <a:endParaRPr/>
          </a:p>
          <a:p>
            <a:pPr algn="just">
              <a:lnSpc>
                <a:spcPct val="94999"/>
              </a:lnSpc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Традиционный областной открытый турнир по боксу, посвященный Дню города и Дню шахтера среди юношей памяти заслуженного тренера РСФСР Булатова Э.Б.</a:t>
            </a:r>
            <a:endParaRPr/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285750" indent="-285750" algn="just">
              <a:lnSpc>
                <a:spcPct val="9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Зимнее Первенство Копейского городского округа по велокроссу Мемориал мастера спорта Игоря Курзина</a:t>
            </a:r>
            <a:endParaRPr lang="en-US" sz="14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00200" y="33147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3"/>
          <p:cNvPicPr/>
          <p:nvPr/>
        </p:nvPicPr>
        <p:blipFill>
          <a:blip r:embed="rId3"/>
          <a:stretch/>
        </p:blipFill>
        <p:spPr bwMode="auto">
          <a:xfrm>
            <a:off x="5220072" y="1196752"/>
            <a:ext cx="3600400" cy="2088232"/>
          </a:xfrm>
          <a:prstGeom prst="rect">
            <a:avLst/>
          </a:prstGeom>
          <a:noFill/>
        </p:spPr>
      </p:pic>
      <p:pic>
        <p:nvPicPr>
          <p:cNvPr id="8" name="Рисунок 14"/>
          <p:cNvPicPr/>
          <p:nvPr/>
        </p:nvPicPr>
        <p:blipFill>
          <a:blip r:embed="rId4"/>
          <a:stretch/>
        </p:blipFill>
        <p:spPr bwMode="auto">
          <a:xfrm>
            <a:off x="5292080" y="3501008"/>
            <a:ext cx="3456384" cy="21078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476500" y="365126"/>
            <a:ext cx="4927600" cy="626427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/>
          </a:p>
        </p:txBody>
      </p:sp>
      <p:sp>
        <p:nvSpPr>
          <p:cNvPr id="5" name="Объект 1"/>
          <p:cNvSpPr>
            <a:spLocks noGrp="1"/>
          </p:cNvSpPr>
          <p:nvPr>
            <p:ph sz="half" idx="1"/>
          </p:nvPr>
        </p:nvSpPr>
        <p:spPr bwMode="auto">
          <a:xfrm>
            <a:off x="611560" y="1130300"/>
            <a:ext cx="3888432" cy="4586932"/>
          </a:xfrm>
        </p:spPr>
        <p:txBody>
          <a:bodyPr/>
          <a:lstStyle/>
          <a:p>
            <a:pPr marL="0" indent="0" algn="ctr">
              <a:lnSpc>
                <a:spcPct val="95000"/>
              </a:lnSpc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700" b="1">
                <a:latin typeface="Times New Roman"/>
                <a:cs typeface="Times New Roman"/>
              </a:rPr>
              <a:t>Экономика</a:t>
            </a: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Заседание общественного координационного совета по развитию малого и среднего предпринимательства и  улучшению инвестиционного климата в Копейском городском округе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Совещания и круглые столы с участием предпринимательского сообщества и представителей контрольно-надзорных органов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Заседания конкурсной комиссии по подведению итогов конкурса на предоставление  субсидий на возмещение части затрат, связанных с развитием бизнеса </a:t>
            </a:r>
            <a:endParaRPr sz="2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>
              <a:lnSpc>
                <a:spcPct val="84999"/>
              </a:lnSpc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День российского предпринимательства</a:t>
            </a:r>
            <a:endParaRPr sz="1400"/>
          </a:p>
          <a:p>
            <a:pPr marL="0" indent="0" algn="just">
              <a:lnSpc>
                <a:spcPct val="84999"/>
              </a:lnSpc>
              <a:buNone/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 descr="https://sun9-18.userapi.com/impg/qHfCErgCYEuqo801lzRlHXPDBTgAsJ7gmaSayQ/llFO2CDdNfU.jpg?size=2560x1707&amp;quality=95&amp;sign=c2ac3fda519b984e78579d0ec49386ca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60277" y="3783541"/>
            <a:ext cx="3598333" cy="1852083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204374" y="1278819"/>
            <a:ext cx="3554236" cy="2134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half" idx="1"/>
          </p:nvPr>
        </p:nvSpPr>
        <p:spPr bwMode="auto">
          <a:xfrm>
            <a:off x="469900" y="1066800"/>
            <a:ext cx="3863975" cy="5098504"/>
          </a:xfrm>
        </p:spPr>
        <p:txBody>
          <a:bodyPr/>
          <a:lstStyle/>
          <a:p>
            <a:pPr marL="0" indent="0" algn="just">
              <a:lnSpc>
                <a:spcPct val="95000"/>
              </a:lnSpc>
              <a:spcBef>
                <a:spcPts val="0"/>
              </a:spcBef>
              <a:buNone/>
              <a:defRPr/>
            </a:pPr>
            <a:r>
              <a:rPr lang="ru-RU" sz="1600" b="1">
                <a:latin typeface="Times New Roman"/>
                <a:cs typeface="Times New Roman"/>
              </a:rPr>
              <a:t>          </a:t>
            </a:r>
            <a:r>
              <a:rPr lang="ru-RU" sz="2000" b="1">
                <a:latin typeface="Times New Roman"/>
                <a:cs typeface="Times New Roman"/>
              </a:rPr>
              <a:t>Культура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500"/>
          </a:p>
          <a:p>
            <a:pPr marL="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День шахтера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II Городской конкурс-фестиваль детского прикладного творчества «Чудо аппликация»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Гала-концерт городского конкурса-фестиваля патриотического творчества «Красная гвоздика»</a:t>
            </a:r>
            <a:endParaRPr sz="70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2286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Всероссийская акция «Ночь музеев»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sz="10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Ежегодный городской фестиваль летнего чтения «Город рассветный, лучший на свете», посвященный 90-летию присвоения Копейску статуса города </a:t>
            </a:r>
            <a:endParaRPr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1000">
              <a:latin typeface="Times New Roman"/>
              <a:cs typeface="Times New Roman"/>
            </a:endParaRPr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Городской фестиваль-конкурс народных традиций Урала «Мы – люди разных культур»</a:t>
            </a:r>
            <a:endParaRPr sz="7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endParaRPr sz="700"/>
          </a:p>
          <a:p>
            <a:pPr marL="0" indent="-23040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Городской открытый фестиваль творчества и добрых дел в поддержку людей с ограниченными возможностями здоровья «Феникс» </a:t>
            </a:r>
            <a:endParaRPr/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ru-RU" sz="900">
              <a:latin typeface="Times New Roman"/>
              <a:cs typeface="Times New Roman"/>
            </a:endParaRPr>
          </a:p>
        </p:txBody>
      </p:sp>
      <p:sp>
        <p:nvSpPr>
          <p:cNvPr id="5" name="Прямоугольник 1"/>
          <p:cNvSpPr/>
          <p:nvPr/>
        </p:nvSpPr>
        <p:spPr bwMode="auto">
          <a:xfrm>
            <a:off x="3637438" y="424934"/>
            <a:ext cx="278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8. Мероприятия</a:t>
            </a:r>
            <a:endParaRPr lang="ru-RU" sz="2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69081"/>
            <a:ext cx="590549" cy="679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12" descr="C:\Users\722A~1\AppData\Local\Temp\7zOCE68BDC0\04 Красная гвоздика 23.02.23_3.jpg"/>
          <p:cNvPicPr/>
          <p:nvPr/>
        </p:nvPicPr>
        <p:blipFill>
          <a:blip r:embed="rId3"/>
          <a:stretch/>
        </p:blipFill>
        <p:spPr bwMode="auto">
          <a:xfrm>
            <a:off x="5632522" y="4146071"/>
            <a:ext cx="2163739" cy="1606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13" descr="C:\Users\722A~1\AppData\Local\Temp\7zO012E7962\Mi1dztvAjr8.jpg"/>
          <p:cNvPicPr/>
          <p:nvPr/>
        </p:nvPicPr>
        <p:blipFill>
          <a:blip r:embed="rId4"/>
          <a:stretch/>
        </p:blipFill>
        <p:spPr bwMode="auto">
          <a:xfrm>
            <a:off x="6872105" y="917884"/>
            <a:ext cx="2165216" cy="1468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14" descr="C:\Users\722A~1\AppData\Local\Temp\7zOC73A4733\M5aa-0KecGc.jpg"/>
          <p:cNvPicPr/>
          <p:nvPr/>
        </p:nvPicPr>
        <p:blipFill>
          <a:blip r:embed="rId5"/>
          <a:stretch/>
        </p:blipFill>
        <p:spPr bwMode="auto">
          <a:xfrm>
            <a:off x="6896101" y="2471735"/>
            <a:ext cx="2141220" cy="153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15" descr="C:\Users\722A~1\AppData\Local\Temp\7zO08A6529B\OzB4XEfKabQ.jpg"/>
          <p:cNvPicPr/>
          <p:nvPr/>
        </p:nvPicPr>
        <p:blipFill>
          <a:blip r:embed="rId6"/>
          <a:stretch/>
        </p:blipFill>
        <p:spPr bwMode="auto">
          <a:xfrm>
            <a:off x="4480145" y="2471736"/>
            <a:ext cx="2234247" cy="153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6" descr="C:\Users\722A~1\AppData\Local\Temp\7zO8F318A4D\v_kopeyske_sostoyalsya_gorodskoy_otkrytyy_festival_tvorchestva_i_dobrykh_del_feniks.jpg"/>
          <p:cNvPicPr/>
          <p:nvPr/>
        </p:nvPicPr>
        <p:blipFill>
          <a:blip r:embed="rId7"/>
          <a:stretch/>
        </p:blipFill>
        <p:spPr bwMode="auto">
          <a:xfrm>
            <a:off x="4476697" y="917884"/>
            <a:ext cx="2224530" cy="1468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 55"/>
          <p:cNvGrpSpPr/>
          <p:nvPr/>
        </p:nvGrpSpPr>
        <p:grpSpPr bwMode="auto">
          <a:xfrm>
            <a:off x="455887" y="1075083"/>
            <a:ext cx="512096" cy="466353"/>
            <a:chOff x="630683" y="3383511"/>
            <a:chExt cx="469021" cy="455593"/>
          </a:xfrm>
        </p:grpSpPr>
        <p:sp>
          <p:nvSpPr>
            <p:cNvPr id="5" name="Oval 56"/>
            <p:cNvSpPr>
              <a:spLocks noChangeAspect="1"/>
            </p:cNvSpPr>
            <p:nvPr/>
          </p:nvSpPr>
          <p:spPr bwMode="auto">
            <a:xfrm>
              <a:off x="630683" y="3383511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 extrusionOk="0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7" name="Group 58"/>
          <p:cNvGrpSpPr/>
          <p:nvPr/>
        </p:nvGrpSpPr>
        <p:grpSpPr bwMode="auto">
          <a:xfrm>
            <a:off x="455887" y="2791333"/>
            <a:ext cx="512096" cy="468978"/>
            <a:chOff x="3428938" y="4190009"/>
            <a:chExt cx="469021" cy="455593"/>
          </a:xfrm>
        </p:grpSpPr>
        <p:sp>
          <p:nvSpPr>
            <p:cNvPr id="8" name="Oval 59"/>
            <p:cNvSpPr>
              <a:spLocks noChangeAspect="1"/>
            </p:cNvSpPr>
            <p:nvPr/>
          </p:nvSpPr>
          <p:spPr bwMode="auto">
            <a:xfrm>
              <a:off x="3428938" y="4190009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9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 extrusionOk="0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/>
            </a:p>
          </p:txBody>
        </p:sp>
      </p:grpSp>
      <p:grpSp>
        <p:nvGrpSpPr>
          <p:cNvPr id="10" name="Group 67"/>
          <p:cNvGrpSpPr/>
          <p:nvPr/>
        </p:nvGrpSpPr>
        <p:grpSpPr bwMode="auto">
          <a:xfrm>
            <a:off x="459106" y="2240092"/>
            <a:ext cx="501570" cy="495412"/>
            <a:chOff x="3425803" y="3384456"/>
            <a:chExt cx="469021" cy="455593"/>
          </a:xfrm>
        </p:grpSpPr>
        <p:sp>
          <p:nvSpPr>
            <p:cNvPr id="11" name="Oval 68"/>
            <p:cNvSpPr>
              <a:spLocks noChangeAspect="1"/>
            </p:cNvSpPr>
            <p:nvPr/>
          </p:nvSpPr>
          <p:spPr bwMode="auto">
            <a:xfrm>
              <a:off x="3425803" y="3384456"/>
              <a:ext cx="469021" cy="45559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 extrusionOk="0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13" name="Rectangle 21"/>
          <p:cNvSpPr/>
          <p:nvPr/>
        </p:nvSpPr>
        <p:spPr bwMode="auto">
          <a:xfrm>
            <a:off x="4439628" y="991553"/>
            <a:ext cx="4206240" cy="232729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14" name="Oval 39"/>
          <p:cNvSpPr/>
          <p:nvPr/>
        </p:nvSpPr>
        <p:spPr bwMode="auto">
          <a:xfrm>
            <a:off x="7988066" y="855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15" name="Заголовок 3"/>
          <p:cNvSpPr/>
          <p:nvPr/>
        </p:nvSpPr>
        <p:spPr bwMode="auto">
          <a:xfrm>
            <a:off x="2766060" y="378940"/>
            <a:ext cx="5603583" cy="593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200" b="1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9. Контактная информация</a:t>
            </a:r>
            <a:endParaRPr/>
          </a:p>
        </p:txBody>
      </p:sp>
      <p:grpSp>
        <p:nvGrpSpPr>
          <p:cNvPr id="16" name="Group 89"/>
          <p:cNvGrpSpPr/>
          <p:nvPr/>
        </p:nvGrpSpPr>
        <p:grpSpPr bwMode="auto">
          <a:xfrm>
            <a:off x="460871" y="1651367"/>
            <a:ext cx="499806" cy="525893"/>
            <a:chOff x="5576412" y="3009836"/>
            <a:chExt cx="493369" cy="479245"/>
          </a:xfrm>
        </p:grpSpPr>
        <p:sp>
          <p:nvSpPr>
            <p:cNvPr id="17" name="Oval 307"/>
            <p:cNvSpPr/>
            <p:nvPr/>
          </p:nvSpPr>
          <p:spPr bwMode="auto">
            <a:xfrm>
              <a:off x="5576412" y="3009836"/>
              <a:ext cx="493369" cy="47924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200">
                <a:solidFill>
                  <a:schemeClr val="bg1"/>
                </a:solidFill>
                <a:latin typeface="FontAwesome"/>
              </a:endParaRPr>
            </a:p>
          </p:txBody>
        </p:sp>
        <p:sp>
          <p:nvSpPr>
            <p:cNvPr id="18" name="Freeform 66"/>
            <p:cNvSpPr>
              <a:spLocks noEditPoints="1"/>
            </p:cNvSpPr>
            <p:nvPr/>
          </p:nvSpPr>
          <p:spPr bwMode="auto">
            <a:xfrm>
              <a:off x="5699272" y="3153413"/>
              <a:ext cx="247650" cy="192088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 extrusionOk="0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00"/>
            </a:p>
          </p:txBody>
        </p:sp>
      </p:grpSp>
      <p:sp>
        <p:nvSpPr>
          <p:cNvPr id="19" name="Заголовок 3"/>
          <p:cNvSpPr/>
          <p:nvPr/>
        </p:nvSpPr>
        <p:spPr bwMode="auto">
          <a:xfrm>
            <a:off x="1197337" y="1123425"/>
            <a:ext cx="2357394" cy="50794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Телефон: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8 (35139) 4-05-05</a:t>
            </a:r>
            <a:endParaRPr/>
          </a:p>
        </p:txBody>
      </p:sp>
      <p:sp>
        <p:nvSpPr>
          <p:cNvPr id="20" name="Заголовок 3"/>
          <p:cNvSpPr/>
          <p:nvPr/>
        </p:nvSpPr>
        <p:spPr bwMode="auto">
          <a:xfrm>
            <a:off x="1197336" y="1651367"/>
            <a:ext cx="2516143" cy="48121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Электронная почта: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kopeysk@akgo74.ru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1" name="Заголовок 3"/>
          <p:cNvSpPr/>
          <p:nvPr/>
        </p:nvSpPr>
        <p:spPr bwMode="auto">
          <a:xfrm>
            <a:off x="1222736" y="2240092"/>
            <a:ext cx="2497093" cy="4954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Официальный сайт:</a:t>
            </a:r>
            <a:endParaRPr/>
          </a:p>
          <a:p>
            <a:pPr marL="0" marR="0" lvl="0" indent="0" algn="l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b="0" i="0" u="none" strike="noStrike" cap="none" spc="0">
                <a:ln>
                  <a:noFill/>
                </a:ln>
                <a:solidFill>
                  <a:schemeClr val="tx1"/>
                </a:solidFill>
                <a:latin typeface="Times New Roman"/>
                <a:ea typeface="+mj-ea"/>
                <a:cs typeface="Times New Roman"/>
              </a:rPr>
              <a:t>akgo74.ru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2" name="Заголовок 3"/>
          <p:cNvSpPr/>
          <p:nvPr/>
        </p:nvSpPr>
        <p:spPr bwMode="auto">
          <a:xfrm>
            <a:off x="1148802" y="2791333"/>
            <a:ext cx="3426734" cy="63587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Адрес администрации района:</a:t>
            </a:r>
            <a:endParaRPr sz="1200"/>
          </a:p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456618, Челябинская область,</a:t>
            </a:r>
            <a:endParaRPr sz="1200"/>
          </a:p>
          <a:p>
            <a:pPr marL="0" marR="0" lvl="0" indent="0" algn="l" defTabSz="91440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>
                <a:latin typeface="Times New Roman"/>
                <a:ea typeface="+mj-ea"/>
                <a:cs typeface="Times New Roman"/>
              </a:rPr>
              <a:t>г. Копейск, ул. Ленина, д. 52</a:t>
            </a:r>
            <a:endParaRPr lang="ru-RU" sz="1200" b="0" i="0" u="none" strike="noStrike" cap="none" spc="0">
              <a:ln>
                <a:noFill/>
              </a:ln>
              <a:solidFill>
                <a:schemeClr val="tx1"/>
              </a:solidFill>
              <a:latin typeface="Times New Roman"/>
              <a:ea typeface="+mj-ea"/>
              <a:cs typeface="Times New Roman"/>
            </a:endParaRPr>
          </a:p>
        </p:txBody>
      </p:sp>
      <p:sp>
        <p:nvSpPr>
          <p:cNvPr id="23" name="Rectangle 30"/>
          <p:cNvSpPr/>
          <p:nvPr/>
        </p:nvSpPr>
        <p:spPr bwMode="auto">
          <a:xfrm>
            <a:off x="4627245" y="1239520"/>
            <a:ext cx="1478280" cy="1694180"/>
          </a:xfrm>
          <a:prstGeom prst="rect">
            <a:avLst/>
          </a:prstGeom>
          <a:blipFill>
            <a:blip r:embed="rId2"/>
            <a:stretch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67"/>
          <p:cNvSpPr/>
          <p:nvPr/>
        </p:nvSpPr>
        <p:spPr bwMode="auto">
          <a:xfrm>
            <a:off x="6193312" y="148209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Глав</a:t>
            </a:r>
            <a:r>
              <a:rPr lang="ru-RU" sz="1100" b="1" dirty="0">
                <a:solidFill>
                  <a:schemeClr val="bg1"/>
                </a:solidFill>
                <a:latin typeface="Times New Roman"/>
                <a:cs typeface="Times New Roman"/>
              </a:rPr>
              <a:t>а</a:t>
            </a:r>
            <a:r>
              <a:rPr lang="ru-RU" sz="11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Times New Roman"/>
                <a:cs typeface="Times New Roman"/>
              </a:rPr>
              <a:t>городского округа</a:t>
            </a:r>
            <a:endParaRPr dirty="0"/>
          </a:p>
        </p:txBody>
      </p:sp>
      <p:sp>
        <p:nvSpPr>
          <p:cNvPr id="25" name="TextBox 70"/>
          <p:cNvSpPr/>
          <p:nvPr/>
        </p:nvSpPr>
        <p:spPr bwMode="auto">
          <a:xfrm>
            <a:off x="6216172" y="2086610"/>
            <a:ext cx="199755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endParaRPr lang="ru-RU" sz="110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Логанова Светлана Владимировна</a:t>
            </a:r>
            <a:endParaRPr/>
          </a:p>
        </p:txBody>
      </p:sp>
      <p:sp>
        <p:nvSpPr>
          <p:cNvPr id="26" name="Rectangle 21"/>
          <p:cNvSpPr/>
          <p:nvPr/>
        </p:nvSpPr>
        <p:spPr bwMode="auto">
          <a:xfrm>
            <a:off x="4439627" y="3409425"/>
            <a:ext cx="4206241" cy="217981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Rectangle 30"/>
          <p:cNvSpPr/>
          <p:nvPr/>
        </p:nvSpPr>
        <p:spPr bwMode="auto">
          <a:xfrm>
            <a:off x="4634865" y="3540760"/>
            <a:ext cx="1470660" cy="1694180"/>
          </a:xfrm>
          <a:prstGeom prst="rect">
            <a:avLst/>
          </a:prstGeom>
          <a:blipFill>
            <a:blip r:embed="rId2"/>
            <a:stretch/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TextBox 75"/>
          <p:cNvSpPr/>
          <p:nvPr/>
        </p:nvSpPr>
        <p:spPr bwMode="auto">
          <a:xfrm>
            <a:off x="6216172" y="3783330"/>
            <a:ext cx="200390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>
                <a:solidFill>
                  <a:schemeClr val="bg1"/>
                </a:solidFill>
                <a:latin typeface="Times New Roman"/>
                <a:cs typeface="Times New Roman"/>
              </a:rPr>
              <a:t>Заместитель  Главы городского округа по финансам и экономике</a:t>
            </a:r>
            <a:endParaRPr lang="en-US" sz="11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9" name="TextBox 76"/>
          <p:cNvSpPr/>
          <p:nvPr/>
        </p:nvSpPr>
        <p:spPr bwMode="auto">
          <a:xfrm>
            <a:off x="6209821" y="4431480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Пескова Ольга Михайловна</a:t>
            </a:r>
            <a:endParaRPr lang="en-US" sz="1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8123692" y="974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1" name="Oval 39"/>
          <p:cNvSpPr/>
          <p:nvPr/>
        </p:nvSpPr>
        <p:spPr bwMode="auto">
          <a:xfrm>
            <a:off x="8003306" y="3141740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32" name="Freeform 5"/>
          <p:cNvSpPr>
            <a:spLocks noEditPoints="1"/>
          </p:cNvSpPr>
          <p:nvPr/>
        </p:nvSpPr>
        <p:spPr bwMode="auto">
          <a:xfrm>
            <a:off x="8138932" y="3260311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312420"/>
            <a:ext cx="590549" cy="67913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AutoShape 2" descr="IMG_374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35" name="Прямоугольник 2"/>
          <p:cNvSpPr/>
          <p:nvPr/>
        </p:nvSpPr>
        <p:spPr bwMode="auto">
          <a:xfrm>
            <a:off x="455887" y="3427205"/>
            <a:ext cx="3783716" cy="21620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100"/>
          </a:p>
        </p:txBody>
      </p:sp>
      <p:pic>
        <p:nvPicPr>
          <p:cNvPr id="36" name="Рисунок 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5333" y="3655841"/>
            <a:ext cx="1394379" cy="1819194"/>
          </a:xfrm>
          <a:prstGeom prst="rect">
            <a:avLst/>
          </a:prstGeom>
        </p:spPr>
      </p:pic>
      <p:sp>
        <p:nvSpPr>
          <p:cNvPr id="37" name="Oval 39"/>
          <p:cNvSpPr/>
          <p:nvPr/>
        </p:nvSpPr>
        <p:spPr bwMode="auto">
          <a:xfrm>
            <a:off x="3547946" y="3197856"/>
            <a:ext cx="540184" cy="514100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800">
              <a:solidFill>
                <a:schemeClr val="accent1">
                  <a:lumMod val="75000"/>
                </a:schemeClr>
              </a:solidFill>
              <a:latin typeface="FontAwesome"/>
            </a:endParaRPr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3630931" y="3318849"/>
            <a:ext cx="267833" cy="298229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 extrusionOk="0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9" name="TextBox 48"/>
          <p:cNvSpPr/>
          <p:nvPr/>
        </p:nvSpPr>
        <p:spPr bwMode="auto">
          <a:xfrm>
            <a:off x="2101372" y="3811905"/>
            <a:ext cx="200390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 b="1">
                <a:solidFill>
                  <a:schemeClr val="bg1"/>
                </a:solidFill>
                <a:latin typeface="Times New Roman"/>
                <a:cs typeface="Times New Roman"/>
              </a:rPr>
              <a:t>Начальник управления экономического развития</a:t>
            </a:r>
            <a:endParaRPr lang="en-US" sz="11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0" name="TextBox 49"/>
          <p:cNvSpPr/>
          <p:nvPr/>
        </p:nvSpPr>
        <p:spPr bwMode="auto">
          <a:xfrm>
            <a:off x="2101371" y="4416425"/>
            <a:ext cx="2003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Ланге Ольга Николаевна</a:t>
            </a:r>
            <a:endParaRPr lang="en-US" sz="11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41" name="Picture 2" descr="https://akgo74.ru/documents/%D0%9B%D0%BE%D0%B3%D0%B0%D0%BD%D0%BE%D0%B2%D0%B0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627245" y="1169885"/>
            <a:ext cx="1478279" cy="2027971"/>
          </a:xfrm>
          <a:prstGeom prst="rect">
            <a:avLst/>
          </a:prstGeom>
          <a:noFill/>
        </p:spPr>
      </p:pic>
      <p:pic>
        <p:nvPicPr>
          <p:cNvPr id="42" name="Picture 4" descr="Заместитель главы по финансам и экономике Ольга Пескова: «Несмотря на санкции, которые наложены Западом на Россию в связи с проводимой спецоперацией на Украине, наша экономика выстояла»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627245" y="3540760"/>
            <a:ext cx="1478279" cy="1832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:w="http://schemas.openxmlformats.org/wordprocessingml/2006/main" xmlns:m="http://schemas.openxmlformats.org/officeDocument/2006/math" xmlns="">
      <p:transition spd="slow" advClick="1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134303"/>
            <a:ext cx="590549" cy="733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/>
          <p:nvPr/>
        </p:nvSpPr>
        <p:spPr bwMode="auto">
          <a:xfrm rot="461636">
            <a:off x="5679740" y="1355728"/>
            <a:ext cx="3225800" cy="47752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 bwMode="auto">
          <a:xfrm>
            <a:off x="714375" y="282893"/>
            <a:ext cx="7886700" cy="536445"/>
          </a:xfrm>
        </p:spPr>
        <p:txBody>
          <a:bodyPr/>
          <a:lstStyle/>
          <a:p>
            <a:pPr algn="ctr">
              <a:defRPr/>
            </a:pPr>
            <a:r>
              <a:rPr lang="ru-RU" sz="1600" b="1">
                <a:latin typeface="Times New Roman"/>
                <a:cs typeface="Times New Roman"/>
              </a:rPr>
              <a:t>Конкурентные преимущества </a:t>
            </a:r>
            <a:br>
              <a:rPr lang="ru-RU" sz="1600" b="1">
                <a:latin typeface="Times New Roman"/>
                <a:cs typeface="Times New Roman"/>
              </a:rPr>
            </a:br>
            <a:r>
              <a:rPr lang="ru-RU" sz="1600" b="1">
                <a:latin typeface="Times New Roman"/>
                <a:cs typeface="Times New Roman"/>
              </a:rPr>
              <a:t>Копейского городского округа </a:t>
            </a:r>
            <a:endParaRPr sz="4000"/>
          </a:p>
        </p:txBody>
      </p:sp>
      <p:pic>
        <p:nvPicPr>
          <p:cNvPr id="7" name="Объект 7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/>
        </p:blipFill>
        <p:spPr bwMode="auto">
          <a:xfrm>
            <a:off x="147637" y="1161285"/>
            <a:ext cx="3952876" cy="4362449"/>
          </a:xfrm>
          <a:prstGeom prst="rect">
            <a:avLst/>
          </a:prstGeom>
        </p:spPr>
      </p:pic>
      <p:sp>
        <p:nvSpPr>
          <p:cNvPr id="8" name="Объект 6"/>
          <p:cNvSpPr>
            <a:spLocks noGrp="1"/>
          </p:cNvSpPr>
          <p:nvPr>
            <p:ph sz="half" idx="2"/>
          </p:nvPr>
        </p:nvSpPr>
        <p:spPr bwMode="auto">
          <a:xfrm>
            <a:off x="4248151" y="877253"/>
            <a:ext cx="4752974" cy="4972050"/>
          </a:xfrm>
        </p:spPr>
        <p:txBody>
          <a:bodyPr>
            <a:noAutofit/>
          </a:bodyPr>
          <a:lstStyle/>
          <a:p>
            <a:pPr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Неоднородность  территории, которая включает в себя промышленные,  сельскохозяйственные  и рекреационные земли;  городскую застройку и сельские поселения. Кроме того, после ликвидации шахт и разрезов высвободились обширные территории бывших горных отводов. Размещение на этих землях  досуговых центров, различных спортивных сооружений, трасс с круглогодичным действием представляет интерес, поскольку нарушенный техногенными процессами рельеф позволяет применять их во всем многообразии</a:t>
            </a:r>
            <a:endParaRPr/>
          </a:p>
          <a:p>
            <a:pPr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Это развитая инфраструктура и коммуникации. </a:t>
            </a:r>
            <a:endParaRPr/>
          </a:p>
          <a:p>
            <a:pPr lvl="0"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 Город обладает  богатым природно-сырьевым потенциалом. На территории округа семь озер, множество искусственных водоемов.  Подземные воды города отличаются не только обильностью, но и многообразием. Запасы питьевой	 воды в подземных горизонтах дают  возможность альтернативного водоснабжения города за счет собственных источников. Недра Копейска содержат уголь и диатомитовые глины высокого качества, пригодные для изготовления отделочного кирпича, песок мелкой фракции, который можно использовать в производстве строительных смесей и оптики. </a:t>
            </a:r>
            <a:endParaRPr/>
          </a:p>
          <a:p>
            <a:pPr lvl="0" algn="just">
              <a:buFont typeface="Wingdings"/>
              <a:buChar char="Ø"/>
              <a:defRPr/>
            </a:pPr>
            <a:r>
              <a:rPr lang="ru-RU" sz="1350">
                <a:latin typeface="Times New Roman"/>
                <a:cs typeface="Times New Roman"/>
              </a:rPr>
              <a:t>Копейск обладает богатым кадровым потенциалом.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33424" y="1291709"/>
            <a:ext cx="7675563" cy="38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 bwMode="auto">
          <a:xfrm>
            <a:off x="2194560" y="377826"/>
            <a:ext cx="5463539" cy="828674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latin typeface="Times New Roman"/>
                <a:cs typeface="Times New Roman"/>
              </a:rPr>
              <a:t>2. Экономические показатели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r>
              <a:rPr lang="ru-RU" sz="1600">
                <a:latin typeface="Times New Roman"/>
                <a:cs typeface="Times New Roman"/>
              </a:rPr>
              <a:t>Инвестиции в основной капитал </a:t>
            </a:r>
            <a:br>
              <a:rPr lang="ru-RU" sz="1600">
                <a:latin typeface="Times New Roman"/>
                <a:cs typeface="Times New Roman"/>
              </a:rPr>
            </a:b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40745" y="304511"/>
            <a:ext cx="534561" cy="667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199355" y="1405759"/>
            <a:ext cx="6743700" cy="16347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15"/>
          <p:cNvCxnSpPr>
            <a:cxnSpLocks/>
          </p:cNvCxnSpPr>
          <p:nvPr/>
        </p:nvCxnSpPr>
        <p:spPr bwMode="auto">
          <a:xfrm>
            <a:off x="575546" y="5705475"/>
            <a:ext cx="7747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/>
          <p:nvPr/>
        </p:nvSpPr>
        <p:spPr bwMode="auto">
          <a:xfrm>
            <a:off x="1540746" y="5556765"/>
            <a:ext cx="3955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>
                <a:latin typeface="Times New Roman"/>
                <a:cs typeface="Times New Roman"/>
              </a:rPr>
              <a:t>в  % к предыдущему году  в сопоставимых ценах</a:t>
            </a:r>
            <a:endParaRPr/>
          </a:p>
        </p:txBody>
      </p:sp>
      <p:sp>
        <p:nvSpPr>
          <p:cNvPr id="10" name="object 2"/>
          <p:cNvSpPr/>
          <p:nvPr/>
        </p:nvSpPr>
        <p:spPr bwMode="auto">
          <a:xfrm>
            <a:off x="5200650" y="1590675"/>
            <a:ext cx="3943350" cy="5267325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/>
          <p:nvPr/>
        </p:nvSpPr>
        <p:spPr bwMode="auto">
          <a:xfrm>
            <a:off x="5200650" y="1590675"/>
            <a:ext cx="3943350" cy="5267325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 bwMode="auto">
          <a:xfrm>
            <a:off x="2207260" y="258128"/>
            <a:ext cx="5463539" cy="1024571"/>
          </a:xfrm>
        </p:spPr>
        <p:txBody>
          <a:bodyPr/>
          <a:lstStyle/>
          <a:p>
            <a:pPr algn="ctr">
              <a:defRPr/>
            </a:pPr>
            <a:r>
              <a:rPr lang="ru-RU" sz="1800" b="1">
                <a:latin typeface="Times New Roman"/>
                <a:cs typeface="Times New Roman"/>
              </a:rPr>
              <a:t>2. Экономические показатели</a:t>
            </a:r>
            <a:r>
              <a:rPr lang="ru-RU" sz="1800">
                <a:latin typeface="Times New Roman"/>
                <a:cs typeface="Times New Roman"/>
              </a:rPr>
              <a:t/>
            </a:r>
            <a:br>
              <a:rPr lang="ru-RU" sz="1800">
                <a:latin typeface="Times New Roman"/>
                <a:cs typeface="Times New Roman"/>
              </a:rPr>
            </a:br>
            <a:endParaRPr sz="3600"/>
          </a:p>
        </p:txBody>
      </p:sp>
      <p:pic>
        <p:nvPicPr>
          <p:cNvPr id="7" name="Рисунок 8"/>
          <p:cNvPicPr/>
          <p:nvPr/>
        </p:nvPicPr>
        <p:blipFill>
          <a:blip r:embed="rId4"/>
          <a:stretch/>
        </p:blipFill>
        <p:spPr bwMode="auto">
          <a:xfrm>
            <a:off x="323528" y="980728"/>
            <a:ext cx="7285207" cy="489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ject 2"/>
          <p:cNvSpPr/>
          <p:nvPr/>
        </p:nvSpPr>
        <p:spPr bwMode="auto">
          <a:xfrm>
            <a:off x="6096000" y="1409700"/>
            <a:ext cx="3048000" cy="4597400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 bwMode="auto">
          <a:xfrm>
            <a:off x="2207260" y="258128"/>
            <a:ext cx="5463539" cy="1024571"/>
          </a:xfrm>
        </p:spPr>
        <p:txBody>
          <a:bodyPr/>
          <a:lstStyle/>
          <a:p>
            <a:pPr algn="ctr">
              <a:defRPr/>
            </a:pPr>
            <a:r>
              <a:rPr lang="ru-RU" sz="2400" b="1">
                <a:latin typeface="Times New Roman"/>
                <a:cs typeface="Times New Roman"/>
              </a:rPr>
              <a:t>2. Экономические показатели</a:t>
            </a:r>
            <a:r>
              <a:rPr lang="ru-RU" sz="2400">
                <a:latin typeface="Times New Roman"/>
                <a:cs typeface="Times New Roman"/>
              </a:rPr>
              <a:t/>
            </a:r>
            <a:br>
              <a:rPr lang="ru-RU" sz="2400">
                <a:latin typeface="Times New Roman"/>
                <a:cs typeface="Times New Roman"/>
              </a:rPr>
            </a:br>
            <a:r>
              <a:rPr lang="ru-RU" sz="2000">
                <a:latin typeface="Times New Roman"/>
                <a:cs typeface="Times New Roman"/>
              </a:rPr>
              <a:t>Структура экономики Копейского городского округа по итогам 2023 года</a:t>
            </a:r>
            <a:endParaRPr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15705" y="1174750"/>
            <a:ext cx="6994719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385060" y="365126"/>
            <a:ext cx="4739640" cy="556895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3. Карта городского округа</a:t>
            </a:r>
            <a:endParaRPr/>
          </a:p>
        </p:txBody>
      </p:sp>
      <p:pic>
        <p:nvPicPr>
          <p:cNvPr id="5" name="Picture 4" descr="Z:\Воробьева Е. А\Архитектура\Карта КГО 1-75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/>
        </p:blipFill>
        <p:spPr bwMode="auto">
          <a:xfrm>
            <a:off x="312251" y="1009650"/>
            <a:ext cx="3878749" cy="4981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</p:spPr>
      </p:pic>
      <p:sp>
        <p:nvSpPr>
          <p:cNvPr id="6" name="Объект 8"/>
          <p:cNvSpPr>
            <a:spLocks noGrp="1"/>
          </p:cNvSpPr>
          <p:nvPr>
            <p:ph sz="half" idx="2"/>
          </p:nvPr>
        </p:nvSpPr>
        <p:spPr bwMode="auto">
          <a:xfrm>
            <a:off x="4419600" y="1116330"/>
            <a:ext cx="4495800" cy="47034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Копейский городской округ расположен в центральной части Уральского региона (на северо-востоке Челябинской области), к востоку от г. Челябинска. Граничит с областным центром, одним из 15 городов - миллионников - г. Челябинск. 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Схемой территориального планирования Челябинской агломерации Копейский городской округ включен в состав Челябинской агломерации.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Протяженность планируемой территории в направлении с севера на юг составляет ~ 42 км, с запада на восток ~15 км. </a:t>
            </a:r>
            <a:endParaRPr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      Границами городского округа являются: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западе – Челябинский городской округ,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северо-востоке – Красноармейский муниципальный район,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юго-востоке – Еткульский муниципальный район, </a:t>
            </a:r>
            <a:endParaRPr/>
          </a:p>
          <a:p>
            <a:pPr marL="361950" indent="3619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на юге – Коркинский муниципальный район, </a:t>
            </a:r>
            <a:endParaRPr/>
          </a:p>
          <a:p>
            <a:pPr marL="36195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на юго-западе – Сосновский муниципальный район.</a:t>
            </a:r>
            <a:endParaRPr/>
          </a:p>
          <a:p>
            <a:pPr marL="219074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400">
                <a:latin typeface="Times New Roman"/>
                <a:cs typeface="Times New Roman"/>
              </a:rPr>
              <a:t>  </a:t>
            </a:r>
            <a:r>
              <a:rPr lang="ru-RU" sz="1350">
                <a:latin typeface="Times New Roman"/>
                <a:cs typeface="Times New Roman"/>
              </a:rPr>
              <a:t>       </a:t>
            </a:r>
            <a:r>
              <a:rPr lang="ru-RU" sz="1400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ject 2"/>
          <p:cNvSpPr/>
          <p:nvPr/>
        </p:nvSpPr>
        <p:spPr bwMode="auto">
          <a:xfrm>
            <a:off x="5153024" y="1590674"/>
            <a:ext cx="3943350" cy="5267325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611558" y="1124744"/>
            <a:ext cx="7560842" cy="4752528"/>
          </a:xfrm>
        </p:spPr>
        <p:txBody>
          <a:bodyPr>
            <a:noAutofit/>
          </a:bodyPr>
          <a:lstStyle/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Инвесторам установлена льгота в части предоставления права освобождения от уплаты земельного налога организациям, реализующим с 01.01.2020 на территории округа инвестиционные проекты, стоимостью не менее 100 млн. руб. и включенных в перечень приоритетных инвестиционных проектов округа.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Освобождение от уплаты земельного налога управляющих компаний индустриальных (промышленных) парков, включенных в реестр индустриальных (промышленных) парков, управляющих компаний индустриальных (промышленных) парков в соответствии с постановлением Правительства Российской Федерации от 04.08.2015 № 794                                     «Об индустриальных (промышленных) парках и управляющих компаниях индустриальных (промышленных) парков», и резидентов индустриальных (промышленных) парков, включенных в реестр, формирующийся управляющими компаниями.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Понижение ставки по земельному налогу в отношении земельных участков занятых:</a:t>
            </a:r>
            <a:endParaRPr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объектами связи и центрами обработки данных – 0,7%;</a:t>
            </a:r>
            <a:endParaRPr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ü"/>
              <a:defRPr/>
            </a:pPr>
            <a:r>
              <a:rPr lang="ru-RU" sz="1400">
                <a:latin typeface="Times New Roman"/>
                <a:cs typeface="Times New Roman"/>
              </a:rPr>
              <a:t>аэродромами и посадочными площадками, используемых для обеспечения полетов легких и сверхлегких воздушных судов – 0,3%.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indent="-285750" algn="just">
              <a:lnSpc>
                <a:spcPct val="100000"/>
              </a:lnSpc>
              <a:spcBef>
                <a:spcPts val="0"/>
              </a:spcBef>
              <a:buFont typeface="Wingdings"/>
              <a:buChar char="Ø"/>
              <a:defRPr/>
            </a:pPr>
            <a:r>
              <a:rPr lang="ru-RU" sz="1400">
                <a:latin typeface="Times New Roman"/>
                <a:cs typeface="Times New Roman"/>
              </a:rPr>
              <a:t>С 2007 года работает постоянно действующий совещательный орган при администрации городского округа – общественный координационный Совет по развитию малого и среднего предпринимательства и  улучшению инвестиционного климата в Копейском городском округе. </a:t>
            </a:r>
            <a:endParaRPr/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400">
                <a:latin typeface="Times New Roman"/>
                <a:cs typeface="Times New Roman"/>
              </a:rPr>
              <a:t>      </a:t>
            </a:r>
            <a:endParaRPr/>
          </a:p>
          <a:p>
            <a:pPr marL="533400" indent="-266700" algn="just">
              <a:buFont typeface="Wingdings"/>
              <a:buChar char="ü"/>
              <a:defRPr/>
            </a:pPr>
            <a:endParaRPr lang="ru-RU" sz="1400">
              <a:latin typeface="Times New Roman"/>
              <a:cs typeface="Times New Roman"/>
            </a:endParaRPr>
          </a:p>
          <a:p>
            <a:pPr marL="533400" indent="-266700" algn="just">
              <a:buFont typeface="Wingdings"/>
              <a:buChar char="ü"/>
              <a:defRPr/>
            </a:pPr>
            <a:endParaRPr lang="ru-RU" sz="1350"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85919" y="922020"/>
            <a:ext cx="3644899" cy="510539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560320" y="457200"/>
            <a:ext cx="5135879" cy="464821"/>
          </a:xfrm>
        </p:spPr>
        <p:txBody>
          <a:bodyPr/>
          <a:lstStyle/>
          <a:p>
            <a:pPr algn="ctr">
              <a:defRPr/>
            </a:pPr>
            <a:r>
              <a:rPr lang="ru-RU" sz="2200" b="1">
                <a:latin typeface="Times New Roman"/>
                <a:cs typeface="Times New Roman"/>
              </a:rPr>
              <a:t>4. Инвестиционная инфраструктура</a:t>
            </a:r>
            <a:endParaRPr/>
          </a:p>
        </p:txBody>
      </p:sp>
      <p:sp>
        <p:nvSpPr>
          <p:cNvPr id="5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421002" y="1322916"/>
            <a:ext cx="8113395" cy="4539403"/>
          </a:xfrm>
        </p:spPr>
        <p:txBody>
          <a:bodyPr>
            <a:noAutofit/>
          </a:bodyPr>
          <a:lstStyle/>
          <a:p>
            <a:pPr marL="266700" indent="-266700" algn="just">
              <a:buFont typeface="Wingdings"/>
              <a:buChar char="Ø"/>
              <a:defRPr/>
            </a:pPr>
            <a:r>
              <a:rPr lang="ru-RU" sz="1600" dirty="0">
                <a:latin typeface="Times New Roman"/>
                <a:cs typeface="Times New Roman"/>
              </a:rPr>
              <a:t>Сформированы инвестиционные площадки</a:t>
            </a:r>
            <a:r>
              <a:rPr lang="ru-RU" sz="1600" dirty="0" smtClean="0">
                <a:latin typeface="Times New Roman"/>
                <a:cs typeface="Times New Roman"/>
              </a:rPr>
              <a:t>:</a:t>
            </a:r>
            <a:endParaRPr lang="ru-RU" dirty="0"/>
          </a:p>
          <a:p>
            <a:pPr algn="just">
              <a:defRPr/>
            </a:pPr>
            <a:r>
              <a:rPr lang="ru-RU" sz="1600" b="1" i="1" dirty="0" smtClean="0">
                <a:latin typeface="Times New Roman"/>
                <a:cs typeface="Times New Roman"/>
              </a:rPr>
              <a:t>«</a:t>
            </a:r>
            <a:r>
              <a:rPr lang="ru-RU" sz="1600" b="1" i="1" dirty="0" err="1">
                <a:latin typeface="Times New Roman"/>
                <a:cs typeface="Times New Roman"/>
              </a:rPr>
              <a:t>Гринфилд</a:t>
            </a:r>
            <a:r>
              <a:rPr lang="ru-RU" sz="1600" b="1" i="1" dirty="0">
                <a:latin typeface="Times New Roman"/>
                <a:cs typeface="Times New Roman"/>
              </a:rPr>
              <a:t>» :</a:t>
            </a:r>
            <a:endParaRPr sz="1600" b="1" i="1" dirty="0"/>
          </a:p>
          <a:p>
            <a:pPr marL="533400" indent="-266700" algn="just">
              <a:buFont typeface="Wingdings"/>
              <a:buChar char="ü"/>
              <a:defRPr/>
            </a:pPr>
            <a:r>
              <a:rPr lang="ru-RU" sz="1600" dirty="0">
                <a:latin typeface="Times New Roman"/>
                <a:cs typeface="Times New Roman"/>
              </a:rPr>
              <a:t>г. Копейск, ул. Ермака, </a:t>
            </a:r>
            <a:r>
              <a:rPr lang="ru-RU" sz="1600" dirty="0" smtClean="0">
                <a:latin typeface="Times New Roman"/>
                <a:cs typeface="Times New Roman"/>
              </a:rPr>
              <a:t>84, </a:t>
            </a:r>
            <a:r>
              <a:rPr lang="ru-RU" sz="1600" dirty="0">
                <a:latin typeface="Times New Roman"/>
                <a:cs typeface="Times New Roman"/>
              </a:rPr>
              <a:t>площадь –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(возможно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 20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га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/>
                <a:cs typeface="Times New Roman"/>
              </a:rPr>
              <a:t>категория – земли населенных пунктов, потенциально возможное назначение использования: производственное, складское, административное</a:t>
            </a:r>
            <a:r>
              <a:rPr lang="ru-RU" sz="1600" dirty="0" smtClean="0">
                <a:latin typeface="Times New Roman"/>
                <a:cs typeface="Times New Roman"/>
              </a:rPr>
              <a:t>);</a:t>
            </a:r>
          </a:p>
          <a:p>
            <a:pPr marL="266700" algn="just">
              <a:defRPr/>
            </a:pPr>
            <a:endParaRPr lang="ru-RU" dirty="0"/>
          </a:p>
          <a:p>
            <a:pPr marL="533400" indent="-266700" algn="just">
              <a:buFont typeface="Wingdings"/>
              <a:buChar char="ü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земельного участка с кадастровым номером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74:30:0000000:11384</a:t>
            </a:r>
            <a:r>
              <a:rPr lang="ru-RU" sz="1600" dirty="0" smtClean="0">
                <a:latin typeface="Times New Roman"/>
                <a:cs typeface="Times New Roman"/>
              </a:rPr>
              <a:t>, </a:t>
            </a:r>
            <a:r>
              <a:rPr lang="ru-RU" sz="1600" dirty="0">
                <a:latin typeface="Times New Roman"/>
                <a:cs typeface="Times New Roman"/>
              </a:rPr>
              <a:t>площадь – 20 га 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r>
              <a:rPr lang="ru-RU" sz="1600" dirty="0" smtClean="0">
                <a:latin typeface="Times New Roman"/>
                <a:cs typeface="Times New Roman"/>
              </a:rPr>
              <a:t>).</a:t>
            </a:r>
            <a:endParaRPr sz="16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b="1" i="1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i="1" dirty="0" smtClean="0">
                <a:latin typeface="Times New Roman"/>
                <a:cs typeface="Times New Roman"/>
              </a:rPr>
              <a:t>«</a:t>
            </a:r>
            <a:r>
              <a:rPr lang="ru-RU" b="1" i="1" dirty="0" err="1">
                <a:latin typeface="Times New Roman"/>
                <a:cs typeface="Times New Roman"/>
              </a:rPr>
              <a:t>Браунфилд</a:t>
            </a:r>
            <a:r>
              <a:rPr lang="ru-RU" b="1" i="1" dirty="0" smtClean="0">
                <a:latin typeface="Times New Roman"/>
                <a:cs typeface="Times New Roman"/>
              </a:rPr>
              <a:t>»: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defRPr/>
            </a:pPr>
            <a:endParaRPr lang="ru-RU" sz="1200" b="1" i="1" dirty="0" smtClean="0">
              <a:latin typeface="Times New Roman"/>
              <a:cs typeface="Times New Roman"/>
            </a:endParaRPr>
          </a:p>
          <a:p>
            <a:pPr marL="542925" indent="-276225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latin typeface="Times New Roman"/>
                <a:cs typeface="Times New Roman"/>
              </a:rPr>
              <a:t>г</a:t>
            </a:r>
            <a:r>
              <a:rPr lang="ru-RU" dirty="0">
                <a:latin typeface="Times New Roman"/>
                <a:cs typeface="Times New Roman"/>
              </a:rPr>
              <a:t>. Копейск, промплощадка бывшей шахты «Капитальная», площадь – 68,9 </a:t>
            </a:r>
            <a:r>
              <a:rPr lang="ru-RU" dirty="0" smtClean="0">
                <a:latin typeface="Times New Roman"/>
                <a:cs typeface="Times New Roman"/>
              </a:rPr>
              <a:t>га </a:t>
            </a:r>
            <a:r>
              <a:rPr lang="ru-RU" dirty="0">
                <a:latin typeface="Times New Roman"/>
                <a:cs typeface="Times New Roman"/>
              </a:rPr>
              <a:t>(пригодно для застройки – 11 </a:t>
            </a:r>
            <a:r>
              <a:rPr lang="ru-RU" dirty="0" smtClean="0">
                <a:latin typeface="Times New Roman"/>
                <a:cs typeface="Times New Roman"/>
              </a:rPr>
              <a:t>га </a:t>
            </a:r>
            <a:r>
              <a:rPr lang="ru-RU" dirty="0">
                <a:latin typeface="Times New Roman"/>
                <a:cs typeface="Times New Roman"/>
              </a:rPr>
              <a:t>(категория – земли населенных пунктов,  потенциально возможное назначение использования: производственное, складское, административное</a:t>
            </a:r>
            <a:r>
              <a:rPr lang="ru-RU" dirty="0" smtClean="0">
                <a:latin typeface="Times New Roman"/>
                <a:cs typeface="Times New Roman"/>
              </a:rPr>
              <a:t>);</a:t>
            </a:r>
            <a:endParaRPr lang="ru-RU" dirty="0" smtClean="0"/>
          </a:p>
          <a:p>
            <a:pPr marL="266700" algn="just">
              <a:lnSpc>
                <a:spcPct val="100000"/>
              </a:lnSpc>
              <a:spcBef>
                <a:spcPts val="0"/>
              </a:spcBef>
              <a:defRPr/>
            </a:pP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33525" y="258129"/>
            <a:ext cx="534562" cy="6638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/>
          <p:cNvSpPr/>
          <p:nvPr/>
        </p:nvSpPr>
        <p:spPr bwMode="auto">
          <a:xfrm>
            <a:off x="5499099" y="912495"/>
            <a:ext cx="3644899" cy="5105399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243</TotalTime>
  <Words>1496</Words>
  <Application>Microsoft Office PowerPoint</Application>
  <DocSecurity>0</DocSecurity>
  <PresentationFormat>Экран (4:3)</PresentationFormat>
  <Paragraphs>217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Челябинская область</vt:lpstr>
      <vt:lpstr>Общая характеристика</vt:lpstr>
      <vt:lpstr>Конкурентные преимущества  Копейского городского округа </vt:lpstr>
      <vt:lpstr>2. Экономические показатели Инвестиции в основной капитал  </vt:lpstr>
      <vt:lpstr>2. Экономические показатели </vt:lpstr>
      <vt:lpstr>2. Экономические показатели Структура экономики Копейского городского округа по итогам 2023 года</vt:lpstr>
      <vt:lpstr>3. Карта городского округа</vt:lpstr>
      <vt:lpstr>4. Инвестиционная инфраструктура</vt:lpstr>
      <vt:lpstr>4. Инвестиционная инфраструктура</vt:lpstr>
      <vt:lpstr>4. Инвестиционная инфраструктура</vt:lpstr>
      <vt:lpstr>4. Инвестиционные проекты</vt:lpstr>
      <vt:lpstr>4. Инвестиционные проекты</vt:lpstr>
      <vt:lpstr>4. Инвестиционные проекты</vt:lpstr>
      <vt:lpstr>4. Инвестиционные проекты</vt:lpstr>
      <vt:lpstr>5. Крупнейшие предприятия</vt:lpstr>
      <vt:lpstr>Презентация PowerPoint</vt:lpstr>
      <vt:lpstr>Презентация PowerPoint</vt:lpstr>
      <vt:lpstr>Презентация PowerPoint</vt:lpstr>
      <vt:lpstr>6. Приоритетные направления для инвестирования</vt:lpstr>
      <vt:lpstr>7. Кадровый потенциал</vt:lpstr>
      <vt:lpstr>8. Туристический потенциал</vt:lpstr>
      <vt:lpstr>8. Мероприятия</vt:lpstr>
      <vt:lpstr>8. Мероприятия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cp:keywords/>
  <dc:description/>
  <cp:lastModifiedBy>Баранова Евгения Петровна</cp:lastModifiedBy>
  <cp:revision>229</cp:revision>
  <dcterms:created xsi:type="dcterms:W3CDTF">2019-08-22T12:25:24Z</dcterms:created>
  <dcterms:modified xsi:type="dcterms:W3CDTF">2024-07-08T09:14:42Z</dcterms:modified>
  <cp:category/>
  <dc:identifier/>
  <cp:contentStatus/>
  <dc:language/>
  <cp:version/>
</cp:coreProperties>
</file>