
<file path=[Content_Types].xml><?xml version="1.0" encoding="utf-8"?>
<Types xmlns="http://schemas.openxmlformats.org/package/2006/content-types">
  <Default Extension="jpg" ContentType="image/jpeg"/>
  <Default Extension="wmf" ContentType="image/x-wmf"/>
  <Default Extension="png" ContentType="image/png"/>
  <Default Extension="xml" ContentType="application/xml"/>
  <Default Extension="jpeg" ContentType="image/jpeg"/>
  <Default Extension="rels" ContentType="application/vnd.openxmlformats-package.relationships+xml"/>
  <Default Extension="bin" ContentType="application/vnd.openxmlformats-officedocument.oleObject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8.xml" ContentType="application/vnd.openxmlformats-officedocument.presentationml.slideLayout+xml"/>
  <Override PartName="/docProps/app.xml" ContentType="application/vnd.openxmlformats-officedocument.extended-properties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Override PartName="/ppt/viewProps.xml" ContentType="application/vnd.openxmlformats-officedocument.presentationml.viewProps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12192000" cy="6858000"/>
  <p:notesSz cx="6858000" cy="12192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presProps" Target="presProps.xml" /><Relationship Id="rId8" Type="http://schemas.openxmlformats.org/officeDocument/2006/relationships/tableStyles" Target="tableStyles.xml" /><Relationship Id="rId9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Title Slide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>
            <a:off x="914400" y="2130425"/>
            <a:ext cx="10363199" cy="1470025"/>
          </a:xfrm>
        </p:spPr>
        <p:txBody>
          <a:bodyPr/>
          <a:lstStyle>
            <a:lvl1pPr algn="ctr">
              <a:defRPr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Подзаголовок 2" hidden="0"/>
          <p:cNvSpPr>
            <a:spLocks noGrp="1"/>
          </p:cNvSpPr>
          <p:nvPr isPhoto="0" userDrawn="0">
            <p:ph type="subTitle" idx="1" hasCustomPrompt="0"/>
          </p:nvPr>
        </p:nvSpPr>
        <p:spPr bwMode="auto">
          <a:xfrm>
            <a:off x="1828800" y="3886200"/>
            <a:ext cx="8534399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x" userDrawn="1">
  <p:cSld name="Title and Vertical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vertTitleAndTx" userDrawn="1">
  <p:cSld name="Vertical Title and Tex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 hidden="0"/>
          <p:cNvSpPr>
            <a:spLocks noGrp="1"/>
          </p:cNvSpPr>
          <p:nvPr isPhoto="0" userDrawn="0">
            <p:ph type="title" orient="vert" hasCustomPrompt="0"/>
          </p:nvPr>
        </p:nvSpPr>
        <p:spPr bwMode="auto">
          <a:xfrm>
            <a:off x="8839199" y="274638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Вертикальный текст 2" hidden="0"/>
          <p:cNvSpPr>
            <a:spLocks noGrp="1"/>
          </p:cNvSpPr>
          <p:nvPr isPhoto="0" userDrawn="0">
            <p:ph type="body" orient="vert" idx="1" hasCustomPrompt="0"/>
          </p:nvPr>
        </p:nvSpPr>
        <p:spPr bwMode="auto">
          <a:xfrm>
            <a:off x="609599" y="274638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secHead" userDrawn="1">
  <p:cSld name="Section Header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7" name="Нижний колонтитул 4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Obj" userDrawn="1">
  <p:cSld name="Two Content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sz="half" idx="1" hasCustomPrompt="0"/>
          </p:nvPr>
        </p:nvSpPr>
        <p:spPr bwMode="auto">
          <a:xfrm>
            <a:off x="1583497" y="1600201"/>
            <a:ext cx="4704522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6576053" y="1600201"/>
            <a:ext cx="5006346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woTxTwoObj" userDrawn="1">
  <p:cSld name="Comparis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583497" y="1535113"/>
            <a:ext cx="470452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 hidden="0"/>
          <p:cNvSpPr>
            <a:spLocks noGrp="1"/>
          </p:cNvSpPr>
          <p:nvPr isPhoto="0" userDrawn="0">
            <p:ph sz="half" idx="2" hasCustomPrompt="0"/>
          </p:nvPr>
        </p:nvSpPr>
        <p:spPr bwMode="auto">
          <a:xfrm>
            <a:off x="1583497" y="2174874"/>
            <a:ext cx="470452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Текст 4" hidden="0"/>
          <p:cNvSpPr>
            <a:spLocks noGrp="1"/>
          </p:cNvSpPr>
          <p:nvPr isPhoto="0" userDrawn="0">
            <p:ph type="body" sz="quarter" idx="3" hasCustomPrompt="0"/>
          </p:nvPr>
        </p:nvSpPr>
        <p:spPr bwMode="auto">
          <a:xfrm>
            <a:off x="6480042" y="1535113"/>
            <a:ext cx="510235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 hidden="0"/>
          <p:cNvSpPr>
            <a:spLocks noGrp="1"/>
          </p:cNvSpPr>
          <p:nvPr isPhoto="0" userDrawn="0">
            <p:ph sz="quarter" idx="4" hasCustomPrompt="0"/>
          </p:nvPr>
        </p:nvSpPr>
        <p:spPr bwMode="auto">
          <a:xfrm>
            <a:off x="6480042" y="2174874"/>
            <a:ext cx="510235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9" name="Дата 6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10" name="Нижний колонтитул 7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Only" userDrawn="1">
  <p:cSld name="Title Only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Дата 2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3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blank" userDrawn="1">
  <p:cSld name="Blank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2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Tx" userDrawn="1">
  <p:cSld name="Content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583497" y="273049"/>
            <a:ext cx="355239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>
          <a:xfrm>
            <a:off x="5327913" y="273050"/>
            <a:ext cx="625448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583497" y="1435101"/>
            <a:ext cx="355239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picTx" userDrawn="1">
  <p:cSld name="Picture with Caption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583497" y="4800600"/>
            <a:ext cx="9985109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5" name="Рисунок 2" hidden="0"/>
          <p:cNvSpPr>
            <a:spLocks noGrp="1"/>
          </p:cNvSpPr>
          <p:nvPr isPhoto="0" userDrawn="0">
            <p:ph type="pic" idx="1" hasCustomPrompt="0"/>
          </p:nvPr>
        </p:nvSpPr>
        <p:spPr bwMode="auto">
          <a:xfrm>
            <a:off x="1583497" y="612774"/>
            <a:ext cx="9985109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 hidden="0"/>
          <p:cNvSpPr>
            <a:spLocks noGrp="1"/>
          </p:cNvSpPr>
          <p:nvPr isPhoto="0" userDrawn="0">
            <p:ph type="body" sz="half" idx="2" hasCustomPrompt="0"/>
          </p:nvPr>
        </p:nvSpPr>
        <p:spPr bwMode="auto">
          <a:xfrm>
            <a:off x="1583497" y="5367337"/>
            <a:ext cx="9985109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 hidden="0"/>
          <p:cNvSpPr>
            <a:spLocks noGrp="1"/>
          </p:cNvSpPr>
          <p:nvPr isPhoto="0" userDrawn="0">
            <p:ph type="dt" sz="half" idx="10" hasCustomPrompt="0"/>
          </p:nvPr>
        </p:nvSpPr>
        <p:spPr bwMode="auto"/>
        <p:txBody>
          <a:bodyPr/>
          <a:lstStyle/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5" hidden="0"/>
          <p:cNvSpPr>
            <a:spLocks noGrp="1"/>
          </p:cNvSpPr>
          <p:nvPr isPhoto="0" userDrawn="0">
            <p:ph type="ftr" sz="quarter" idx="11" hasCustomPrompt="0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 hidden="0"/>
          <p:cNvSpPr>
            <a:spLocks noGrp="1"/>
          </p:cNvSpPr>
          <p:nvPr isPhoto="0" userDrawn="0">
            <p:ph type="sldNum" sz="quarter" idx="12" hasCustomPrompt="0"/>
          </p:nvPr>
        </p:nvSpPr>
        <p:spPr bwMode="auto"/>
        <p:txBody>
          <a:bodyPr/>
          <a:lstStyle/>
          <a:p>
            <a:pPr>
              <a:defRPr/>
            </a:pPr>
            <a:fld id="{F8E3F0E9-0FC2-4DDE-87CF-3BA6A04EA4CC}" type="slidenum">
              <a:rPr lang="ru-RU"/>
              <a:t/>
            </a:fld>
            <a:endParaRPr lang="ru-RU"/>
          </a:p>
        </p:txBody>
      </p:sp>
    </p:spTree>
  </p:cSld>
  <p:clrMapOvr>
    <a:masterClrMapping/>
  </p:clrMapOvr>
  <p:hf dt="1" ftr="1" hdr="1" sldNum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Текст 2" hidden="0"/>
          <p:cNvSpPr>
            <a:spLocks noGrp="1"/>
          </p:cNvSpPr>
          <p:nvPr isPhoto="0" userDrawn="0">
            <p:ph type="body" idx="1" hasCustomPrompt="0"/>
          </p:nvPr>
        </p:nvSpPr>
        <p:spPr bwMode="auto">
          <a:xfrm>
            <a:off x="1583497" y="1600201"/>
            <a:ext cx="9998901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Shape 1058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6343" y="6641"/>
                </a:moveTo>
                <a:lnTo>
                  <a:pt x="6343" y="6641"/>
                </a:lnTo>
                <a:cubicBezTo>
                  <a:pt x="7781" y="2374"/>
                  <a:pt x="8594" y="0"/>
                  <a:pt x="8594" y="0"/>
                </a:cubicBezTo>
                <a:lnTo>
                  <a:pt x="0" y="0"/>
                </a:lnTo>
                <a:lnTo>
                  <a:pt x="0" y="43200"/>
                </a:lnTo>
                <a:lnTo>
                  <a:pt x="43200" y="43200"/>
                </a:lnTo>
                <a:lnTo>
                  <a:pt x="43200" y="37760"/>
                </a:lnTo>
                <a:lnTo>
                  <a:pt x="43200" y="37760"/>
                </a:lnTo>
                <a:cubicBezTo>
                  <a:pt x="43200" y="37760"/>
                  <a:pt x="34824" y="39282"/>
                  <a:pt x="21228" y="41101"/>
                </a:cubicBezTo>
                <a:lnTo>
                  <a:pt x="21228" y="41101"/>
                </a:lnTo>
                <a:cubicBezTo>
                  <a:pt x="3446" y="43478"/>
                  <a:pt x="-5241" y="41016"/>
                  <a:pt x="6343" y="6641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" name="Shape 1059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</p:spPr>
      </p:sp>
      <p:sp>
        <p:nvSpPr>
          <p:cNvPr id="7" name="Shape 1060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361" y="36777"/>
                </a:moveTo>
                <a:lnTo>
                  <a:pt x="22361" y="36777"/>
                </a:lnTo>
                <a:cubicBezTo>
                  <a:pt x="5219" y="39070"/>
                  <a:pt x="-2372" y="36412"/>
                  <a:pt x="7775" y="6299"/>
                </a:cubicBezTo>
                <a:lnTo>
                  <a:pt x="7775" y="6299"/>
                </a:lnTo>
                <a:cubicBezTo>
                  <a:pt x="9119" y="2311"/>
                  <a:pt x="9892" y="58"/>
                  <a:pt x="9911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612"/>
                </a:lnTo>
                <a:lnTo>
                  <a:pt x="43200" y="33612"/>
                </a:lnTo>
                <a:cubicBezTo>
                  <a:pt x="43110" y="33630"/>
                  <a:pt x="35168" y="35065"/>
                  <a:pt x="22361" y="36777"/>
                </a:cubicBezTo>
                <a:close/>
              </a:path>
            </a:pathLst>
          </a:custGeom>
          <a:solidFill>
            <a:schemeClr val="accent1">
              <a:alpha val="9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61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276" y="37156"/>
                </a:moveTo>
                <a:lnTo>
                  <a:pt x="22276" y="37156"/>
                </a:lnTo>
                <a:cubicBezTo>
                  <a:pt x="5093" y="39454"/>
                  <a:pt x="-2596" y="36819"/>
                  <a:pt x="7680" y="6325"/>
                </a:cubicBezTo>
                <a:lnTo>
                  <a:pt x="7680" y="6325"/>
                </a:lnTo>
                <a:cubicBezTo>
                  <a:pt x="9010" y="2380"/>
                  <a:pt x="9781" y="117"/>
                  <a:pt x="981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3980"/>
                </a:lnTo>
                <a:lnTo>
                  <a:pt x="43200" y="33980"/>
                </a:lnTo>
                <a:cubicBezTo>
                  <a:pt x="43020" y="34016"/>
                  <a:pt x="35046" y="35449"/>
                  <a:pt x="22276" y="37156"/>
                </a:cubicBezTo>
                <a:close/>
              </a:path>
            </a:pathLst>
          </a:custGeom>
          <a:solidFill>
            <a:schemeClr val="accent1">
              <a:alpha val="18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Shape 1062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92" y="37535"/>
                </a:moveTo>
                <a:lnTo>
                  <a:pt x="22192" y="37535"/>
                </a:lnTo>
                <a:cubicBezTo>
                  <a:pt x="4968" y="39839"/>
                  <a:pt x="-2820" y="37226"/>
                  <a:pt x="7585" y="6350"/>
                </a:cubicBezTo>
                <a:lnTo>
                  <a:pt x="7585" y="6350"/>
                </a:lnTo>
                <a:cubicBezTo>
                  <a:pt x="8900" y="2448"/>
                  <a:pt x="9670" y="176"/>
                  <a:pt x="9726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348"/>
                </a:lnTo>
                <a:lnTo>
                  <a:pt x="43200" y="34348"/>
                </a:lnTo>
                <a:cubicBezTo>
                  <a:pt x="42885" y="34402"/>
                  <a:pt x="34924" y="35833"/>
                  <a:pt x="22192" y="37535"/>
                </a:cubicBezTo>
                <a:close/>
              </a:path>
            </a:pathLst>
          </a:custGeom>
          <a:solidFill>
            <a:schemeClr val="accent1">
              <a:alpha val="26998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0" name="Shape 1063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107" y="37914"/>
                </a:moveTo>
                <a:lnTo>
                  <a:pt x="22107" y="37914"/>
                </a:lnTo>
                <a:cubicBezTo>
                  <a:pt x="4842" y="40223"/>
                  <a:pt x="-3044" y="37634"/>
                  <a:pt x="7490" y="6376"/>
                </a:cubicBezTo>
                <a:lnTo>
                  <a:pt x="7490" y="6376"/>
                </a:lnTo>
                <a:cubicBezTo>
                  <a:pt x="8790" y="2517"/>
                  <a:pt x="9559" y="235"/>
                  <a:pt x="9634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4717"/>
                </a:lnTo>
                <a:lnTo>
                  <a:pt x="43200" y="34717"/>
                </a:lnTo>
                <a:cubicBezTo>
                  <a:pt x="42795" y="34789"/>
                  <a:pt x="34802" y="36217"/>
                  <a:pt x="22107" y="37914"/>
                </a:cubicBezTo>
                <a:close/>
              </a:path>
            </a:pathLst>
          </a:custGeom>
          <a:solidFill>
            <a:schemeClr val="accent1">
              <a:alpha val="36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1" name="Shape 1064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2022" y="38293"/>
                </a:moveTo>
                <a:lnTo>
                  <a:pt x="22022" y="38293"/>
                </a:lnTo>
                <a:cubicBezTo>
                  <a:pt x="4717" y="40608"/>
                  <a:pt x="-3267" y="38041"/>
                  <a:pt x="7394" y="6401"/>
                </a:cubicBezTo>
                <a:lnTo>
                  <a:pt x="7394" y="6401"/>
                </a:lnTo>
                <a:cubicBezTo>
                  <a:pt x="8680" y="2586"/>
                  <a:pt x="9448" y="293"/>
                  <a:pt x="954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085"/>
                </a:lnTo>
                <a:lnTo>
                  <a:pt x="43200" y="35085"/>
                </a:lnTo>
                <a:cubicBezTo>
                  <a:pt x="42705" y="35175"/>
                  <a:pt x="34680" y="36601"/>
                  <a:pt x="22022" y="38293"/>
                </a:cubicBezTo>
                <a:close/>
              </a:path>
            </a:pathLst>
          </a:custGeom>
          <a:solidFill>
            <a:schemeClr val="accent1">
              <a:alpha val="4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2" name="Shape 1065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937" y="38673"/>
                </a:moveTo>
                <a:lnTo>
                  <a:pt x="21937" y="38673"/>
                </a:lnTo>
                <a:cubicBezTo>
                  <a:pt x="4591" y="40992"/>
                  <a:pt x="-3491" y="38448"/>
                  <a:pt x="7299" y="6427"/>
                </a:cubicBezTo>
                <a:lnTo>
                  <a:pt x="7299" y="6427"/>
                </a:lnTo>
                <a:cubicBezTo>
                  <a:pt x="8570" y="2655"/>
                  <a:pt x="9336" y="352"/>
                  <a:pt x="9449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453"/>
                </a:lnTo>
                <a:lnTo>
                  <a:pt x="43200" y="35453"/>
                </a:lnTo>
                <a:cubicBezTo>
                  <a:pt x="42570" y="35561"/>
                  <a:pt x="34558" y="36985"/>
                  <a:pt x="21937" y="38673"/>
                </a:cubicBezTo>
                <a:close/>
              </a:path>
            </a:pathLst>
          </a:custGeom>
          <a:solidFill>
            <a:schemeClr val="accent1">
              <a:alpha val="5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3" name="Shape 1066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853" y="39052"/>
                </a:moveTo>
                <a:lnTo>
                  <a:pt x="21853" y="39052"/>
                </a:lnTo>
                <a:cubicBezTo>
                  <a:pt x="4466" y="41377"/>
                  <a:pt x="-3715" y="38855"/>
                  <a:pt x="7204" y="6453"/>
                </a:cubicBezTo>
                <a:lnTo>
                  <a:pt x="7204" y="6453"/>
                </a:lnTo>
                <a:cubicBezTo>
                  <a:pt x="8461" y="2724"/>
                  <a:pt x="9225" y="411"/>
                  <a:pt x="9357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5822"/>
                </a:lnTo>
                <a:lnTo>
                  <a:pt x="43200" y="35822"/>
                </a:lnTo>
                <a:cubicBezTo>
                  <a:pt x="42480" y="35948"/>
                  <a:pt x="34436" y="37369"/>
                  <a:pt x="21853" y="39052"/>
                </a:cubicBezTo>
                <a:close/>
              </a:path>
            </a:pathLst>
          </a:custGeom>
          <a:solidFill>
            <a:schemeClr val="accent1">
              <a:alpha val="63999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4" name="Shape 1067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768" y="39431"/>
                </a:moveTo>
                <a:lnTo>
                  <a:pt x="21768" y="39431"/>
                </a:lnTo>
                <a:cubicBezTo>
                  <a:pt x="4340" y="41761"/>
                  <a:pt x="-3939" y="39262"/>
                  <a:pt x="7109" y="6478"/>
                </a:cubicBezTo>
                <a:lnTo>
                  <a:pt x="7109" y="6478"/>
                </a:lnTo>
                <a:cubicBezTo>
                  <a:pt x="8351" y="2792"/>
                  <a:pt x="9114" y="470"/>
                  <a:pt x="9265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190"/>
                </a:lnTo>
                <a:lnTo>
                  <a:pt x="43200" y="36190"/>
                </a:lnTo>
                <a:cubicBezTo>
                  <a:pt x="42390" y="36334"/>
                  <a:pt x="34314" y="37753"/>
                  <a:pt x="21768" y="39431"/>
                </a:cubicBezTo>
                <a:close/>
              </a:path>
            </a:pathLst>
          </a:custGeom>
          <a:solidFill>
            <a:schemeClr val="accent1">
              <a:alpha val="73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5" name="Shape 1068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683" y="39810"/>
                </a:moveTo>
                <a:lnTo>
                  <a:pt x="21683" y="39810"/>
                </a:lnTo>
                <a:cubicBezTo>
                  <a:pt x="4214" y="42146"/>
                  <a:pt x="-4163" y="39669"/>
                  <a:pt x="7014" y="6504"/>
                </a:cubicBezTo>
                <a:lnTo>
                  <a:pt x="7014" y="6504"/>
                </a:lnTo>
                <a:cubicBezTo>
                  <a:pt x="8241" y="2861"/>
                  <a:pt x="9003" y="528"/>
                  <a:pt x="9172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558"/>
                </a:lnTo>
                <a:lnTo>
                  <a:pt x="43200" y="36558"/>
                </a:lnTo>
                <a:cubicBezTo>
                  <a:pt x="42300" y="36720"/>
                  <a:pt x="34192" y="38137"/>
                  <a:pt x="21683" y="39810"/>
                </a:cubicBezTo>
                <a:close/>
              </a:path>
            </a:pathLst>
          </a:custGeom>
          <a:solidFill>
            <a:schemeClr val="accent1">
              <a:alpha val="82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6" name="Shape 1069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99" y="40189"/>
                </a:moveTo>
                <a:lnTo>
                  <a:pt x="21599" y="40189"/>
                </a:lnTo>
                <a:cubicBezTo>
                  <a:pt x="4089" y="42530"/>
                  <a:pt x="-4386" y="40077"/>
                  <a:pt x="6918" y="6529"/>
                </a:cubicBezTo>
                <a:lnTo>
                  <a:pt x="6918" y="6529"/>
                </a:lnTo>
                <a:cubicBezTo>
                  <a:pt x="8131" y="2930"/>
                  <a:pt x="8892" y="587"/>
                  <a:pt x="9080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6926"/>
                </a:lnTo>
                <a:lnTo>
                  <a:pt x="43200" y="36926"/>
                </a:lnTo>
                <a:cubicBezTo>
                  <a:pt x="42165" y="37107"/>
                  <a:pt x="34070" y="38521"/>
                  <a:pt x="21599" y="40189"/>
                </a:cubicBezTo>
                <a:close/>
              </a:path>
            </a:pathLst>
          </a:custGeom>
          <a:solidFill>
            <a:schemeClr val="accent1">
              <a:alpha val="91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7" name="Shape 1070" hidden="0"/>
          <p:cNvSpPr>
            <a:spLocks noChangeArrowheads="1" noGrp="1"/>
          </p:cNvSpPr>
          <p:nvPr isPhoto="0" userDrawn="1"/>
        </p:nvSpPr>
        <p:spPr bwMode="auto">
          <a:xfrm>
            <a:off x="0" y="0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43200" h="43200" fill="norm" stroke="0" extrusionOk="0">
                <a:moveTo>
                  <a:pt x="21514" y="40568"/>
                </a:moveTo>
                <a:lnTo>
                  <a:pt x="21514" y="40568"/>
                </a:lnTo>
                <a:cubicBezTo>
                  <a:pt x="3963" y="42915"/>
                  <a:pt x="-4610" y="40484"/>
                  <a:pt x="6823" y="6555"/>
                </a:cubicBezTo>
                <a:lnTo>
                  <a:pt x="6823" y="6555"/>
                </a:lnTo>
                <a:cubicBezTo>
                  <a:pt x="8022" y="2999"/>
                  <a:pt x="8781" y="646"/>
                  <a:pt x="8988" y="0"/>
                </a:cubicBezTo>
                <a:lnTo>
                  <a:pt x="8597" y="0"/>
                </a:lnTo>
                <a:lnTo>
                  <a:pt x="8597" y="0"/>
                </a:lnTo>
                <a:cubicBezTo>
                  <a:pt x="8597" y="0"/>
                  <a:pt x="7784" y="2374"/>
                  <a:pt x="6346" y="6641"/>
                </a:cubicBezTo>
                <a:lnTo>
                  <a:pt x="6346" y="6641"/>
                </a:lnTo>
                <a:cubicBezTo>
                  <a:pt x="-5238" y="41016"/>
                  <a:pt x="3448" y="43478"/>
                  <a:pt x="21229" y="41101"/>
                </a:cubicBezTo>
                <a:lnTo>
                  <a:pt x="21229" y="41101"/>
                </a:lnTo>
                <a:cubicBezTo>
                  <a:pt x="34825" y="39282"/>
                  <a:pt x="43200" y="37760"/>
                  <a:pt x="43200" y="37760"/>
                </a:cubicBezTo>
                <a:lnTo>
                  <a:pt x="43200" y="37295"/>
                </a:lnTo>
                <a:lnTo>
                  <a:pt x="43200" y="37295"/>
                </a:lnTo>
                <a:cubicBezTo>
                  <a:pt x="42075" y="37493"/>
                  <a:pt x="33948" y="38905"/>
                  <a:pt x="21514" y="40568"/>
                </a:cubicBezTo>
                <a:close/>
              </a:path>
            </a:pathLst>
          </a:custGeom>
          <a:solidFill>
            <a:schemeClr val="accent1"/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18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>
          <a:xfrm>
            <a:off x="1583497" y="274638"/>
            <a:ext cx="999890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19" name="Номер слайда 5" hidden="0"/>
          <p:cNvSpPr>
            <a:spLocks noGrp="1"/>
          </p:cNvSpPr>
          <p:nvPr isPhoto="0" userDrawn="0">
            <p:ph type="sldNum" sz="quarter" idx="4" hasCustomPrompt="0"/>
          </p:nvPr>
        </p:nvSpPr>
        <p:spPr bwMode="auto">
          <a:xfrm>
            <a:off x="9264351" y="6356350"/>
            <a:ext cx="23180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	</a:t>
            </a:r>
            <a:fld id="{F8E3F0E9-0FC2-4DDE-87CF-3BA6A04EA4CC}" type="slidenum">
              <a:rPr lang="ru-RU"/>
              <a:t/>
            </a:fld>
            <a:endParaRPr lang="ru-RU"/>
          </a:p>
        </p:txBody>
      </p:sp>
      <p:sp>
        <p:nvSpPr>
          <p:cNvPr id="20" name="Дата 3" hidden="0"/>
          <p:cNvSpPr>
            <a:spLocks noGrp="1"/>
          </p:cNvSpPr>
          <p:nvPr isPhoto="0" userDrawn="0">
            <p:ph type="dt" sz="half" idx="2" hasCustomPrompt="0"/>
          </p:nvPr>
        </p:nvSpPr>
        <p:spPr bwMode="auto">
          <a:xfrm>
            <a:off x="1619018" y="6356350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6EB4D43-F783-4E09-8208-6AA351DBC29B}" type="datetimeFigureOut">
              <a:rPr lang="ru-RU"/>
              <a:t/>
            </a:fld>
            <a:endParaRPr lang="ru-RU"/>
          </a:p>
        </p:txBody>
      </p:sp>
      <p:sp>
        <p:nvSpPr>
          <p:cNvPr id="21" name="Нижний колонтитул 4" hidden="0"/>
          <p:cNvSpPr>
            <a:spLocks noGrp="1"/>
          </p:cNvSpPr>
          <p:nvPr isPhoto="0" userDrawn="0">
            <p:ph type="ftr" sz="quarter" idx="3" hasCustomPrompt="0"/>
          </p:nvPr>
        </p:nvSpPr>
        <p:spPr bwMode="auto">
          <a:xfrm>
            <a:off x="5125706" y="6356350"/>
            <a:ext cx="356258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1" ftr="1" hdr="1" sldNum="1"/>
  <p:txStyles>
    <p:titleStyle>
      <a:lvl1pPr algn="r" defTabSz="914400">
        <a:spcBef>
          <a:spcPts val="0"/>
        </a:spcBef>
        <a:buNone/>
        <a:defRPr sz="4400" b="1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le 1" hidden="0"/>
          <p:cNvSpPr>
            <a:spLocks noGrp="1"/>
          </p:cNvSpPr>
          <p:nvPr isPhoto="0" userDrawn="0">
            <p:ph type="ctrTitle" hasCustomPrompt="0"/>
          </p:nvPr>
        </p:nvSpPr>
        <p:spPr bwMode="auto">
          <a:xfrm flipH="0" flipV="0">
            <a:off x="914399" y="2237912"/>
            <a:ext cx="10363198" cy="1362537"/>
          </a:xfrm>
        </p:spPr>
        <p:txBody>
          <a:bodyPr/>
          <a:lstStyle/>
          <a:p>
            <a:pPr>
              <a:defRPr/>
            </a:pPr>
            <a:r>
              <a:rPr lang="ru-RU" sz="2800"/>
              <a:t>Администрация Копейского городского округа Челябинской области: Ваш путь к успешной карьере                    на муниципальной службе </a:t>
            </a:r>
            <a:endParaRPr sz="2800"/>
          </a:p>
        </p:txBody>
      </p:sp>
      <p:sp>
        <p:nvSpPr>
          <p:cNvPr id="5" name="Subtitle 2" hidden="0"/>
          <p:cNvSpPr>
            <a:spLocks noGrp="1"/>
          </p:cNvSpPr>
          <p:nvPr isPhoto="0" userDrawn="0">
            <p:ph type="subTitle"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1800" b="0">
                <a:solidFill>
                  <a:schemeClr val="tx1"/>
                </a:solidFill>
              </a:rPr>
              <a:t>Администрация Копейского городского округа Челябинской области рада предоставить Вам уникальную возможность стать частью команды профессионалов, объединенных общей целью - процветанием и развитием нашего города. Мы убеждены, что успех любого муниципального образования напрямую зависит от компетентности, инициативности и вовлеченности его работников.</a:t>
            </a:r>
            <a:endParaRPr sz="1800" b="0">
              <a:solidFill>
                <a:schemeClr val="tx1"/>
              </a:solidFill>
            </a:endParaRPr>
          </a:p>
        </p:txBody>
      </p:sp>
      <p:pic>
        <p:nvPicPr>
          <p:cNvPr id="6" name="" hidden="0"/>
          <p:cNvPicPr>
            <a:picLocks noChangeAspect="1"/>
          </p:cNvPicPr>
          <p:nvPr isPhoto="0" userDrawn="0"/>
        </p:nvPicPr>
        <p:blipFill>
          <a:blip r:embed="rId2"/>
          <a:stretch/>
        </p:blipFill>
        <p:spPr bwMode="auto">
          <a:xfrm flipH="0" flipV="0">
            <a:off x="5641965" y="158544"/>
            <a:ext cx="4216893" cy="1672474"/>
          </a:xfrm>
          <a:prstGeom prst="rect">
            <a:avLst/>
          </a:prstGeom>
        </p:spPr>
      </p:pic>
      <p:pic>
        <p:nvPicPr>
          <p:cNvPr id="7" name="" hidden="0"/>
          <p:cNvPicPr>
            <a:picLocks noChangeAspect="1"/>
          </p:cNvPicPr>
          <p:nvPr isPhoto="0" userDrawn="0"/>
        </p:nvPicPr>
        <p:blipFill>
          <a:blip r:embed="rId3"/>
          <a:stretch/>
        </p:blipFill>
        <p:spPr bwMode="auto">
          <a:xfrm flipH="0" flipV="0">
            <a:off x="3043397" y="158544"/>
            <a:ext cx="1664562" cy="17741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 algn="ctr">
              <a:defRPr/>
            </a:pPr>
            <a:r>
              <a:rPr sz="2800"/>
              <a:t>Почему администрация Копейского городского                    округа - привлекательный работодатель? </a:t>
            </a: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sz="1800" b="1"/>
              <a:t>-</a:t>
            </a:r>
            <a:r>
              <a:rPr sz="1600" b="1"/>
              <a:t> </a:t>
            </a:r>
            <a:r>
              <a:rPr sz="1600" b="1"/>
              <a:t>Стабильность и социальная защищенность:</a:t>
            </a:r>
            <a:r>
              <a:rPr sz="1600"/>
              <a:t> Мы предлагаем официальное трудоустройство полный социальный пакет, гарантированные выплаты и соблюдение трудового законодательства. Это фундамент Вашей уверенности в завтрашнем дне.  </a:t>
            </a:r>
            <a:endParaRPr sz="1600"/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 b="1"/>
              <a:t>- Возможности для профессионального роста:</a:t>
            </a:r>
            <a:r>
              <a:rPr sz="1600"/>
              <a:t> Администрация Копейского городского округа Челябинской области уделяет особое внимание развитию кадрового потенциала. Регулярное обучение, повышение квалификации, участие в семинарах и конференциях.</a:t>
            </a:r>
            <a:endParaRPr sz="1600"/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/>
              <a:t>- </a:t>
            </a:r>
            <a:r>
              <a:rPr sz="1600" b="1"/>
              <a:t>Интересные и значимые задачи: </a:t>
            </a:r>
            <a:r>
              <a:rPr sz="1600"/>
              <a:t>Работа в администрации Копейского городского округа Челябинской области - это возможность непосредственно влиять на жизнь города, участвовать в реализации важных проектов, видеть результаты своего труда.</a:t>
            </a:r>
            <a:endParaRPr sz="1600"/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/>
              <a:t>- </a:t>
            </a:r>
            <a:r>
              <a:rPr sz="1600" b="1"/>
              <a:t>Коллектив единомышленников</a:t>
            </a:r>
            <a:r>
              <a:rPr sz="1600"/>
              <a:t> - Мы ценим наш сплоченный коллектив, где царит атмосфера взаимопомощи, поддержки и уважения. Мы приветствуем новые идеи и инициативы, ценим вклад каждого работника.</a:t>
            </a:r>
            <a:endParaRPr sz="1600"/>
          </a:p>
          <a:p>
            <a:pPr>
              <a:defRPr/>
            </a:pPr>
            <a:endParaRPr sz="1600"/>
          </a:p>
          <a:p>
            <a:pPr>
              <a:defRPr/>
            </a:pPr>
            <a:r>
              <a:rPr sz="1600"/>
              <a:t>- </a:t>
            </a:r>
            <a:r>
              <a:rPr sz="1600" b="1"/>
              <a:t>Современные условия труда:</a:t>
            </a:r>
            <a:r>
              <a:rPr sz="1600"/>
              <a:t> Администрация Копейского городского округа Челябинской области стремится обеспечить комфортные и современные условия для работы, оснащая рабочие места необходимым оборудованием и программным обеспечением.</a:t>
            </a:r>
            <a:endParaRPr sz="1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 hidden="0"/>
          <p:cNvSpPr>
            <a:spLocks noGrp="1"/>
          </p:cNvSpPr>
          <p:nvPr isPhoto="0" userDrawn="0">
            <p:ph type="title" hasCustomPrompt="0"/>
          </p:nvPr>
        </p:nvSpPr>
        <p:spPr bwMode="auto"/>
        <p:txBody>
          <a:bodyPr/>
          <a:lstStyle/>
          <a:p>
            <a:pPr algn="ctr">
              <a:defRPr/>
            </a:pPr>
            <a:r>
              <a:rPr/>
              <a:t>Мы предлагаем: </a:t>
            </a:r>
            <a:endParaRPr/>
          </a:p>
        </p:txBody>
      </p:sp>
      <p:sp>
        <p:nvSpPr>
          <p:cNvPr id="5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 sz="1800"/>
              <a:t>- </a:t>
            </a:r>
            <a:r>
              <a:rPr sz="1800"/>
              <a:t> Конкурентную заработную плату, соответствующую вашему опыту и квалификации.</a:t>
            </a:r>
            <a:endParaRPr sz="1800"/>
          </a:p>
          <a:p>
            <a:pPr>
              <a:defRPr/>
            </a:pPr>
            <a:r>
              <a:rPr sz="1800"/>
              <a:t>- Возможность карьерного роста и развития.</a:t>
            </a:r>
            <a:endParaRPr sz="1800"/>
          </a:p>
          <a:p>
            <a:pPr>
              <a:defRPr/>
            </a:pPr>
            <a:r>
              <a:rPr sz="1800"/>
              <a:t>- Участие в интересных и социально значимых проектах.</a:t>
            </a:r>
            <a:endParaRPr sz="1800"/>
          </a:p>
          <a:p>
            <a:pPr>
              <a:defRPr/>
            </a:pPr>
            <a:r>
              <a:rPr sz="1800"/>
              <a:t>- Работу в дружном и профессиональном коллективе.</a:t>
            </a:r>
            <a:endParaRPr sz="18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 hidden="0"/>
        <p:cNvGrpSpPr/>
        <p:nvPr isPhoto="0" userDrawn="0"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Объект 2" hidden="0"/>
          <p:cNvSpPr>
            <a:spLocks noGrp="1"/>
          </p:cNvSpPr>
          <p:nvPr isPhoto="0" userDrawn="0">
            <p:ph idx="1" hasCustomPrompt="0"/>
          </p:nvPr>
        </p:nvSpPr>
        <p:spPr bwMode="auto"/>
        <p:txBody>
          <a:bodyPr/>
          <a:lstStyle/>
          <a:p>
            <a:pPr>
              <a:defRPr/>
            </a:pPr>
            <a:r>
              <a:rPr/>
              <a:t>Мы приглашаем Вас присоединиться к нашей команде! Вместе мы сможем сделать Копейский городской округ еще более комфортным, современным и процветающим!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Corner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Р7-Офис/1.3.3.33</Application>
  <DocSecurity>0</DocSecurity>
  <PresentationFormat>Widescreen</PresentationFormat>
  <Paragraphs>0</Paragraphs>
  <Slides>4</Slides>
  <Notes>4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Theme 1</vt:lpstr>
      <vt:lpstr>Slide 1</vt:lpstr>
      <vt:lpstr>Slide 2</vt:lpstr>
      <vt:lpstr>Slide 3</vt:lpstr>
      <vt:lpstr>Slide 4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dc:identifier/>
  <dc:language/>
  <cp:lastModifiedBy/>
  <cp:revision>7</cp:revision>
  <dcterms:created xsi:type="dcterms:W3CDTF">2012-12-03T06:56:55Z</dcterms:created>
  <dcterms:modified xsi:type="dcterms:W3CDTF">2025-05-13T10:38:06Z</dcterms:modified>
  <cp:category/>
  <cp:contentStatus/>
  <cp:version/>
</cp:coreProperties>
</file>