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46" d="100"/>
          <a:sy n="46" d="100"/>
        </p:scale>
        <p:origin x="78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27ADA1-F7CB-4D55-8D06-04E1211096E8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DF43D-0D82-4497-9E90-2088E86AE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132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41221E5-7225-48EB-A4EE-420E7BFCF705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3795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1077-69F3-4048-AA43-AB782FC19EC5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E9BD7-C907-40BA-AC5D-1AC1B701E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79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1077-69F3-4048-AA43-AB782FC19EC5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E9BD7-C907-40BA-AC5D-1AC1B701E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740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1077-69F3-4048-AA43-AB782FC19EC5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E9BD7-C907-40BA-AC5D-1AC1B701E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652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1077-69F3-4048-AA43-AB782FC19EC5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E9BD7-C907-40BA-AC5D-1AC1B701E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464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1077-69F3-4048-AA43-AB782FC19EC5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E9BD7-C907-40BA-AC5D-1AC1B701E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076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1077-69F3-4048-AA43-AB782FC19EC5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E9BD7-C907-40BA-AC5D-1AC1B701E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100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1077-69F3-4048-AA43-AB782FC19EC5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E9BD7-C907-40BA-AC5D-1AC1B701E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049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1077-69F3-4048-AA43-AB782FC19EC5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E9BD7-C907-40BA-AC5D-1AC1B701E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098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1077-69F3-4048-AA43-AB782FC19EC5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E9BD7-C907-40BA-AC5D-1AC1B701E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379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1077-69F3-4048-AA43-AB782FC19EC5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E9BD7-C907-40BA-AC5D-1AC1B701E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171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1077-69F3-4048-AA43-AB782FC19EC5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E9BD7-C907-40BA-AC5D-1AC1B701E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070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B1077-69F3-4048-AA43-AB782FC19EC5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E9BD7-C907-40BA-AC5D-1AC1B701E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407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 2"/>
          <p:cNvSpPr>
            <a:spLocks noGrp="1"/>
          </p:cNvSpPr>
          <p:nvPr>
            <p:ph type="ctrTitle"/>
          </p:nvPr>
        </p:nvSpPr>
        <p:spPr>
          <a:xfrm>
            <a:off x="1265030" y="2132856"/>
            <a:ext cx="10615373" cy="2592288"/>
          </a:xfrm>
        </p:spPr>
        <p:txBody>
          <a:bodyPr rtlCol="0">
            <a:noAutofit/>
          </a:bodyPr>
          <a:lstStyle/>
          <a:p>
            <a:pPr algn="l"/>
            <a:r>
              <a:rPr lang="ru-RU" sz="5400" b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</a:t>
            </a:r>
            <a:r>
              <a:rPr lang="ru-RU" sz="5400" b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контроля </a:t>
            </a:r>
            <a:r>
              <a:rPr lang="ru-RU" sz="5400" b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5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предприятиях розничной торговли</a:t>
            </a:r>
            <a:endParaRPr lang="ru-RU" sz="5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www.acort.ru/img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4312" y="5661249"/>
            <a:ext cx="2976092" cy="79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1344" y="0"/>
            <a:ext cx="648072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73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5400000">
            <a:off x="5606904" y="-4963963"/>
            <a:ext cx="994786" cy="1152561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3600" dirty="0" smtClean="0"/>
              <a:t>Розничные сети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341488" y="1473945"/>
            <a:ext cx="81594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Эффективная система контроля:</a:t>
            </a:r>
          </a:p>
          <a:p>
            <a:endParaRPr lang="ru-RU" sz="20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выявление </a:t>
            </a:r>
            <a:r>
              <a:rPr lang="ru-RU" sz="2000" b="1" dirty="0"/>
              <a:t>фактов реализации товаров без </a:t>
            </a:r>
            <a:r>
              <a:rPr lang="ru-RU" sz="2000" b="1" dirty="0" smtClean="0"/>
              <a:t>маркировки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выявления </a:t>
            </a:r>
            <a:r>
              <a:rPr lang="ru-RU" sz="2000" b="1" dirty="0"/>
              <a:t>участников оборота, </a:t>
            </a:r>
            <a:r>
              <a:rPr lang="ru-RU" sz="2000" b="1" dirty="0" smtClean="0"/>
              <a:t>не зарегистрированных </a:t>
            </a:r>
            <a:r>
              <a:rPr lang="ru-RU" sz="2000" b="1" dirty="0"/>
              <a:t>в системе </a:t>
            </a:r>
            <a:r>
              <a:rPr lang="ru-RU" sz="2000" b="1" dirty="0" smtClean="0"/>
              <a:t>маркировки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работа с собственными контрагентами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3240345" y="691788"/>
            <a:ext cx="995127" cy="6792841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3600" dirty="0" smtClean="0"/>
              <a:t>Контролирующие органы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12888" y="2554447"/>
            <a:ext cx="283363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/>
                <a:ea typeface="Calibri" panose="020F0502020204030204" pitchFamily="34" charset="0"/>
              </a:rPr>
              <a:t>Увеличение количества проверок добросовестных розничных компаний</a:t>
            </a:r>
            <a:r>
              <a:rPr lang="ru-RU" dirty="0" smtClean="0">
                <a:effectLst/>
                <a:ea typeface="Calibri" panose="020F0502020204030204" pitchFamily="34" charset="0"/>
              </a:rPr>
              <a:t>, в особенности в части актуальности информации, которая содержится в ГИС МТ.</a:t>
            </a:r>
            <a:endParaRPr lang="ru-RU" dirty="0"/>
          </a:p>
        </p:txBody>
      </p:sp>
      <p:sp>
        <p:nvSpPr>
          <p:cNvPr id="8" name="Стрелка углом вверх 7"/>
          <p:cNvSpPr/>
          <p:nvPr/>
        </p:nvSpPr>
        <p:spPr>
          <a:xfrm>
            <a:off x="7264958" y="1457011"/>
            <a:ext cx="1517301" cy="2723104"/>
          </a:xfrm>
          <a:prstGeom prst="bentUpArrow">
            <a:avLst>
              <a:gd name="adj1" fmla="val 12940"/>
              <a:gd name="adj2" fmla="val 25000"/>
              <a:gd name="adj3" fmla="val 320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61103" y="5438324"/>
            <a:ext cx="11606002" cy="101566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Такая ситуация </a:t>
            </a:r>
            <a:r>
              <a:rPr lang="ru-RU" sz="2000" dirty="0"/>
              <a:t>потенциально может привести к </a:t>
            </a:r>
            <a:r>
              <a:rPr lang="ru-RU" sz="2000" dirty="0" smtClean="0"/>
              <a:t>затруднению товарооборота в розничных сетях. </a:t>
            </a:r>
            <a:r>
              <a:rPr lang="ru-RU" sz="2000" b="1" dirty="0" smtClean="0"/>
              <a:t>Ограничивается </a:t>
            </a:r>
            <a:r>
              <a:rPr lang="ru-RU" sz="2000" b="1" dirty="0"/>
              <a:t>оборот товаров, по которым актуальная информация в системе еще не размещена по объективным причинам.</a:t>
            </a:r>
            <a:r>
              <a:rPr 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27466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5400000">
            <a:off x="728430" y="-55340"/>
            <a:ext cx="944544" cy="1718426"/>
          </a:xfrm>
          <a:prstGeom prst="rect">
            <a:avLst/>
          </a:prstGeom>
          <a:solidFill>
            <a:srgbClr val="CC0000"/>
          </a:solidFill>
          <a:ln>
            <a:solidFill>
              <a:srgbClr val="C0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000" dirty="0" smtClean="0"/>
              <a:t>Производство/импорт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 rot="5400000">
            <a:off x="3131660" y="-55340"/>
            <a:ext cx="944544" cy="171842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000" dirty="0" smtClean="0"/>
              <a:t>Оптовая торговля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 rot="5400000">
            <a:off x="7938120" y="-55340"/>
            <a:ext cx="944544" cy="171842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000" dirty="0" smtClean="0"/>
              <a:t>Розница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 rot="5400000">
            <a:off x="5534890" y="-55340"/>
            <a:ext cx="944544" cy="171842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000" dirty="0" smtClean="0"/>
              <a:t>Мелкий опт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10341350" y="-55340"/>
            <a:ext cx="944544" cy="171842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000" dirty="0"/>
              <a:t>П</a:t>
            </a:r>
            <a:r>
              <a:rPr lang="ru-RU" sz="2000" dirty="0" smtClean="0"/>
              <a:t>отребитель</a:t>
            </a:r>
            <a:endParaRPr lang="ru-RU" sz="2000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2168853" y="609319"/>
            <a:ext cx="466928" cy="3891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4572083" y="615524"/>
            <a:ext cx="466928" cy="3891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6975313" y="609318"/>
            <a:ext cx="466928" cy="3891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9378543" y="609317"/>
            <a:ext cx="466928" cy="3891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5834" y="1419919"/>
            <a:ext cx="1329735" cy="379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нарушение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1179" y="1429966"/>
            <a:ext cx="1827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ответственность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5400000">
            <a:off x="5514793" y="447144"/>
            <a:ext cx="984739" cy="1133134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dirty="0" smtClean="0"/>
              <a:t>Обеспечить распределение </a:t>
            </a:r>
            <a:r>
              <a:rPr lang="ru-RU" sz="2400" dirty="0"/>
              <a:t>ответственности по товаропроводящей сети с учетом того, кто и на каком этапе обязан предоставлять информацию в ГИС МТ. 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341489" y="1863246"/>
            <a:ext cx="1133134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В следующих случаях, по мнению АКОРТ, ответственность за допущенные нарушения при реализации маркированных товаров должен нести поставщик</a:t>
            </a:r>
            <a:r>
              <a:rPr lang="ru-RU" sz="2000" dirty="0" smtClean="0"/>
              <a:t>:</a:t>
            </a:r>
          </a:p>
          <a:p>
            <a:endParaRPr lang="ru-RU" sz="2000" dirty="0" smtClean="0"/>
          </a:p>
          <a:p>
            <a:pPr marL="457200" indent="-457200">
              <a:buAutoNum type="arabicPeriod"/>
            </a:pPr>
            <a:r>
              <a:rPr lang="ru-RU" sz="2000" dirty="0" smtClean="0"/>
              <a:t>В </a:t>
            </a:r>
            <a:r>
              <a:rPr lang="ru-RU" sz="2000" dirty="0"/>
              <a:t>случае возникновения </a:t>
            </a:r>
            <a:r>
              <a:rPr lang="ru-RU" sz="2000" dirty="0" err="1"/>
              <a:t>пересорта</a:t>
            </a:r>
            <a:r>
              <a:rPr lang="ru-RU" sz="2000" dirty="0"/>
              <a:t>, то есть несколько товаров из партии может принадлежать другому УОТ, но проверить это без тотального сканирования всех товаров невозможно. </a:t>
            </a:r>
            <a:endParaRPr lang="ru-RU" sz="2000" dirty="0" smtClean="0"/>
          </a:p>
          <a:p>
            <a:pPr marL="457200" indent="-457200">
              <a:buAutoNum type="arabicPeriod"/>
            </a:pPr>
            <a:r>
              <a:rPr lang="ru-RU" sz="2000" dirty="0"/>
              <a:t>В период объемно-сортового </a:t>
            </a:r>
            <a:r>
              <a:rPr lang="ru-RU" sz="2000" dirty="0" smtClean="0"/>
              <a:t>учета (предусмотрен </a:t>
            </a:r>
            <a:r>
              <a:rPr lang="ru-RU" sz="2000" dirty="0"/>
              <a:t>для молочной продукции и предполагается в упакованной воде и </a:t>
            </a:r>
            <a:r>
              <a:rPr lang="ru-RU" sz="2000" dirty="0" smtClean="0"/>
              <a:t>пиве), </a:t>
            </a:r>
            <a:r>
              <a:rPr lang="ru-RU" sz="2000" dirty="0"/>
              <a:t>когда </a:t>
            </a:r>
            <a:r>
              <a:rPr lang="ru-RU" sz="2000" dirty="0" smtClean="0"/>
              <a:t>передаются </a:t>
            </a:r>
            <a:r>
              <a:rPr lang="ru-RU" sz="2000" dirty="0"/>
              <a:t>только данные о виде и объеме поставленных </a:t>
            </a:r>
            <a:r>
              <a:rPr lang="ru-RU" sz="2000" dirty="0" smtClean="0"/>
              <a:t>товаров. </a:t>
            </a:r>
            <a:r>
              <a:rPr lang="ru-RU" sz="2000" dirty="0"/>
              <a:t>В данном случае невозможно проверить статус кодов идентификации (введен в оборот или нет). </a:t>
            </a:r>
            <a:endParaRPr lang="ru-RU" sz="2000" dirty="0" smtClean="0"/>
          </a:p>
          <a:p>
            <a:pPr marL="457200" indent="-457200" algn="just">
              <a:buAutoNum type="arabicPeriod"/>
            </a:pPr>
            <a:r>
              <a:rPr lang="ru-RU" sz="2000" dirty="0"/>
              <a:t>В</a:t>
            </a:r>
            <a:r>
              <a:rPr lang="ru-RU" sz="2000" dirty="0" smtClean="0"/>
              <a:t> </a:t>
            </a:r>
            <a:r>
              <a:rPr lang="ru-RU" sz="2000" dirty="0"/>
              <a:t>случае поставки товаров, в отношении которых в ГИС МТ содержатся некорректные сведения об атрибутах таких </a:t>
            </a:r>
            <a:r>
              <a:rPr lang="ru-RU" sz="2000" dirty="0" smtClean="0"/>
              <a:t>товаров</a:t>
            </a:r>
            <a:r>
              <a:rPr lang="ru-RU" sz="2000" dirty="0"/>
              <a:t>.</a:t>
            </a:r>
            <a:endParaRPr lang="ru-RU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3648895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images11.cosmopolitan.ru/upload/img_cache/7c8/7c85ec3f48bcf13034ac4a979fac580f_ce_2370x1244x0x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89" y="2386859"/>
            <a:ext cx="5144784" cy="27004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rot="5400000">
            <a:off x="5606904" y="-4963963"/>
            <a:ext cx="994786" cy="1152561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3600" dirty="0" smtClean="0"/>
              <a:t>ПЕРЕМАРКИРОВКА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655013" y="182247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Э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тикетки или наклейки в процессе розничной торговли могут открепляться/отклеиваться/повреждаться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55013" y="5005384"/>
            <a:ext cx="6096000" cy="102778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 выявлении такие товары арестовываются и в отношении розничной компании возбуждается дело об административном правонарушении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55013" y="3372378"/>
            <a:ext cx="6096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ыявление в торговом зале единичных случаев отсутствия/повреждения маркировки происходит не сразу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8333362" y="2667671"/>
            <a:ext cx="739302" cy="5058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8333362" y="4300677"/>
            <a:ext cx="739302" cy="5058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684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576</TotalTime>
  <Words>259</Words>
  <Application>Microsoft Office PowerPoint</Application>
  <PresentationFormat>Широкоэкранный</PresentationFormat>
  <Paragraphs>28</Paragraphs>
  <Slides>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Особенности контроля  в предприятиях розничной торговли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Лариса Анатольевна Кузнецова</cp:lastModifiedBy>
  <cp:revision>13</cp:revision>
  <dcterms:created xsi:type="dcterms:W3CDTF">2021-04-06T19:21:48Z</dcterms:created>
  <dcterms:modified xsi:type="dcterms:W3CDTF">2021-04-07T15:04:59Z</dcterms:modified>
</cp:coreProperties>
</file>