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6382" r:id="rId3"/>
    <p:sldId id="6375" r:id="rId4"/>
    <p:sldId id="10247" r:id="rId5"/>
    <p:sldId id="10262" r:id="rId6"/>
    <p:sldId id="6409" r:id="rId7"/>
    <p:sldId id="10248" r:id="rId8"/>
    <p:sldId id="10260" r:id="rId9"/>
    <p:sldId id="6408" r:id="rId10"/>
    <p:sldId id="6406" r:id="rId11"/>
    <p:sldId id="6781" r:id="rId12"/>
    <p:sldId id="10265" r:id="rId13"/>
    <p:sldId id="10258" r:id="rId14"/>
    <p:sldId id="6395" r:id="rId15"/>
    <p:sldId id="10266" r:id="rId16"/>
    <p:sldId id="10267" r:id="rId17"/>
    <p:sldId id="10268" r:id="rId18"/>
    <p:sldId id="10259" r:id="rId19"/>
    <p:sldId id="10253" r:id="rId20"/>
    <p:sldId id="10269" r:id="rId21"/>
    <p:sldId id="314" r:id="rId22"/>
    <p:sldId id="6369" r:id="rId23"/>
    <p:sldId id="10261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lentin Shatalov" initials="VS" lastIdx="1" clrIdx="0">
    <p:extLst>
      <p:ext uri="{19B8F6BF-5375-455C-9EA6-DF929625EA0E}">
        <p15:presenceInfo xmlns:p15="http://schemas.microsoft.com/office/powerpoint/2012/main" userId="S::valentin_shatalov@bat.com::a7ac45a2-72d3-4586-a424-38855509ce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405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7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78455393535013"/>
          <c:y val="2.1723700352077161E-2"/>
          <c:w val="0.87436219643847912"/>
          <c:h val="0.9076008995739958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Подделка известных марок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3175"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152-4FAB-BCE5-E443269ACA6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152-4FAB-BCE5-E443269ACA6B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152-4FAB-BCE5-E443269ACA6B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8152-4FAB-BCE5-E443269ACA6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8152-4FAB-BCE5-E443269ACA6B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8152-4FAB-BCE5-E443269ACA6B}"/>
              </c:ext>
            </c:extLst>
          </c:dPt>
          <c:dLbls>
            <c:dLbl>
              <c:idx val="0"/>
              <c:layout>
                <c:manualLayout>
                  <c:x val="7.624431729392081E-2"/>
                  <c:y val="-2.64948741806408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 algn="ctr">
                    <a:defRPr lang="en-US"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52-4FAB-BCE5-E443269ACA6B}"/>
                </c:ext>
              </c:extLst>
            </c:dLbl>
            <c:dLbl>
              <c:idx val="1"/>
              <c:layout>
                <c:manualLayout>
                  <c:x val="7.3968367523953027E-2"/>
                  <c:y val="-7.948462254192434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 algn="ctr">
                    <a:defRPr lang="en-US"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52-4FAB-BCE5-E443269ACA6B}"/>
                </c:ext>
              </c:extLst>
            </c:dLbl>
            <c:dLbl>
              <c:idx val="2"/>
              <c:layout>
                <c:manualLayout>
                  <c:x val="7.2830392638969052E-2"/>
                  <c:y val="-1.324743709032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 algn="ctr">
                    <a:defRPr lang="en-US"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152-4FAB-BCE5-E443269ACA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050" b="0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Sheet1!$B$1:$J$1</c:f>
              <c:strCache>
                <c:ptCount val="6"/>
                <c:pt idx="0">
                  <c:v>2015 Q2</c:v>
                </c:pt>
                <c:pt idx="1">
                  <c:v>2016 Q3</c:v>
                </c:pt>
                <c:pt idx="2">
                  <c:v>2017 Q3</c:v>
                </c:pt>
                <c:pt idx="3">
                  <c:v>2018 Q3</c:v>
                </c:pt>
                <c:pt idx="4">
                  <c:v>2019 Q3</c:v>
                </c:pt>
                <c:pt idx="5">
                  <c:v>2020 Q3</c:v>
                </c:pt>
              </c:strCache>
            </c:strRef>
          </c:cat>
          <c:val>
            <c:numRef>
              <c:f>Sheet1!$B$2:$J$2</c:f>
              <c:numCache>
                <c:formatCode>0.0%;;</c:formatCode>
                <c:ptCount val="6"/>
                <c:pt idx="0">
                  <c:v>1.9617732457890271E-3</c:v>
                </c:pt>
                <c:pt idx="1">
                  <c:v>3.0465362576547329E-3</c:v>
                </c:pt>
                <c:pt idx="2">
                  <c:v>1.9368457459757458E-3</c:v>
                </c:pt>
                <c:pt idx="3">
                  <c:v>5.5523564719909633E-3</c:v>
                </c:pt>
                <c:pt idx="4">
                  <c:v>1.4821252356837299E-2</c:v>
                </c:pt>
                <c:pt idx="5">
                  <c:v>6.9957427829565764E-3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152-4FAB-BCE5-E443269ACA6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Duty Free</c:v>
                </c:pt>
              </c:strCache>
            </c:strRef>
          </c:tx>
          <c:spPr>
            <a:solidFill>
              <a:srgbClr val="FDAD56"/>
            </a:solidFill>
            <a:ln w="3175">
              <a:solidFill>
                <a:schemeClr val="bg1"/>
              </a:solidFill>
            </a:ln>
          </c:spPr>
          <c:invertIfNegative val="0"/>
          <c:dLbls>
            <c:dLbl>
              <c:idx val="0"/>
              <c:layout>
                <c:manualLayout>
                  <c:x val="7.624431729392081E-2"/>
                  <c:y val="-1.854641192644855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152-4FAB-BCE5-E443269ACA6B}"/>
                </c:ext>
              </c:extLst>
            </c:dLbl>
            <c:dLbl>
              <c:idx val="1"/>
              <c:layout>
                <c:manualLayout>
                  <c:x val="7.2830392638969135E-2"/>
                  <c:y val="-2.64948741806407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152-4FAB-BCE5-E443269ACA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05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Sheet1!$B$1:$J$1</c:f>
              <c:strCache>
                <c:ptCount val="6"/>
                <c:pt idx="0">
                  <c:v>2015 Q2</c:v>
                </c:pt>
                <c:pt idx="1">
                  <c:v>2016 Q3</c:v>
                </c:pt>
                <c:pt idx="2">
                  <c:v>2017 Q3</c:v>
                </c:pt>
                <c:pt idx="3">
                  <c:v>2018 Q3</c:v>
                </c:pt>
                <c:pt idx="4">
                  <c:v>2019 Q3</c:v>
                </c:pt>
                <c:pt idx="5">
                  <c:v>2020 Q3</c:v>
                </c:pt>
              </c:strCache>
            </c:strRef>
          </c:cat>
          <c:val>
            <c:numRef>
              <c:f>Sheet1!$B$3:$J$3</c:f>
              <c:numCache>
                <c:formatCode>0.0%;;</c:formatCode>
                <c:ptCount val="6"/>
                <c:pt idx="0">
                  <c:v>4.6283822020560026E-4</c:v>
                </c:pt>
                <c:pt idx="1">
                  <c:v>4.8786862252580356E-4</c:v>
                </c:pt>
                <c:pt idx="2">
                  <c:v>1.6085647720755175E-3</c:v>
                </c:pt>
                <c:pt idx="3">
                  <c:v>5.2743556472551797E-3</c:v>
                </c:pt>
                <c:pt idx="4">
                  <c:v>8.7588885154066872E-3</c:v>
                </c:pt>
                <c:pt idx="5">
                  <c:v>3.9145929893505474E-3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152-4FAB-BCE5-E443269ACA6B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Продукция из стран ЕАЭС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05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Sheet1!$B$1:$J$1</c:f>
              <c:strCache>
                <c:ptCount val="6"/>
                <c:pt idx="0">
                  <c:v>2015 Q2</c:v>
                </c:pt>
                <c:pt idx="1">
                  <c:v>2016 Q3</c:v>
                </c:pt>
                <c:pt idx="2">
                  <c:v>2017 Q3</c:v>
                </c:pt>
                <c:pt idx="3">
                  <c:v>2018 Q3</c:v>
                </c:pt>
                <c:pt idx="4">
                  <c:v>2019 Q3</c:v>
                </c:pt>
                <c:pt idx="5">
                  <c:v>2020 Q3</c:v>
                </c:pt>
              </c:strCache>
            </c:strRef>
          </c:cat>
          <c:val>
            <c:numRef>
              <c:f>Sheet1!$B$4:$J$4</c:f>
              <c:numCache>
                <c:formatCode>0.0%;;</c:formatCode>
                <c:ptCount val="6"/>
                <c:pt idx="0">
                  <c:v>5.7068543942219198E-3</c:v>
                </c:pt>
                <c:pt idx="1">
                  <c:v>1.3941383463344982E-2</c:v>
                </c:pt>
                <c:pt idx="2">
                  <c:v>2.7268620896909106E-2</c:v>
                </c:pt>
                <c:pt idx="3">
                  <c:v>4.2119504954532108E-2</c:v>
                </c:pt>
                <c:pt idx="4">
                  <c:v>8.6354103013778188E-2</c:v>
                </c:pt>
                <c:pt idx="5">
                  <c:v>4.4959378685983181E-2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152-4FAB-BCE5-E443269ACA6B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Продукция из других стран</c:v>
                </c:pt>
              </c:strCache>
            </c:strRef>
          </c:tx>
          <c:spPr>
            <a:solidFill>
              <a:srgbClr val="9ED7C9"/>
            </a:solidFill>
            <a:ln w="3175">
              <a:solidFill>
                <a:schemeClr val="bg1"/>
              </a:solidFill>
            </a:ln>
          </c:spPr>
          <c:invertIfNegative val="0"/>
          <c:dLbls>
            <c:dLbl>
              <c:idx val="0"/>
              <c:layout>
                <c:manualLayout>
                  <c:x val="7.624431729392081E-2"/>
                  <c:y val="-5.298974836128160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152-4FAB-BCE5-E443269ACA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05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Sheet1!$B$1:$J$1</c:f>
              <c:strCache>
                <c:ptCount val="6"/>
                <c:pt idx="0">
                  <c:v>2015 Q2</c:v>
                </c:pt>
                <c:pt idx="1">
                  <c:v>2016 Q3</c:v>
                </c:pt>
                <c:pt idx="2">
                  <c:v>2017 Q3</c:v>
                </c:pt>
                <c:pt idx="3">
                  <c:v>2018 Q3</c:v>
                </c:pt>
                <c:pt idx="4">
                  <c:v>2019 Q3</c:v>
                </c:pt>
                <c:pt idx="5">
                  <c:v>2020 Q3</c:v>
                </c:pt>
              </c:strCache>
            </c:strRef>
          </c:cat>
          <c:val>
            <c:numRef>
              <c:f>Sheet1!$B$5:$J$5</c:f>
              <c:numCache>
                <c:formatCode>0.0%;;</c:formatCode>
                <c:ptCount val="6"/>
                <c:pt idx="0">
                  <c:v>1.3296727207353291E-3</c:v>
                </c:pt>
                <c:pt idx="1">
                  <c:v>2.8774979320423388E-3</c:v>
                </c:pt>
                <c:pt idx="2">
                  <c:v>7.2885482893600487E-3</c:v>
                </c:pt>
                <c:pt idx="3">
                  <c:v>1.0679845016873734E-2</c:v>
                </c:pt>
                <c:pt idx="4">
                  <c:v>2.44663157416137E-2</c:v>
                </c:pt>
                <c:pt idx="5">
                  <c:v>9.9684846270685253E-3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8152-4FAB-BCE5-E443269ACA6B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Подделка / отсутствие марки</c:v>
                </c:pt>
              </c:strCache>
            </c:strRef>
          </c:tx>
          <c:spPr>
            <a:solidFill>
              <a:srgbClr val="D3CC32"/>
            </a:solidFill>
            <a:ln w="3175">
              <a:solidFill>
                <a:schemeClr val="bg1"/>
              </a:solidFill>
            </a:ln>
          </c:spPr>
          <c:invertIfNegative val="0"/>
          <c:dLbls>
            <c:dLbl>
              <c:idx val="0"/>
              <c:layout>
                <c:manualLayout>
                  <c:x val="7.624431729392081E-2"/>
                  <c:y val="-2.914436159870488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152-4FAB-BCE5-E443269ACA6B}"/>
                </c:ext>
              </c:extLst>
            </c:dLbl>
            <c:dLbl>
              <c:idx val="1"/>
              <c:layout>
                <c:manualLayout>
                  <c:x val="7.2830392638969135E-2"/>
                  <c:y val="1.854641192644846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152-4FAB-BCE5-E443269ACA6B}"/>
                </c:ext>
              </c:extLst>
            </c:dLbl>
            <c:dLbl>
              <c:idx val="2"/>
              <c:layout>
                <c:manualLayout>
                  <c:x val="7.2830392638969052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8152-4FAB-BCE5-E443269ACA6B}"/>
                </c:ext>
              </c:extLst>
            </c:dLbl>
            <c:dLbl>
              <c:idx val="5"/>
              <c:layout>
                <c:manualLayout>
                  <c:x val="6.6002543329065771E-2"/>
                  <c:y val="2.119589934451254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152-4FAB-BCE5-E443269ACA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05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Sheet1!$B$1:$J$1</c:f>
              <c:strCache>
                <c:ptCount val="6"/>
                <c:pt idx="0">
                  <c:v>2015 Q2</c:v>
                </c:pt>
                <c:pt idx="1">
                  <c:v>2016 Q3</c:v>
                </c:pt>
                <c:pt idx="2">
                  <c:v>2017 Q3</c:v>
                </c:pt>
                <c:pt idx="3">
                  <c:v>2018 Q3</c:v>
                </c:pt>
                <c:pt idx="4">
                  <c:v>2019 Q3</c:v>
                </c:pt>
                <c:pt idx="5">
                  <c:v>2020 Q3</c:v>
                </c:pt>
              </c:strCache>
            </c:strRef>
          </c:cat>
          <c:val>
            <c:numRef>
              <c:f>Sheet1!$B$6:$J$6</c:f>
              <c:numCache>
                <c:formatCode>0.0%;;</c:formatCode>
                <c:ptCount val="6"/>
                <c:pt idx="0">
                  <c:v>9.3219274205988791E-4</c:v>
                </c:pt>
                <c:pt idx="1">
                  <c:v>1.9288651986242562E-3</c:v>
                </c:pt>
                <c:pt idx="2">
                  <c:v>3.4425835463312441E-3</c:v>
                </c:pt>
                <c:pt idx="3">
                  <c:v>9.6236818835897676E-3</c:v>
                </c:pt>
                <c:pt idx="4">
                  <c:v>6.5667513823690063E-3</c:v>
                </c:pt>
                <c:pt idx="5">
                  <c:v>2.401581752050839E-3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8152-4FAB-BCE5-E443269ACA6B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Подозрительная акцизная марка</c:v>
                </c:pt>
              </c:strCache>
            </c:strRef>
          </c:tx>
          <c:spPr>
            <a:solidFill>
              <a:srgbClr val="C6C6E3"/>
            </a:solidFill>
            <a:ln w="3175">
              <a:solidFill>
                <a:schemeClr val="bg1"/>
              </a:solidFill>
            </a:ln>
          </c:spPr>
          <c:invertIfNegative val="0"/>
          <c:dLbls>
            <c:dLbl>
              <c:idx val="1"/>
              <c:layout>
                <c:manualLayout>
                  <c:x val="7.2830392638969135E-2"/>
                  <c:y val="-2.649487418064080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8152-4FAB-BCE5-E443269ACA6B}"/>
                </c:ext>
              </c:extLst>
            </c:dLbl>
            <c:dLbl>
              <c:idx val="5"/>
              <c:layout>
                <c:manualLayout>
                  <c:x val="6.6002543329065771E-2"/>
                  <c:y val="-5.298974836128160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8152-4FAB-BCE5-E443269ACA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05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Sheet1!$B$1:$J$1</c:f>
              <c:strCache>
                <c:ptCount val="6"/>
                <c:pt idx="0">
                  <c:v>2015 Q2</c:v>
                </c:pt>
                <c:pt idx="1">
                  <c:v>2016 Q3</c:v>
                </c:pt>
                <c:pt idx="2">
                  <c:v>2017 Q3</c:v>
                </c:pt>
                <c:pt idx="3">
                  <c:v>2018 Q3</c:v>
                </c:pt>
                <c:pt idx="4">
                  <c:v>2019 Q3</c:v>
                </c:pt>
                <c:pt idx="5">
                  <c:v>2020 Q3</c:v>
                </c:pt>
              </c:strCache>
            </c:strRef>
          </c:cat>
          <c:val>
            <c:numRef>
              <c:f>Sheet1!$B$7:$J$7</c:f>
              <c:numCache>
                <c:formatCode>0.0%;;</c:formatCode>
                <c:ptCount val="6"/>
                <c:pt idx="0">
                  <c:v>0</c:v>
                </c:pt>
                <c:pt idx="1">
                  <c:v>1.9680873849035E-3</c:v>
                </c:pt>
                <c:pt idx="2">
                  <c:v>3.4401035389738897E-3</c:v>
                </c:pt>
                <c:pt idx="3">
                  <c:v>1.0353424048491518E-2</c:v>
                </c:pt>
                <c:pt idx="4">
                  <c:v>1.4936619223473181E-2</c:v>
                </c:pt>
                <c:pt idx="5">
                  <c:v>1.687486635258592E-3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8152-4FAB-BCE5-E443269ACA6B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Всего </c:v>
                </c:pt>
              </c:strCache>
            </c:strRef>
          </c:tx>
          <c:spPr>
            <a:solidFill>
              <a:srgbClr val="00B0F0"/>
            </a:solidFill>
            <a:ln w="3175">
              <a:solidFill>
                <a:schemeClr val="bg1"/>
              </a:solidFill>
            </a:ln>
          </c:spPr>
          <c:invertIfNegative val="0"/>
          <c:dLbls>
            <c:dLbl>
              <c:idx val="0"/>
              <c:layout>
                <c:manualLayout>
                  <c:x val="7.624431729392081E-2"/>
                  <c:y val="-5.56392357793457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8152-4FAB-BCE5-E443269ACA6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8152-4FAB-BCE5-E443269ACA6B}"/>
                </c:ext>
              </c:extLst>
            </c:dLbl>
            <c:dLbl>
              <c:idx val="2"/>
              <c:layout>
                <c:manualLayout>
                  <c:x val="2.38790973099538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8152-4FAB-BCE5-E443269ACA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05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Sheet1!$B$1:$J$1</c:f>
              <c:strCache>
                <c:ptCount val="6"/>
                <c:pt idx="0">
                  <c:v>2015 Q2</c:v>
                </c:pt>
                <c:pt idx="1">
                  <c:v>2016 Q3</c:v>
                </c:pt>
                <c:pt idx="2">
                  <c:v>2017 Q3</c:v>
                </c:pt>
                <c:pt idx="3">
                  <c:v>2018 Q3</c:v>
                </c:pt>
                <c:pt idx="4">
                  <c:v>2019 Q3</c:v>
                </c:pt>
                <c:pt idx="5">
                  <c:v>2020 Q3</c:v>
                </c:pt>
              </c:strCache>
            </c:strRef>
          </c:cat>
          <c:val>
            <c:numRef>
              <c:f>Sheet1!$B$8:$J$8</c:f>
              <c:numCache>
                <c:formatCode>0.0%;;</c:formatCode>
                <c:ptCount val="6"/>
                <c:pt idx="0">
                  <c:v>4.6321001579602988E-4</c:v>
                </c:pt>
                <c:pt idx="1">
                  <c:v>2.5526004192589829E-4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8152-4FAB-BCE5-E443269ACA6B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Всего </c:v>
                </c:pt>
              </c:strCache>
            </c:strRef>
          </c:tx>
          <c:spPr>
            <a:noFill/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1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6"/>
                <c:pt idx="0">
                  <c:v>2015 Q2</c:v>
                </c:pt>
                <c:pt idx="1">
                  <c:v>2016 Q3</c:v>
                </c:pt>
                <c:pt idx="2">
                  <c:v>2017 Q3</c:v>
                </c:pt>
                <c:pt idx="3">
                  <c:v>2018 Q3</c:v>
                </c:pt>
                <c:pt idx="4">
                  <c:v>2019 Q3</c:v>
                </c:pt>
                <c:pt idx="5">
                  <c:v>2020 Q3</c:v>
                </c:pt>
              </c:strCache>
            </c:strRef>
          </c:cat>
          <c:val>
            <c:numRef>
              <c:f>Sheet1!$B$9:$J$9</c:f>
              <c:numCache>
                <c:formatCode>0.0%;;</c:formatCode>
                <c:ptCount val="6"/>
                <c:pt idx="0">
                  <c:v>1.0856541338807793E-2</c:v>
                </c:pt>
                <c:pt idx="1">
                  <c:v>2.4505498901021508E-2</c:v>
                </c:pt>
                <c:pt idx="2">
                  <c:v>4.4985266789625555E-2</c:v>
                </c:pt>
                <c:pt idx="3">
                  <c:v>8.3603168022733251E-2</c:v>
                </c:pt>
                <c:pt idx="4">
                  <c:v>0.15590393023347807</c:v>
                </c:pt>
                <c:pt idx="5">
                  <c:v>6.9927267472668253E-2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8152-4FAB-BCE5-E443269ACA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57249792"/>
        <c:axId val="57251328"/>
      </c:barChart>
      <c:catAx>
        <c:axId val="57249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251328"/>
        <c:crosses val="autoZero"/>
        <c:auto val="1"/>
        <c:lblAlgn val="ctr"/>
        <c:lblOffset val="200"/>
        <c:noMultiLvlLbl val="0"/>
      </c:catAx>
      <c:valAx>
        <c:axId val="57251328"/>
        <c:scaling>
          <c:orientation val="minMax"/>
          <c:max val="0.16000000000000003"/>
          <c:min val="0"/>
        </c:scaling>
        <c:delete val="1"/>
        <c:axPos val="l"/>
        <c:numFmt formatCode="0.0%;;" sourceLinked="1"/>
        <c:majorTickMark val="out"/>
        <c:minorTickMark val="none"/>
        <c:tickLblPos val="nextTo"/>
        <c:crossAx val="57249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egendEntry>
        <c:idx val="0"/>
        <c:delete val="1"/>
      </c:legendEntry>
      <c:legendEntry>
        <c:idx val="1"/>
        <c:txPr>
          <a:bodyPr/>
          <a:lstStyle/>
          <a:p>
            <a:pPr>
              <a:defRPr lang="en-US" sz="900" b="0" i="0" u="none" strike="noStrike" kern="1200" baseline="0">
                <a:solidFill>
                  <a:srgbClr val="000000">
                    <a:lumMod val="85000"/>
                    <a:lumOff val="15000"/>
                  </a:srgb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lang="en-US" sz="900" b="0" i="0" u="none" strike="noStrike" kern="1200" baseline="0">
                <a:solidFill>
                  <a:srgbClr val="000000">
                    <a:lumMod val="85000"/>
                    <a:lumOff val="15000"/>
                  </a:srgb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lang="en-US" sz="900" b="0" i="0" u="none" strike="noStrike" kern="1200" baseline="0">
                <a:solidFill>
                  <a:srgbClr val="000000">
                    <a:lumMod val="85000"/>
                    <a:lumOff val="15000"/>
                  </a:srgb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lang="en-US" sz="900" b="0" i="0" u="none" strike="noStrike" kern="1200" baseline="0">
                <a:solidFill>
                  <a:srgbClr val="000000">
                    <a:lumMod val="85000"/>
                    <a:lumOff val="15000"/>
                  </a:srgb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lang="en-US" sz="900" b="0" i="0" u="none" strike="noStrike" kern="1200" baseline="0">
                <a:solidFill>
                  <a:srgbClr val="000000">
                    <a:lumMod val="85000"/>
                    <a:lumOff val="15000"/>
                  </a:srgb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lang="en-US" sz="900" b="0" i="0" u="none" strike="noStrike" kern="1200" baseline="0">
                <a:solidFill>
                  <a:srgbClr val="000000">
                    <a:lumMod val="85000"/>
                    <a:lumOff val="15000"/>
                  </a:srgb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lang="en-US" sz="900" b="0" i="0" u="none" strike="noStrike" kern="1200" baseline="0">
                <a:solidFill>
                  <a:srgbClr val="000000">
                    <a:lumMod val="85000"/>
                    <a:lumOff val="15000"/>
                  </a:srgb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7.3049914673987873E-2"/>
          <c:w val="0.29004130400810885"/>
          <c:h val="0.27366221747493419"/>
        </c:manualLayout>
      </c:layout>
      <c:overlay val="0"/>
      <c:txPr>
        <a:bodyPr/>
        <a:lstStyle/>
        <a:p>
          <a:pPr>
            <a:defRPr>
              <a:solidFill>
                <a:srgbClr val="FF0000"/>
              </a:solidFill>
            </a:defRPr>
          </a:pPr>
          <a:endParaRPr lang="ru-RU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6350">
      <a:noFill/>
    </a:ln>
    <a:effectLst/>
  </c:spPr>
  <c:txPr>
    <a:bodyPr/>
    <a:lstStyle/>
    <a:p>
      <a:pPr>
        <a:defRPr sz="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3634742594522167"/>
          <c:y val="3.7506829777382761E-2"/>
          <c:w val="0.52049633929438532"/>
          <c:h val="0.893606632262038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Share among ND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92-4952-843A-78EE4F2C2849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92-4952-843A-78EE4F2C284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B92-4952-843A-78EE4F2C2849}"/>
              </c:ext>
            </c:extLst>
          </c:dPt>
          <c:dPt>
            <c:idx val="3"/>
            <c:invertIfNegative val="0"/>
            <c:bubble3D val="0"/>
            <c:spPr>
              <a:solidFill>
                <a:sysClr val="window" lastClr="FFFFFF">
                  <a:lumMod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B92-4952-843A-78EE4F2C2849}"/>
              </c:ext>
            </c:extLst>
          </c:dPt>
          <c:dLbls>
            <c:dLbl>
              <c:idx val="1"/>
              <c:layout>
                <c:manualLayout>
                  <c:x val="3.0592402605653699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B92-4952-843A-78EE4F2C2849}"/>
                </c:ext>
              </c:extLst>
            </c:dLbl>
            <c:dLbl>
              <c:idx val="2"/>
              <c:layout>
                <c:manualLayout>
                  <c:x val="3.8240503257067099E-2"/>
                  <c:y val="6.9492080244990002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B92-4952-843A-78EE4F2C28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Россия</c:v>
                </c:pt>
                <c:pt idx="1">
                  <c:v>Беларусь</c:v>
                </c:pt>
                <c:pt idx="2">
                  <c:v>Казахстан</c:v>
                </c:pt>
                <c:pt idx="3">
                  <c:v>Duty Free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0.158</c:v>
                </c:pt>
                <c:pt idx="1">
                  <c:v>0.53500000000000003</c:v>
                </c:pt>
                <c:pt idx="2">
                  <c:v>8.7999999999999995E-2</c:v>
                </c:pt>
                <c:pt idx="3">
                  <c:v>5.6000000000000001E-2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2B92-4952-843A-78EE4F2C28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0"/>
        <c:axId val="-2010453936"/>
        <c:axId val="-2010456720"/>
      </c:barChart>
      <c:valAx>
        <c:axId val="-2010456720"/>
        <c:scaling>
          <c:orientation val="minMax"/>
          <c:max val="0.5"/>
          <c:min val="0"/>
        </c:scaling>
        <c:delete val="1"/>
        <c:axPos val="t"/>
        <c:numFmt formatCode="0.0%" sourceLinked="1"/>
        <c:majorTickMark val="out"/>
        <c:minorTickMark val="none"/>
        <c:tickLblPos val="nextTo"/>
        <c:crossAx val="-2010453936"/>
        <c:crosses val="autoZero"/>
        <c:crossBetween val="between"/>
      </c:valAx>
      <c:catAx>
        <c:axId val="-201045393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20104567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301174590524833"/>
          <c:y val="1.6501616304318577E-2"/>
          <c:w val="0.68413437219740514"/>
          <c:h val="0.9684203114595466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NDI (ABCDEF)</c:v>
                </c:pt>
              </c:strCache>
            </c:strRef>
          </c:tx>
          <c:spPr>
            <a:solidFill>
              <a:srgbClr val="5ED6BA"/>
            </a:solidFill>
            <a:ln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8A3D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D29-42D5-8909-2410127C36B8}"/>
              </c:ext>
            </c:extLst>
          </c:dPt>
          <c:dPt>
            <c:idx val="1"/>
            <c:invertIfNegative val="0"/>
            <c:bubble3D val="0"/>
            <c:spPr>
              <a:solidFill>
                <a:srgbClr val="88A3D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D29-42D5-8909-2410127C36B8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D29-42D5-8909-2410127C36B8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9D29-42D5-8909-2410127C36B8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9D29-42D5-8909-2410127C36B8}"/>
              </c:ext>
            </c:extLst>
          </c:dPt>
          <c:dPt>
            <c:idx val="5"/>
            <c:invertIfNegative val="0"/>
            <c:bubble3D val="0"/>
            <c:spPr>
              <a:solidFill>
                <a:srgbClr val="B2EAF4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D29-42D5-8909-2410127C36B8}"/>
              </c:ext>
            </c:extLst>
          </c:dPt>
          <c:dPt>
            <c:idx val="6"/>
            <c:invertIfNegative val="0"/>
            <c:bubble3D val="0"/>
            <c:spPr>
              <a:solidFill>
                <a:srgbClr val="B2EAF4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D29-42D5-8909-2410127C36B8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9D29-42D5-8909-2410127C36B8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9D29-42D5-8909-2410127C36B8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9D29-42D5-8909-2410127C36B8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9D29-42D5-8909-2410127C36B8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9D29-42D5-8909-2410127C36B8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9-9D29-42D5-8909-2410127C36B8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A-9D29-42D5-8909-2410127C36B8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B-9D29-42D5-8909-2410127C36B8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9D29-42D5-8909-2410127C36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ЮФО/СКФО</c:v>
                </c:pt>
                <c:pt idx="1">
                  <c:v>СФО/ДВФО</c:v>
                </c:pt>
                <c:pt idx="2">
                  <c:v>По России</c:v>
                </c:pt>
                <c:pt idx="3">
                  <c:v>ЦФО</c:v>
                </c:pt>
                <c:pt idx="4">
                  <c:v>УФО</c:v>
                </c:pt>
                <c:pt idx="5">
                  <c:v>СЗФО</c:v>
                </c:pt>
                <c:pt idx="6">
                  <c:v>ПФО</c:v>
                </c:pt>
              </c:strCache>
            </c:strRef>
          </c:cat>
          <c:val>
            <c:numRef>
              <c:f>Sheet1!$B$2:$B$8</c:f>
              <c:numCache>
                <c:formatCode>0.0%</c:formatCode>
                <c:ptCount val="7"/>
                <c:pt idx="0">
                  <c:v>0.12619424546128424</c:v>
                </c:pt>
                <c:pt idx="1">
                  <c:v>8.933241887938724E-2</c:v>
                </c:pt>
                <c:pt idx="2">
                  <c:v>6.9927267472665436E-2</c:v>
                </c:pt>
                <c:pt idx="3">
                  <c:v>6.1641226371535462E-2</c:v>
                </c:pt>
                <c:pt idx="4">
                  <c:v>3.13801615892218E-2</c:v>
                </c:pt>
                <c:pt idx="5">
                  <c:v>3.9426550298034782E-2</c:v>
                </c:pt>
                <c:pt idx="6">
                  <c:v>3.011646314105491E-2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9D29-42D5-8909-2410127C36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62"/>
        <c:axId val="280659456"/>
        <c:axId val="280660992"/>
      </c:barChart>
      <c:catAx>
        <c:axId val="2806594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0660992"/>
        <c:crosses val="autoZero"/>
        <c:auto val="1"/>
        <c:lblAlgn val="ctr"/>
        <c:lblOffset val="100"/>
        <c:noMultiLvlLbl val="0"/>
      </c:catAx>
      <c:valAx>
        <c:axId val="280660992"/>
        <c:scaling>
          <c:orientation val="minMax"/>
          <c:min val="0"/>
        </c:scaling>
        <c:delete val="1"/>
        <c:axPos val="t"/>
        <c:numFmt formatCode="0.0%" sourceLinked="1"/>
        <c:majorTickMark val="none"/>
        <c:minorTickMark val="none"/>
        <c:tickLblPos val="nextTo"/>
        <c:crossAx val="280659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6033091429288039E-2"/>
          <c:w val="0.99665222576689982"/>
          <c:h val="0.86785858830303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8.4785238823160657E-3"/>
                  <c:y val="5.81179009433457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C5E-4FEB-971B-9E61CA8830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УФО</c:v>
                </c:pt>
              </c:strCache>
            </c:strRef>
          </c:cat>
          <c:val>
            <c:numRef>
              <c:f>Sheet1!$B$2:$B$2</c:f>
              <c:numCache>
                <c:formatCode>0.0%;;</c:formatCode>
                <c:ptCount val="1"/>
                <c:pt idx="0">
                  <c:v>9.3481001367350953E-3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5E-4FEB-971B-9E61CA88302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5.14677307754281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C5E-4FEB-971B-9E61CA8830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УФО</c:v>
                </c:pt>
              </c:strCache>
            </c:strRef>
          </c:cat>
          <c:val>
            <c:numRef>
              <c:f>Sheet1!$C$2:$C$2</c:f>
              <c:numCache>
                <c:formatCode>0.0%;;</c:formatCode>
                <c:ptCount val="1"/>
                <c:pt idx="0">
                  <c:v>2.2319800444649155E-2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C5E-4FEB-971B-9E61CA88302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514404268583709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C5E-4FEB-971B-9E61CA8830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УФО</c:v>
                </c:pt>
              </c:strCache>
            </c:strRef>
          </c:cat>
          <c:val>
            <c:numRef>
              <c:f>Sheet1!$D$2:$D$2</c:f>
              <c:numCache>
                <c:formatCode>0.0%;;</c:formatCode>
                <c:ptCount val="1"/>
                <c:pt idx="0">
                  <c:v>5.9322162372023923E-2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C5E-4FEB-971B-9E61CA88302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4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6688839341819535E-2"/>
                  <c:y val="-1.294321855394426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C5E-4FEB-971B-9E61CA8830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УФО</c:v>
                </c:pt>
              </c:strCache>
            </c:strRef>
          </c:cat>
          <c:val>
            <c:numRef>
              <c:f>Sheet1!$E$2:$E$2</c:f>
              <c:numCache>
                <c:formatCode>0.0%;;</c:formatCode>
                <c:ptCount val="1"/>
                <c:pt idx="0">
                  <c:v>9.9915141543010733E-2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C5E-4FEB-971B-9E61CA88302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5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6271013345497011E-3"/>
                  <c:y val="-1.29395494945415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C5E-4FEB-971B-9E61CA8830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УФО</c:v>
                </c:pt>
              </c:strCache>
            </c:strRef>
          </c:cat>
          <c:val>
            <c:numRef>
              <c:f>Sheet1!$F$2:$F$2</c:f>
              <c:numCache>
                <c:formatCode>0.0%;;</c:formatCode>
                <c:ptCount val="1"/>
                <c:pt idx="0">
                  <c:v>0.15095979466113871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C5E-4FEB-971B-9E61CA8830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193744896"/>
        <c:axId val="194443136"/>
      </c:barChart>
      <c:catAx>
        <c:axId val="1937448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4443136"/>
        <c:crosses val="autoZero"/>
        <c:auto val="1"/>
        <c:lblAlgn val="ctr"/>
        <c:lblOffset val="200"/>
        <c:noMultiLvlLbl val="0"/>
      </c:catAx>
      <c:valAx>
        <c:axId val="194443136"/>
        <c:scaling>
          <c:orientation val="minMax"/>
          <c:max val="0.22000000000000003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%;;" sourceLinked="1"/>
        <c:majorTickMark val="none"/>
        <c:minorTickMark val="none"/>
        <c:tickLblPos val="nextTo"/>
        <c:crossAx val="193744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F20B0-4C50-4869-B639-8C449BAD207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DB471-F66D-4C16-A918-EC7BF3254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859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ru-RU" dirty="0"/>
              <a:t>На протяжении четырех лет компания </a:t>
            </a:r>
            <a:r>
              <a:rPr lang="en-GB" dirty="0"/>
              <a:t>AC </a:t>
            </a:r>
            <a:r>
              <a:rPr lang="en-US" dirty="0"/>
              <a:t>Nielsen </a:t>
            </a:r>
            <a:r>
              <a:rPr lang="ru-RU" dirty="0"/>
              <a:t>анализировала долю нелегальной продукции</a:t>
            </a:r>
            <a:r>
              <a:rPr lang="en-GB" dirty="0"/>
              <a:t> </a:t>
            </a:r>
            <a:r>
              <a:rPr lang="ru-RU" dirty="0"/>
              <a:t>в крупных городах и приграничных районах РФ. В 2019 году методика исследования была изменена: были добавлены города с населением менее 50 тыс. человек. В связи с этим доля нелегальной продукции в 3 кватрале 2019 года составила 15,6%.</a:t>
            </a:r>
          </a:p>
        </p:txBody>
      </p:sp>
    </p:spTree>
    <p:extLst>
      <p:ext uri="{BB962C8B-B14F-4D97-AF65-F5344CB8AC3E}">
        <p14:creationId xmlns:p14="http://schemas.microsoft.com/office/powerpoint/2010/main" val="2080553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87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8ACF-52B5-490B-BB86-4B7B15FEAB7C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622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C6FF4-F9EF-4FE6-B878-8F7404DBB3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EFC74F-DA6A-42EF-85AA-BF6310A4A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F076BF-9563-428C-9ED0-A9611834E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29A279-A3EE-4339-84A8-2B3DD459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AF8FC2-F3F1-4C55-AB25-356071FF6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436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74770-5D04-4A9A-B30B-7E500BAFA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097E00-A4CF-42B9-9E4C-4C71305B72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89A9CD-83C3-4DD5-B126-EE02EA76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0658A-A233-4F90-BEC0-27EC78F49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93EDBF-C6E5-4ED6-B006-E60833AF2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45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2FDCF1-CDB1-450F-8FF5-AC01B13524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539E55-0309-4F87-B2BC-59A7D2FD5B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EC43F-F509-4BA2-ACE9-FFBD4B1B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48144-9EE1-4891-854F-636079373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89FF9-F112-459E-99C8-B1B67A8F3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52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+ 2 columns" type="twoColTx">
  <p:cSld name="Title + 2 column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/>
          <p:nvPr/>
        </p:nvSpPr>
        <p:spPr>
          <a:xfrm>
            <a:off x="304801" y="-13915"/>
            <a:ext cx="10972420" cy="6885849"/>
          </a:xfrm>
          <a:custGeom>
            <a:avLst/>
            <a:gdLst/>
            <a:ahLst/>
            <a:cxnLst/>
            <a:rect l="l" t="t" r="r" b="b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43" name="Google Shape;43;p8"/>
          <p:cNvSpPr/>
          <p:nvPr/>
        </p:nvSpPr>
        <p:spPr>
          <a:xfrm>
            <a:off x="1" y="-13915"/>
            <a:ext cx="10972420" cy="6885849"/>
          </a:xfrm>
          <a:custGeom>
            <a:avLst/>
            <a:gdLst/>
            <a:ahLst/>
            <a:cxnLst/>
            <a:rect l="l" t="t" r="r" b="b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4" name="Google Shape;44;p8"/>
          <p:cNvSpPr txBox="1">
            <a:spLocks noGrp="1"/>
          </p:cNvSpPr>
          <p:nvPr>
            <p:ph type="title"/>
          </p:nvPr>
        </p:nvSpPr>
        <p:spPr>
          <a:xfrm>
            <a:off x="1121333" y="1292933"/>
            <a:ext cx="6402000" cy="546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body" idx="1"/>
          </p:nvPr>
        </p:nvSpPr>
        <p:spPr>
          <a:xfrm>
            <a:off x="1121335" y="2104033"/>
            <a:ext cx="3562400" cy="3244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SzPts val="2000"/>
              <a:buChar char="▸"/>
              <a:defRPr/>
            </a:lvl1pPr>
            <a:lvl2pPr marL="1219170" lvl="1" indent="-474121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2pPr>
            <a:lvl3pPr marL="1828754" lvl="2" indent="-474121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3pPr>
            <a:lvl4pPr marL="2438339" lvl="3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body" idx="2"/>
          </p:nvPr>
        </p:nvSpPr>
        <p:spPr>
          <a:xfrm>
            <a:off x="4898456" y="2104033"/>
            <a:ext cx="3562400" cy="3244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SzPts val="2000"/>
              <a:buChar char="▸"/>
              <a:defRPr/>
            </a:lvl1pPr>
            <a:lvl2pPr marL="1219170" lvl="1" indent="-474121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2pPr>
            <a:lvl3pPr marL="1828754" lvl="2" indent="-474121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3pPr>
            <a:lvl4pPr marL="2438339" lvl="3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ldNum" idx="12"/>
          </p:nvPr>
        </p:nvSpPr>
        <p:spPr>
          <a:xfrm>
            <a:off x="11390969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49613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FBE728E-1A29-4EE1-8055-5105BC999276}"/>
              </a:ext>
            </a:extLst>
          </p:cNvPr>
          <p:cNvCxnSpPr>
            <a:cxnSpLocks/>
          </p:cNvCxnSpPr>
          <p:nvPr userDrawn="1"/>
        </p:nvCxnSpPr>
        <p:spPr>
          <a:xfrm flipV="1">
            <a:off x="180107" y="880869"/>
            <a:ext cx="8729717" cy="14107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187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1Col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4267239E-9F22-6C4A-8FCF-BCF68A416B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0735" y="479181"/>
            <a:ext cx="8734274" cy="4955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sz="2800"/>
            </a:lvl1pPr>
          </a:lstStyle>
          <a:p>
            <a:r>
              <a:rPr lang="en-GB" dirty="0"/>
              <a:t>Place headline here</a:t>
            </a:r>
            <a:endParaRPr lang="en-US" dirty="0"/>
          </a:p>
        </p:txBody>
      </p:sp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id="{70E31B46-83DA-B24E-A8E0-0E70659E6B5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71550" y="1302185"/>
            <a:ext cx="10247313" cy="4581091"/>
          </a:xfrm>
        </p:spPr>
        <p:txBody>
          <a:bodyPr/>
          <a:lstStyle/>
          <a:p>
            <a:pPr lvl="0"/>
            <a:r>
              <a:rPr lang="en-GB" dirty="0"/>
              <a:t>Place text here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grpSp>
        <p:nvGrpSpPr>
          <p:cNvPr id="20" name="Graphic 29">
            <a:extLst>
              <a:ext uri="{FF2B5EF4-FFF2-40B4-BE49-F238E27FC236}">
                <a16:creationId xmlns:a16="http://schemas.microsoft.com/office/drawing/2014/main" id="{594A2571-2F4F-4538-9E5B-4367EF9DD9DB}"/>
              </a:ext>
            </a:extLst>
          </p:cNvPr>
          <p:cNvGrpSpPr/>
          <p:nvPr userDrawn="1"/>
        </p:nvGrpSpPr>
        <p:grpSpPr>
          <a:xfrm>
            <a:off x="-600" y="6688800"/>
            <a:ext cx="12184309" cy="159238"/>
            <a:chOff x="-600" y="6685200"/>
            <a:chExt cx="12184309" cy="160457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EB8E1E6-B54B-4797-B158-EBF6A7CB1DB7}"/>
                </a:ext>
              </a:extLst>
            </p:cNvPr>
            <p:cNvSpPr/>
            <p:nvPr/>
          </p:nvSpPr>
          <p:spPr>
            <a:xfrm>
              <a:off x="10572556" y="6685200"/>
              <a:ext cx="647764" cy="160457"/>
            </a:xfrm>
            <a:custGeom>
              <a:avLst/>
              <a:gdLst>
                <a:gd name="connsiteX0" fmla="*/ 0 w 647763"/>
                <a:gd name="connsiteY0" fmla="*/ 0 h 160457"/>
                <a:gd name="connsiteX1" fmla="*/ 649288 w 647763"/>
                <a:gd name="connsiteY1" fmla="*/ 0 h 160457"/>
                <a:gd name="connsiteX2" fmla="*/ 649288 w 647763"/>
                <a:gd name="connsiteY2" fmla="*/ 167986 h 160457"/>
                <a:gd name="connsiteX3" fmla="*/ 0 w 647763"/>
                <a:gd name="connsiteY3" fmla="*/ 167986 h 16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63" h="160457">
                  <a:moveTo>
                    <a:pt x="0" y="0"/>
                  </a:moveTo>
                  <a:lnTo>
                    <a:pt x="649288" y="0"/>
                  </a:lnTo>
                  <a:lnTo>
                    <a:pt x="649288" y="167986"/>
                  </a:lnTo>
                  <a:lnTo>
                    <a:pt x="0" y="167986"/>
                  </a:lnTo>
                  <a:close/>
                </a:path>
              </a:pathLst>
            </a:custGeom>
            <a:solidFill>
              <a:srgbClr val="AFCA0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EDF4309-25A4-4153-9FD1-38A662C9A85E}"/>
                </a:ext>
              </a:extLst>
            </p:cNvPr>
            <p:cNvSpPr/>
            <p:nvPr/>
          </p:nvSpPr>
          <p:spPr>
            <a:xfrm>
              <a:off x="9707092" y="6685200"/>
              <a:ext cx="876386" cy="160457"/>
            </a:xfrm>
            <a:custGeom>
              <a:avLst/>
              <a:gdLst>
                <a:gd name="connsiteX0" fmla="*/ 0 w 876386"/>
                <a:gd name="connsiteY0" fmla="*/ 0 h 160457"/>
                <a:gd name="connsiteX1" fmla="*/ 878418 w 876386"/>
                <a:gd name="connsiteY1" fmla="*/ 0 h 160457"/>
                <a:gd name="connsiteX2" fmla="*/ 878418 w 876386"/>
                <a:gd name="connsiteY2" fmla="*/ 167986 h 160457"/>
                <a:gd name="connsiteX3" fmla="*/ 0 w 876386"/>
                <a:gd name="connsiteY3" fmla="*/ 167986 h 16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6386" h="160457">
                  <a:moveTo>
                    <a:pt x="0" y="0"/>
                  </a:moveTo>
                  <a:lnTo>
                    <a:pt x="878418" y="0"/>
                  </a:lnTo>
                  <a:lnTo>
                    <a:pt x="878418" y="167986"/>
                  </a:lnTo>
                  <a:lnTo>
                    <a:pt x="0" y="167986"/>
                  </a:lnTo>
                  <a:close/>
                </a:path>
              </a:pathLst>
            </a:custGeom>
            <a:solidFill>
              <a:srgbClr val="50AF47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67B8954-7051-4F28-8DFF-1F744200A478}"/>
                </a:ext>
              </a:extLst>
            </p:cNvPr>
            <p:cNvSpPr/>
            <p:nvPr/>
          </p:nvSpPr>
          <p:spPr>
            <a:xfrm>
              <a:off x="-600" y="6685200"/>
              <a:ext cx="3721466" cy="160457"/>
            </a:xfrm>
            <a:custGeom>
              <a:avLst/>
              <a:gdLst>
                <a:gd name="connsiteX0" fmla="*/ 0 w 3721466"/>
                <a:gd name="connsiteY0" fmla="*/ 0 h 160457"/>
                <a:gd name="connsiteX1" fmla="*/ 3729849 w 3721466"/>
                <a:gd name="connsiteY1" fmla="*/ 0 h 160457"/>
                <a:gd name="connsiteX2" fmla="*/ 3729849 w 3721466"/>
                <a:gd name="connsiteY2" fmla="*/ 167986 h 160457"/>
                <a:gd name="connsiteX3" fmla="*/ 0 w 3721466"/>
                <a:gd name="connsiteY3" fmla="*/ 167986 h 16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1466" h="160457">
                  <a:moveTo>
                    <a:pt x="0" y="0"/>
                  </a:moveTo>
                  <a:lnTo>
                    <a:pt x="3729849" y="0"/>
                  </a:lnTo>
                  <a:lnTo>
                    <a:pt x="3729849" y="167986"/>
                  </a:lnTo>
                  <a:lnTo>
                    <a:pt x="0" y="167986"/>
                  </a:lnTo>
                  <a:close/>
                </a:path>
              </a:pathLst>
            </a:custGeom>
            <a:solidFill>
              <a:srgbClr val="0E2B63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31D6201-8C1C-44E9-AF2C-905F25058FE6}"/>
                </a:ext>
              </a:extLst>
            </p:cNvPr>
            <p:cNvSpPr/>
            <p:nvPr/>
          </p:nvSpPr>
          <p:spPr>
            <a:xfrm>
              <a:off x="11828074" y="6685200"/>
              <a:ext cx="355635" cy="160457"/>
            </a:xfrm>
            <a:custGeom>
              <a:avLst/>
              <a:gdLst>
                <a:gd name="connsiteX0" fmla="*/ 0 w 355635"/>
                <a:gd name="connsiteY0" fmla="*/ 0 h 160457"/>
                <a:gd name="connsiteX1" fmla="*/ 365669 w 355635"/>
                <a:gd name="connsiteY1" fmla="*/ 0 h 160457"/>
                <a:gd name="connsiteX2" fmla="*/ 365669 w 355635"/>
                <a:gd name="connsiteY2" fmla="*/ 167986 h 160457"/>
                <a:gd name="connsiteX3" fmla="*/ 0 w 355635"/>
                <a:gd name="connsiteY3" fmla="*/ 167986 h 16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635" h="160457">
                  <a:moveTo>
                    <a:pt x="0" y="0"/>
                  </a:moveTo>
                  <a:lnTo>
                    <a:pt x="365669" y="0"/>
                  </a:lnTo>
                  <a:lnTo>
                    <a:pt x="365669" y="167986"/>
                  </a:lnTo>
                  <a:lnTo>
                    <a:pt x="0" y="167986"/>
                  </a:lnTo>
                  <a:close/>
                </a:path>
              </a:pathLst>
            </a:custGeom>
            <a:solidFill>
              <a:srgbClr val="E72582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1C4AA48-DFE0-4EAF-9A14-C5478DCB153D}"/>
                </a:ext>
              </a:extLst>
            </p:cNvPr>
            <p:cNvSpPr/>
            <p:nvPr/>
          </p:nvSpPr>
          <p:spPr>
            <a:xfrm>
              <a:off x="11218668" y="6685200"/>
              <a:ext cx="609660" cy="160457"/>
            </a:xfrm>
            <a:custGeom>
              <a:avLst/>
              <a:gdLst>
                <a:gd name="connsiteX0" fmla="*/ 0 w 609660"/>
                <a:gd name="connsiteY0" fmla="*/ 0 h 160457"/>
                <a:gd name="connsiteX1" fmla="*/ 610168 w 609660"/>
                <a:gd name="connsiteY1" fmla="*/ 0 h 160457"/>
                <a:gd name="connsiteX2" fmla="*/ 610168 w 609660"/>
                <a:gd name="connsiteY2" fmla="*/ 167986 h 160457"/>
                <a:gd name="connsiteX3" fmla="*/ 0 w 609660"/>
                <a:gd name="connsiteY3" fmla="*/ 167986 h 16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60" h="160457">
                  <a:moveTo>
                    <a:pt x="0" y="0"/>
                  </a:moveTo>
                  <a:lnTo>
                    <a:pt x="610168" y="0"/>
                  </a:lnTo>
                  <a:lnTo>
                    <a:pt x="610168" y="167986"/>
                  </a:lnTo>
                  <a:lnTo>
                    <a:pt x="0" y="167986"/>
                  </a:lnTo>
                  <a:close/>
                </a:path>
              </a:pathLst>
            </a:custGeom>
            <a:solidFill>
              <a:srgbClr val="5A328A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7A1702B-9A26-44EB-B815-46E920BB3115}"/>
                </a:ext>
              </a:extLst>
            </p:cNvPr>
            <p:cNvSpPr/>
            <p:nvPr/>
          </p:nvSpPr>
          <p:spPr>
            <a:xfrm>
              <a:off x="8926982" y="6685200"/>
              <a:ext cx="774776" cy="160457"/>
            </a:xfrm>
            <a:custGeom>
              <a:avLst/>
              <a:gdLst>
                <a:gd name="connsiteX0" fmla="*/ 0 w 774776"/>
                <a:gd name="connsiteY0" fmla="*/ 0 h 160457"/>
                <a:gd name="connsiteX1" fmla="*/ 782524 w 774776"/>
                <a:gd name="connsiteY1" fmla="*/ 0 h 160457"/>
                <a:gd name="connsiteX2" fmla="*/ 782524 w 774776"/>
                <a:gd name="connsiteY2" fmla="*/ 167986 h 160457"/>
                <a:gd name="connsiteX3" fmla="*/ 0 w 774776"/>
                <a:gd name="connsiteY3" fmla="*/ 167986 h 16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776" h="160457">
                  <a:moveTo>
                    <a:pt x="0" y="0"/>
                  </a:moveTo>
                  <a:lnTo>
                    <a:pt x="782524" y="0"/>
                  </a:lnTo>
                  <a:lnTo>
                    <a:pt x="782524" y="167986"/>
                  </a:lnTo>
                  <a:lnTo>
                    <a:pt x="0" y="167986"/>
                  </a:lnTo>
                  <a:close/>
                </a:path>
              </a:pathLst>
            </a:custGeom>
            <a:solidFill>
              <a:srgbClr val="FBBA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91110A1-B087-491A-B2F4-3321BBF04F63}"/>
                </a:ext>
              </a:extLst>
            </p:cNvPr>
            <p:cNvSpPr/>
            <p:nvPr/>
          </p:nvSpPr>
          <p:spPr>
            <a:xfrm>
              <a:off x="7890941" y="6685200"/>
              <a:ext cx="1028801" cy="160457"/>
            </a:xfrm>
            <a:custGeom>
              <a:avLst/>
              <a:gdLst>
                <a:gd name="connsiteX0" fmla="*/ 0 w 1028801"/>
                <a:gd name="connsiteY0" fmla="*/ 0 h 160457"/>
                <a:gd name="connsiteX1" fmla="*/ 1038454 w 1028801"/>
                <a:gd name="connsiteY1" fmla="*/ 0 h 160457"/>
                <a:gd name="connsiteX2" fmla="*/ 1038454 w 1028801"/>
                <a:gd name="connsiteY2" fmla="*/ 167986 h 160457"/>
                <a:gd name="connsiteX3" fmla="*/ 0 w 1028801"/>
                <a:gd name="connsiteY3" fmla="*/ 167986 h 16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801" h="160457">
                  <a:moveTo>
                    <a:pt x="0" y="0"/>
                  </a:moveTo>
                  <a:lnTo>
                    <a:pt x="1038454" y="0"/>
                  </a:lnTo>
                  <a:lnTo>
                    <a:pt x="1038454" y="167986"/>
                  </a:lnTo>
                  <a:lnTo>
                    <a:pt x="0" y="167986"/>
                  </a:lnTo>
                  <a:close/>
                </a:path>
              </a:pathLst>
            </a:custGeom>
            <a:solidFill>
              <a:srgbClr val="EF7D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CA0AACA-51B3-4EAE-8872-51B37996E4A9}"/>
                </a:ext>
              </a:extLst>
            </p:cNvPr>
            <p:cNvSpPr/>
            <p:nvPr/>
          </p:nvSpPr>
          <p:spPr>
            <a:xfrm>
              <a:off x="6360186" y="6685200"/>
              <a:ext cx="1524150" cy="160457"/>
            </a:xfrm>
            <a:custGeom>
              <a:avLst/>
              <a:gdLst>
                <a:gd name="connsiteX0" fmla="*/ 0 w 1524150"/>
                <a:gd name="connsiteY0" fmla="*/ 0 h 160457"/>
                <a:gd name="connsiteX1" fmla="*/ 1532279 w 1524150"/>
                <a:gd name="connsiteY1" fmla="*/ 0 h 160457"/>
                <a:gd name="connsiteX2" fmla="*/ 1532279 w 1524150"/>
                <a:gd name="connsiteY2" fmla="*/ 167986 h 160457"/>
                <a:gd name="connsiteX3" fmla="*/ 0 w 1524150"/>
                <a:gd name="connsiteY3" fmla="*/ 167986 h 16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150" h="160457">
                  <a:moveTo>
                    <a:pt x="0" y="0"/>
                  </a:moveTo>
                  <a:lnTo>
                    <a:pt x="1532279" y="0"/>
                  </a:lnTo>
                  <a:lnTo>
                    <a:pt x="1532279" y="167986"/>
                  </a:lnTo>
                  <a:lnTo>
                    <a:pt x="0" y="167986"/>
                  </a:lnTo>
                  <a:close/>
                </a:path>
              </a:pathLst>
            </a:custGeom>
            <a:solidFill>
              <a:srgbClr val="00B1E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458CBD6-E8EC-42AD-9D62-2F814C136295}"/>
                </a:ext>
              </a:extLst>
            </p:cNvPr>
            <p:cNvSpPr/>
            <p:nvPr/>
          </p:nvSpPr>
          <p:spPr>
            <a:xfrm>
              <a:off x="3716421" y="6685200"/>
              <a:ext cx="2641860" cy="160457"/>
            </a:xfrm>
            <a:custGeom>
              <a:avLst/>
              <a:gdLst>
                <a:gd name="connsiteX0" fmla="*/ 0 w 2641860"/>
                <a:gd name="connsiteY0" fmla="*/ 0 h 160457"/>
                <a:gd name="connsiteX1" fmla="*/ 2643765 w 2641860"/>
                <a:gd name="connsiteY1" fmla="*/ 0 h 160457"/>
                <a:gd name="connsiteX2" fmla="*/ 2643765 w 2641860"/>
                <a:gd name="connsiteY2" fmla="*/ 167986 h 160457"/>
                <a:gd name="connsiteX3" fmla="*/ 0 w 2641860"/>
                <a:gd name="connsiteY3" fmla="*/ 167986 h 16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1860" h="160457">
                  <a:moveTo>
                    <a:pt x="0" y="0"/>
                  </a:moveTo>
                  <a:lnTo>
                    <a:pt x="2643765" y="0"/>
                  </a:lnTo>
                  <a:lnTo>
                    <a:pt x="2643765" y="167986"/>
                  </a:lnTo>
                  <a:lnTo>
                    <a:pt x="0" y="167986"/>
                  </a:lnTo>
                  <a:close/>
                </a:path>
              </a:pathLst>
            </a:custGeom>
            <a:solidFill>
              <a:srgbClr val="004F9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6DABB23E-C33A-4CF0-8BB4-574A3E00DF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5595" y="282609"/>
            <a:ext cx="1440254" cy="60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274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785FA-C399-4A13-99BE-8C7E29B3A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BA64A8-E4E7-4F92-8F9B-A50FA9EBF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AF9834-DFFA-4531-94C2-C513151C8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BAEC2A-F8AA-4974-A865-6B16C82F0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30F17-D8F5-48B2-A1E6-92BE41332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04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33F7B-A7E4-4FD9-9E5E-2E53BFD06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D6A432-710E-4D6A-8BB4-0DF2B471ED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BA0F2-3503-4B63-8575-673123E17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CB03B-1229-4217-81FB-7C65C2EE2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8E492-0A6B-4B36-8D44-87CD2D523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397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D26DE-69FB-4CB8-943D-370599F32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0BF114-79B5-4EF1-965A-D60654EC9B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286E6C-F1E0-4F70-8030-5A3382D4A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05BB34-8747-4A88-A611-EE7834E66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76BA3-CB2B-4931-B2A5-69A691B22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DD0A59-46D1-4358-A998-AADD8CE68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263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59822-C86F-4600-BE38-93B7E1848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819439-9F07-436D-B564-C71A6BF63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7AC903-CDB7-4DB5-B051-F9718D35B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F3EAAD-D23A-44C8-ABA8-0D2D8DA202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A9F64E-57F7-46D5-AEEC-F3C829E424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AFD592-5671-46DE-866C-5CA31625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2222D9-5F04-4E69-A985-94EC75BF8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64CDE80-5532-4172-8627-6FF8D2E1F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02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E4C5E-40A5-4F76-815C-923A7087B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C44633-B2F2-4765-944D-B58240FDD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F83E3E-C0B5-4DAF-A046-52695A29A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035E66-F069-47FB-96A0-717B65F62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220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AE4ADE-37E4-4F3E-8C7B-AA299C17E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375CE9-491F-484F-9767-AE5777836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9A8B3D-4F9A-4492-A3F2-85DC6A00F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895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45DEA-15A7-48D6-B1E3-F7FDF1B78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6C5F0-5B18-4A24-BB2B-6177FD8A4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CE5E6A-A2B3-4476-A2A4-85D1A143E4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801107-A362-466B-908C-1A2D03909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CA23E4-CB90-4E80-A7F8-CCFEC162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B000CC-8CC5-4EC7-ADFE-4907F1662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83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764CA-47D8-4F90-B9C1-3587F047F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6CD74B-E0F8-449A-BB3E-8281758303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49C950-9ECD-4BD6-BBC0-D53FBF0F2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819A80-E3AF-4FCC-BFB3-F44628D6F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85BE73-958E-4DCD-89E8-AECCA3725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1406EB-8CD7-49E0-9B1B-CD36F4C2E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063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F9E1C1-D009-4E0D-A5E7-5AAE029B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F04D91-6F32-4FC8-A875-32384C0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5BAC6-EB94-4089-838B-06287E8998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8DBCF-6CAF-4CC0-94F8-33E41183C94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FEB0D8-E9C0-48CD-AF2F-28145B67CE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A8722-7D71-4CED-B013-AB90E5C7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9E35C-C1B1-4101-9B36-EC4B66BF72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419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png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dstat.ru/indicator/31448" TargetMode="External"/><Relationship Id="rId2" Type="http://schemas.openxmlformats.org/officeDocument/2006/relationships/hyperlink" Target="https://service.nalog.ru/tabak.do" TargetMode="Externa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59.jpeg"/><Relationship Id="rId3" Type="http://schemas.openxmlformats.org/officeDocument/2006/relationships/image" Target="../media/image53.jpeg"/><Relationship Id="rId7" Type="http://schemas.openxmlformats.org/officeDocument/2006/relationships/image" Target="../media/image55.png"/><Relationship Id="rId12" Type="http://schemas.openxmlformats.org/officeDocument/2006/relationships/image" Target="../media/image58.jpeg"/><Relationship Id="rId17" Type="http://schemas.openxmlformats.org/officeDocument/2006/relationships/image" Target="../media/image63.jpeg"/><Relationship Id="rId2" Type="http://schemas.openxmlformats.org/officeDocument/2006/relationships/image" Target="../media/image52.jpg"/><Relationship Id="rId16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54.jpeg"/><Relationship Id="rId15" Type="http://schemas.openxmlformats.org/officeDocument/2006/relationships/image" Target="../media/image61.jpeg"/><Relationship Id="rId10" Type="http://schemas.openxmlformats.org/officeDocument/2006/relationships/image" Target="../media/image57.jpe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5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12" Type="http://schemas.openxmlformats.org/officeDocument/2006/relationships/image" Target="../media/image74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jpe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jpe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tel:+74959372002" TargetMode="External"/><Relationship Id="rId13" Type="http://schemas.openxmlformats.org/officeDocument/2006/relationships/hyperlink" Target="mailto:ulyana_esyunina@bat.com" TargetMode="External"/><Relationship Id="rId3" Type="http://schemas.openxmlformats.org/officeDocument/2006/relationships/hyperlink" Target="https://www.jti.com/ru/europe/russia" TargetMode="External"/><Relationship Id="rId7" Type="http://schemas.openxmlformats.org/officeDocument/2006/relationships/hyperlink" Target="tel:+74959372000" TargetMode="External"/><Relationship Id="rId12" Type="http://schemas.openxmlformats.org/officeDocument/2006/relationships/hyperlink" Target="mailto:valentin_shatalov@bat.com" TargetMode="External"/><Relationship Id="rId2" Type="http://schemas.openxmlformats.org/officeDocument/2006/relationships/hyperlink" Target="mailto:AIT.Russia@jti.com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batrussia.ru/" TargetMode="External"/><Relationship Id="rId11" Type="http://schemas.openxmlformats.org/officeDocument/2006/relationships/hyperlink" Target="mailto:igor_cherkasskiy@bat.com" TargetMode="External"/><Relationship Id="rId5" Type="http://schemas.openxmlformats.org/officeDocument/2006/relationships/hyperlink" Target="mailto:info@batrussia.ru" TargetMode="External"/><Relationship Id="rId10" Type="http://schemas.openxmlformats.org/officeDocument/2006/relationships/hyperlink" Target="http://imperial-tobacco.ru/" TargetMode="External"/><Relationship Id="rId4" Type="http://schemas.openxmlformats.org/officeDocument/2006/relationships/hyperlink" Target="https://www.pmi.com/" TargetMode="External"/><Relationship Id="rId9" Type="http://schemas.openxmlformats.org/officeDocument/2006/relationships/hyperlink" Target="mailto:feedback@ru.imptob.co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11" Type="http://schemas.openxmlformats.org/officeDocument/2006/relationships/image" Target="../media/image31.jpe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4BA34EAB-9274-4FA4-ADF4-7C0F2F8B2E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680" y="1977105"/>
            <a:ext cx="11032946" cy="2095347"/>
          </a:xfrm>
        </p:spPr>
        <p:txBody>
          <a:bodyPr/>
          <a:lstStyle/>
          <a:p>
            <a:r>
              <a:rPr lang="ru-RU" sz="5400" dirty="0">
                <a:solidFill>
                  <a:srgbClr val="002060"/>
                </a:solidFill>
                <a:latin typeface="+mn-lt"/>
              </a:rPr>
              <a:t>Состояние нелегального рынка табачных изделий в РФ</a:t>
            </a:r>
            <a:endParaRPr lang="en-GB" sz="54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8564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574ACA1-D593-4F0D-B98C-50197CBB469C}"/>
              </a:ext>
            </a:extLst>
          </p:cNvPr>
          <p:cNvSpPr/>
          <p:nvPr/>
        </p:nvSpPr>
        <p:spPr>
          <a:xfrm>
            <a:off x="5624502" y="1880280"/>
            <a:ext cx="4277267" cy="4977655"/>
          </a:xfrm>
          <a:prstGeom prst="roundRect">
            <a:avLst/>
          </a:prstGeom>
          <a:noFill/>
          <a:ln w="190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1" name="id-36899D65-6EE9-4B31-8A3C-A7BD933BD102" descr="Image">
            <a:extLst>
              <a:ext uri="{FF2B5EF4-FFF2-40B4-BE49-F238E27FC236}">
                <a16:creationId xmlns:a16="http://schemas.microsoft.com/office/drawing/2014/main" id="{8EFEE1E4-57D3-408A-96C3-8F242FB95C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5026" y="2190227"/>
            <a:ext cx="2490359" cy="355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DBE6F17-729E-44C0-83E5-8A8FBA351B71}"/>
              </a:ext>
            </a:extLst>
          </p:cNvPr>
          <p:cNvSpPr txBox="1"/>
          <p:nvPr/>
        </p:nvSpPr>
        <p:spPr>
          <a:xfrm>
            <a:off x="7863995" y="3754350"/>
            <a:ext cx="215314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>
                <a:latin typeface="Calibri" panose="020F0502020204030204" pitchFamily="34" charset="0"/>
                <a:cs typeface="Calibri" panose="020F0502020204030204" pitchFamily="34" charset="0"/>
              </a:rPr>
              <a:t>Прямоугольный защитный элемент</a:t>
            </a:r>
          </a:p>
          <a:p>
            <a:pPr algn="ctr"/>
            <a:r>
              <a:rPr lang="ru-RU" sz="1400" i="1" dirty="0">
                <a:latin typeface="Calibri" panose="020F0502020204030204" pitchFamily="34" charset="0"/>
                <a:cs typeface="Calibri" panose="020F0502020204030204" pitchFamily="34" charset="0"/>
              </a:rPr>
              <a:t>изменяет цвет</a:t>
            </a:r>
          </a:p>
          <a:p>
            <a:pPr algn="ctr"/>
            <a:r>
              <a:rPr lang="ru-RU" sz="1400" i="1" dirty="0">
                <a:latin typeface="Calibri" panose="020F0502020204030204" pitchFamily="34" charset="0"/>
                <a:cs typeface="Calibri" panose="020F0502020204030204" pitchFamily="34" charset="0"/>
              </a:rPr>
              <a:t>под разными углами обзора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DDB4BD-9E11-46B3-8FA0-AF5F4AB100FE}"/>
              </a:ext>
            </a:extLst>
          </p:cNvPr>
          <p:cNvSpPr/>
          <p:nvPr/>
        </p:nvSpPr>
        <p:spPr>
          <a:xfrm>
            <a:off x="3633566" y="2227104"/>
            <a:ext cx="1433269" cy="115646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70">
              <a:defRPr/>
            </a:pP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2DDE910-E7DD-43EC-AD74-51A1E83E9A3E}"/>
              </a:ext>
            </a:extLst>
          </p:cNvPr>
          <p:cNvSpPr/>
          <p:nvPr/>
        </p:nvSpPr>
        <p:spPr>
          <a:xfrm>
            <a:off x="486994" y="2022475"/>
            <a:ext cx="2084747" cy="1487755"/>
          </a:xfrm>
          <a:prstGeom prst="roundRect">
            <a:avLst/>
          </a:prstGeom>
          <a:noFill/>
          <a:ln w="1587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Поддельная акцизная марка</a:t>
            </a:r>
          </a:p>
        </p:txBody>
      </p:sp>
      <p:sp>
        <p:nvSpPr>
          <p:cNvPr id="34" name="Заголовок 1">
            <a:extLst>
              <a:ext uri="{FF2B5EF4-FFF2-40B4-BE49-F238E27FC236}">
                <a16:creationId xmlns:a16="http://schemas.microsoft.com/office/drawing/2014/main" id="{EA8A118E-7C5D-4624-9D75-3D315CF0AA05}"/>
              </a:ext>
            </a:extLst>
          </p:cNvPr>
          <p:cNvSpPr txBox="1">
            <a:spLocks/>
          </p:cNvSpPr>
          <p:nvPr/>
        </p:nvSpPr>
        <p:spPr>
          <a:xfrm>
            <a:off x="897712" y="160204"/>
            <a:ext cx="7776000" cy="692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ru-RU" sz="3200" dirty="0">
                <a:solidFill>
                  <a:srgbClr val="002060"/>
                </a:solidFill>
                <a:latin typeface="+mn-lt"/>
                <a:ea typeface="Karla" panose="020B0604020202020204" charset="0"/>
              </a:rPr>
              <a:t>Поддельная акцизная марка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66D10E6-6335-487F-8AAC-F8833D5870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055459" y="3050577"/>
            <a:ext cx="3362463" cy="203621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D5BD155-8CFD-4928-9646-7CC45A7A49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175541" y="3148660"/>
            <a:ext cx="3362144" cy="1839735"/>
          </a:xfrm>
          <a:prstGeom prst="rect">
            <a:avLst/>
          </a:prstGeom>
        </p:spPr>
      </p:pic>
      <p:sp>
        <p:nvSpPr>
          <p:cNvPr id="29" name="TextBox 33">
            <a:extLst>
              <a:ext uri="{FF2B5EF4-FFF2-40B4-BE49-F238E27FC236}">
                <a16:creationId xmlns:a16="http://schemas.microsoft.com/office/drawing/2014/main" id="{CBF23472-2B05-4154-8416-F2C78016F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8450" y="6010142"/>
            <a:ext cx="23564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rgbClr val="40404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1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Легальная </a:t>
            </a:r>
            <a:r>
              <a:rPr lang="ru-RU" altLang="en-US" sz="1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акцизная марка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062F87E-4E83-4B19-830C-9F60B8B16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527" y="6006409"/>
            <a:ext cx="22840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rgbClr val="40404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404040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1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Поддельная </a:t>
            </a:r>
            <a:r>
              <a:rPr lang="ru-RU" altLang="en-US" sz="1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акцизная марка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D01333B-2A5A-4D77-B5AA-E1F29E8B5DA7}"/>
              </a:ext>
            </a:extLst>
          </p:cNvPr>
          <p:cNvGrpSpPr/>
          <p:nvPr/>
        </p:nvGrpSpPr>
        <p:grpSpPr>
          <a:xfrm>
            <a:off x="7104422" y="1112883"/>
            <a:ext cx="2683215" cy="2229055"/>
            <a:chOff x="5015896" y="245191"/>
            <a:chExt cx="2012411" cy="167179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E049613-C4BF-444F-A45D-EF6837BCFFFA}"/>
                </a:ext>
              </a:extLst>
            </p:cNvPr>
            <p:cNvGrpSpPr/>
            <p:nvPr/>
          </p:nvGrpSpPr>
          <p:grpSpPr>
            <a:xfrm>
              <a:off x="5779867" y="245191"/>
              <a:ext cx="1248440" cy="438581"/>
              <a:chOff x="5602237" y="268150"/>
              <a:chExt cx="1248440" cy="438581"/>
            </a:xfrm>
          </p:grpSpPr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4D6DA21-8FD2-42F3-8F4D-99B6A16814BF}"/>
                  </a:ext>
                </a:extLst>
              </p:cNvPr>
              <p:cNvSpPr txBox="1"/>
              <p:nvPr/>
            </p:nvSpPr>
            <p:spPr>
              <a:xfrm>
                <a:off x="5602237" y="268150"/>
                <a:ext cx="1248440" cy="4385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dirty="0">
                    <a:solidFill>
                      <a:srgbClr val="002060"/>
                    </a:solidFill>
                  </a:rPr>
                  <a:t>Светящиеся маркеры </a:t>
                </a: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B786C9B-C13B-4FBF-96AD-A68AD1FC738C}"/>
                  </a:ext>
                </a:extLst>
              </p:cNvPr>
              <p:cNvSpPr/>
              <p:nvPr/>
            </p:nvSpPr>
            <p:spPr>
              <a:xfrm>
                <a:off x="5724128" y="309519"/>
                <a:ext cx="1005840" cy="377536"/>
              </a:xfrm>
              <a:prstGeom prst="rect">
                <a:avLst/>
              </a:prstGeom>
              <a:noFill/>
              <a:ln w="190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/>
              </a:p>
            </p:txBody>
          </p:sp>
        </p:grp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77C3494-2059-41DA-BBD3-E110F699646C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 flipH="1">
              <a:off x="5015896" y="664096"/>
              <a:ext cx="1388782" cy="833522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CE7BE6C-88CA-499C-A3BB-04F565FA8A35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>
              <a:off x="6404678" y="664096"/>
              <a:ext cx="159687" cy="125288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E9EF80D-59E5-4852-86CF-2784221DDF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7379" y="1146747"/>
              <a:ext cx="263590" cy="24602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B36A905-BC42-496A-828A-1EC91BEA7299}"/>
              </a:ext>
            </a:extLst>
          </p:cNvPr>
          <p:cNvSpPr txBox="1"/>
          <p:nvPr/>
        </p:nvSpPr>
        <p:spPr>
          <a:xfrm>
            <a:off x="5920700" y="1924356"/>
            <a:ext cx="3469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Визуальный отличительный элемент</a:t>
            </a:r>
          </a:p>
        </p:txBody>
      </p:sp>
    </p:spTree>
    <p:extLst>
      <p:ext uri="{BB962C8B-B14F-4D97-AF65-F5344CB8AC3E}">
        <p14:creationId xmlns:p14="http://schemas.microsoft.com/office/powerpoint/2010/main" val="341987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2">
            <a:extLst>
              <a:ext uri="{FF2B5EF4-FFF2-40B4-BE49-F238E27FC236}">
                <a16:creationId xmlns:a16="http://schemas.microsoft.com/office/drawing/2014/main" id="{3E1E9640-2C29-4483-9BFE-32875B57EF02}"/>
              </a:ext>
            </a:extLst>
          </p:cNvPr>
          <p:cNvSpPr txBox="1">
            <a:spLocks/>
          </p:cNvSpPr>
          <p:nvPr/>
        </p:nvSpPr>
        <p:spPr>
          <a:xfrm>
            <a:off x="491523" y="49897"/>
            <a:ext cx="10009187" cy="8572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marR="0" indent="0" algn="l" defTabSz="4385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308" b="1" i="0" kern="1200" cap="none">
                <a:solidFill>
                  <a:srgbClr val="FFFFFF"/>
                </a:solidFill>
                <a:latin typeface="+mj-lt"/>
                <a:ea typeface="+mj-ea"/>
                <a:cs typeface="Arial Narrow"/>
              </a:defRPr>
            </a:lvl1pPr>
          </a:lstStyle>
          <a:p>
            <a:pPr marL="0" marR="0" lvl="0" indent="0" algn="l" defTabSz="4385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ОСНОВНЫЕ ПРИЗНАКИ НЕЛЕГАЛЬНЫХ СИГАРЕТ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8223B50-9B69-41F7-8D32-673D4BB55B6F}"/>
              </a:ext>
            </a:extLst>
          </p:cNvPr>
          <p:cNvSpPr/>
          <p:nvPr/>
        </p:nvSpPr>
        <p:spPr>
          <a:xfrm>
            <a:off x="5232455" y="1060314"/>
            <a:ext cx="6077837" cy="5498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На нижней поверхности пачки </a:t>
            </a:r>
            <a:r>
              <a:rPr kumimoji="0" lang="ru-RU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не указаны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algn="just" defTabSz="457200">
              <a:buFont typeface="Wingdings" panose="05000000000000000000" pitchFamily="2" charset="2"/>
              <a:buChar char="Ø"/>
              <a:defRPr/>
            </a:pPr>
            <a:r>
              <a:rPr lang="en-US" sz="2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Matrix </a:t>
            </a:r>
            <a:r>
              <a:rPr lang="ru-RU" sz="2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код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Цена (МРЦ)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Дата производства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Подозрительно низкая цена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&lt;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90 рублей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07975" lvl="0" indent="-307975" algn="just" defTabSz="457200">
              <a:spcAft>
                <a:spcPts val="800"/>
              </a:spcAft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Предупредительная надпись </a:t>
            </a:r>
            <a:r>
              <a:rPr lang="ru-RU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иностранном языке или отсутствует</a:t>
            </a:r>
            <a:endParaRPr lang="ru-RU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07975" lvl="0" indent="-307975" algn="just" defTabSz="457200">
              <a:spcAft>
                <a:spcPts val="800"/>
              </a:spcAft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пачке </a:t>
            </a:r>
            <a:r>
              <a:rPr lang="ru-RU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отсутствует акцизная марка Российской Федерации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или поддельная акцизная марка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2EAF6D-AFC2-4936-B329-7992A7C0CD55}"/>
              </a:ext>
            </a:extLst>
          </p:cNvPr>
          <p:cNvSpPr txBox="1"/>
          <p:nvPr/>
        </p:nvSpPr>
        <p:spPr>
          <a:xfrm>
            <a:off x="0" y="6559255"/>
            <a:ext cx="4230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 Для сигарет, произведенных после 01.07.2019 года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A9689477-BF81-4EEE-BCB9-7554E2F6C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372" y="1176012"/>
            <a:ext cx="2498090" cy="1901702"/>
          </a:xfrm>
          <a:prstGeom prst="rect">
            <a:avLst/>
          </a:prstGeom>
        </p:spPr>
      </p:pic>
      <p:sp>
        <p:nvSpPr>
          <p:cNvPr id="57" name="Oval 56">
            <a:extLst>
              <a:ext uri="{FF2B5EF4-FFF2-40B4-BE49-F238E27FC236}">
                <a16:creationId xmlns:a16="http://schemas.microsoft.com/office/drawing/2014/main" id="{E2ABC5F9-86EE-45AF-8762-7E9F8405A32B}"/>
              </a:ext>
            </a:extLst>
          </p:cNvPr>
          <p:cNvSpPr/>
          <p:nvPr/>
        </p:nvSpPr>
        <p:spPr>
          <a:xfrm>
            <a:off x="914938" y="1327099"/>
            <a:ext cx="784962" cy="74601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TSansTT" panose="02000503050000020004" pitchFamily="2" charset="-52"/>
              <a:ea typeface="+mn-ea"/>
              <a:cs typeface="+mn-cs"/>
            </a:endParaRPr>
          </a:p>
        </p:txBody>
      </p:sp>
      <p:pic>
        <p:nvPicPr>
          <p:cNvPr id="7" name="Picture 6" descr="A close up of a device&#10;&#10;Description automatically generated">
            <a:extLst>
              <a:ext uri="{FF2B5EF4-FFF2-40B4-BE49-F238E27FC236}">
                <a16:creationId xmlns:a16="http://schemas.microsoft.com/office/drawing/2014/main" id="{4BE36AC6-2DB9-4D81-A4FA-C91FD7D41A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9627" y="2825188"/>
            <a:ext cx="4000968" cy="1809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1793F1E-8A39-4F9D-A8CD-701C0B2006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708" y="3783399"/>
            <a:ext cx="1590327" cy="23874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3C55616-03C0-4FAA-BFF0-0D8DAA449A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5834" y="3780287"/>
            <a:ext cx="1596280" cy="2392400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A71ABCE6-BF4C-45E5-A66C-9FFDA744B114}"/>
              </a:ext>
            </a:extLst>
          </p:cNvPr>
          <p:cNvSpPr/>
          <p:nvPr/>
        </p:nvSpPr>
        <p:spPr>
          <a:xfrm>
            <a:off x="2221771" y="4870929"/>
            <a:ext cx="1314691" cy="124092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TSansTT" panose="02000503050000020004" pitchFamily="2" charset="-52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0DA907C-19DB-4979-B3B3-AF4AC309E1F5}"/>
              </a:ext>
            </a:extLst>
          </p:cNvPr>
          <p:cNvSpPr/>
          <p:nvPr/>
        </p:nvSpPr>
        <p:spPr>
          <a:xfrm>
            <a:off x="2512425" y="4041745"/>
            <a:ext cx="899775" cy="84953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TSansTT" panose="02000503050000020004" pitchFamily="2" charset="-52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A137B66-10F9-4CD1-B8AC-86A0EE92B4CF}"/>
              </a:ext>
            </a:extLst>
          </p:cNvPr>
          <p:cNvSpPr/>
          <p:nvPr/>
        </p:nvSpPr>
        <p:spPr>
          <a:xfrm>
            <a:off x="969762" y="4032205"/>
            <a:ext cx="12274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TSansTT" panose="02000503050000020004" pitchFamily="2" charset="-52"/>
                <a:ea typeface="+mn-ea"/>
                <a:cs typeface="+mn-cs"/>
              </a:rPr>
              <a:t>&lt;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TSansTT" panose="02000503050000020004" pitchFamily="2" charset="-52"/>
                <a:ea typeface="+mn-ea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BATSansTT" panose="02000503050000020004" pitchFamily="2" charset="-52"/>
              </a:rPr>
              <a:t>85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TSansTT" panose="02000503050000020004" pitchFamily="2" charset="-52"/>
              <a:ea typeface="+mn-ea"/>
              <a:cs typeface="+mn-cs"/>
            </a:endParaRP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TSansTT" panose="02000503050000020004" pitchFamily="2" charset="-52"/>
                <a:ea typeface="+mn-ea"/>
                <a:cs typeface="+mn-cs"/>
              </a:rPr>
              <a:t>рублей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TSansTT" panose="02000503050000020004" pitchFamily="2" charset="-52"/>
              <a:ea typeface="+mn-ea"/>
              <a:cs typeface="+mn-cs"/>
            </a:endParaRPr>
          </a:p>
        </p:txBody>
      </p:sp>
      <p:pic>
        <p:nvPicPr>
          <p:cNvPr id="25" name="Picture 24" descr="A picture containing drawing&#10;&#10;Description automatically generated">
            <a:extLst>
              <a:ext uri="{FF2B5EF4-FFF2-40B4-BE49-F238E27FC236}">
                <a16:creationId xmlns:a16="http://schemas.microsoft.com/office/drawing/2014/main" id="{32EB78BC-98A5-4EFC-9AE0-D6168D2180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221" y="2417215"/>
            <a:ext cx="316395" cy="3163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94633288-4E00-445D-A374-3E5F270E9ED1}"/>
              </a:ext>
            </a:extLst>
          </p:cNvPr>
          <p:cNvSpPr/>
          <p:nvPr/>
        </p:nvSpPr>
        <p:spPr>
          <a:xfrm>
            <a:off x="918884" y="2224199"/>
            <a:ext cx="784962" cy="74601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TSansTT" panose="02000503050000020004" pitchFamily="2" charset="-52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3309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DD764CF-34FB-4F0E-96E6-27BCD2FCA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1825" y="2409335"/>
            <a:ext cx="4608349" cy="1019665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Ответственность</a:t>
            </a:r>
            <a:endParaRPr lang="ru-RU" dirty="0">
              <a:solidFill>
                <a:srgbClr val="002060"/>
              </a:solidFill>
              <a:latin typeface="+mn-lt"/>
              <a:ea typeface="Karl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648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4E23AA7-BB35-4635-A4BB-45093966AD91}"/>
              </a:ext>
            </a:extLst>
          </p:cNvPr>
          <p:cNvSpPr txBox="1"/>
          <p:nvPr/>
        </p:nvSpPr>
        <p:spPr>
          <a:xfrm>
            <a:off x="6897603" y="893582"/>
            <a:ext cx="28538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defRPr/>
            </a:pPr>
            <a:r>
              <a:rPr lang="ru-RU" sz="2400" b="1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Уголовная</a:t>
            </a:r>
            <a:endParaRPr lang="ru-RU" sz="1600" b="1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609585">
              <a:defRPr/>
            </a:pPr>
            <a:r>
              <a:rPr lang="ru-RU" sz="1600" b="1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ответственность</a:t>
            </a:r>
            <a:endParaRPr lang="ru-RU" sz="1600" b="1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28E34E-1325-4CB4-BA6C-6B0D01A8733A}"/>
              </a:ext>
            </a:extLst>
          </p:cNvPr>
          <p:cNvSpPr txBox="1"/>
          <p:nvPr/>
        </p:nvSpPr>
        <p:spPr>
          <a:xfrm>
            <a:off x="1817625" y="893582"/>
            <a:ext cx="33287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defRPr/>
            </a:pPr>
            <a:r>
              <a:rPr lang="ru-RU" sz="2400" b="1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Административная </a:t>
            </a:r>
          </a:p>
          <a:p>
            <a:pPr algn="ctr" defTabSz="609585">
              <a:defRPr/>
            </a:pPr>
            <a:r>
              <a:rPr lang="ru-RU" sz="2400" b="1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ответственность</a:t>
            </a:r>
          </a:p>
        </p:txBody>
      </p:sp>
      <p:cxnSp>
        <p:nvCxnSpPr>
          <p:cNvPr id="22" name="Straight Connector 12">
            <a:extLst>
              <a:ext uri="{FF2B5EF4-FFF2-40B4-BE49-F238E27FC236}">
                <a16:creationId xmlns:a16="http://schemas.microsoft.com/office/drawing/2014/main" id="{2C84AEEC-E3CB-4C9A-AA1A-A3E3E6B3EED5}"/>
              </a:ext>
            </a:extLst>
          </p:cNvPr>
          <p:cNvCxnSpPr>
            <a:cxnSpLocks/>
          </p:cNvCxnSpPr>
          <p:nvPr/>
        </p:nvCxnSpPr>
        <p:spPr>
          <a:xfrm>
            <a:off x="5948693" y="1026953"/>
            <a:ext cx="0" cy="542383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1B0DDBB-16AA-4618-B37F-42514A801195}"/>
              </a:ext>
            </a:extLst>
          </p:cNvPr>
          <p:cNvSpPr txBox="1"/>
          <p:nvPr/>
        </p:nvSpPr>
        <p:spPr>
          <a:xfrm>
            <a:off x="1292021" y="1724579"/>
            <a:ext cx="433379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Статья 14.2 </a:t>
            </a:r>
          </a:p>
          <a:p>
            <a:pPr algn="ctr"/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Незаконная продажа товаров, реализация которых ограничена</a:t>
            </a:r>
          </a:p>
          <a:p>
            <a:pPr algn="ctr"/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Статья 14.10</a:t>
            </a:r>
          </a:p>
          <a:p>
            <a:pPr algn="ctr"/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Незаконное использование средств индивидуализации товаров</a:t>
            </a:r>
          </a:p>
          <a:p>
            <a:pPr algn="ctr"/>
            <a:endParaRPr lang="ru-RU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Статья 14.15</a:t>
            </a:r>
          </a:p>
          <a:p>
            <a:pPr algn="ctr"/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Нарушение правил продажи отдельных видов товаров</a:t>
            </a:r>
          </a:p>
          <a:p>
            <a:pPr algn="ctr"/>
            <a:endParaRPr lang="ru-RU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Статья 14.53</a:t>
            </a:r>
          </a:p>
          <a:p>
            <a:pPr algn="ctr"/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Нарушение ограничений в сфере торговли табачной продукцией</a:t>
            </a:r>
          </a:p>
          <a:p>
            <a:pPr algn="ctr"/>
            <a:endParaRPr lang="ru-RU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Статья 15.12 </a:t>
            </a: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Продажа товаров без маркировки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B43D12-81C4-4887-AB82-F8E90499EF47}"/>
              </a:ext>
            </a:extLst>
          </p:cNvPr>
          <p:cNvSpPr txBox="1"/>
          <p:nvPr/>
        </p:nvSpPr>
        <p:spPr>
          <a:xfrm>
            <a:off x="6066373" y="4982023"/>
            <a:ext cx="4325921" cy="152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Статья 199</a:t>
            </a:r>
          </a:p>
          <a:p>
            <a:pPr algn="ctr"/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Уклонение от уплаты налогов</a:t>
            </a:r>
          </a:p>
          <a:p>
            <a:pPr algn="ctr"/>
            <a:endParaRPr lang="ru-RU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Статья 200.2</a:t>
            </a:r>
          </a:p>
          <a:p>
            <a:pPr algn="ctr"/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Контрабанда</a:t>
            </a:r>
          </a:p>
          <a:p>
            <a:pPr algn="ctr"/>
            <a:endParaRPr lang="ru-RU" sz="13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: Rounded Corners 11">
            <a:extLst>
              <a:ext uri="{FF2B5EF4-FFF2-40B4-BE49-F238E27FC236}">
                <a16:creationId xmlns:a16="http://schemas.microsoft.com/office/drawing/2014/main" id="{CFC84AA7-3FE8-4E4F-BF5F-06C352F3CBD8}"/>
              </a:ext>
            </a:extLst>
          </p:cNvPr>
          <p:cNvSpPr/>
          <p:nvPr/>
        </p:nvSpPr>
        <p:spPr>
          <a:xfrm>
            <a:off x="6256775" y="1687007"/>
            <a:ext cx="4135519" cy="3140283"/>
          </a:xfrm>
          <a:prstGeom prst="roundRect">
            <a:avLst>
              <a:gd name="adj" fmla="val 9618"/>
            </a:avLst>
          </a:prstGeom>
          <a:noFill/>
          <a:ln w="31750">
            <a:solidFill>
              <a:srgbClr val="00206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Статья 171.1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Сбыт, хранение продукции без маркировки</a:t>
            </a:r>
          </a:p>
          <a:p>
            <a:pPr algn="ctr"/>
            <a:endParaRPr lang="ru-RU" sz="1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Статья 180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Незаконное использование товарных знаков</a:t>
            </a:r>
          </a:p>
          <a:p>
            <a:pPr algn="ctr"/>
            <a:endParaRPr lang="ru-RU" sz="1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Calibri"/>
              </a:rPr>
              <a:t>Статья 327.1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Изготовление, сбыт поддельных акцизных марок, специальных марок или знаков соответствия либо их использование</a:t>
            </a:r>
            <a:endParaRPr lang="ru-RU" sz="1600" dirty="0">
              <a:noFill/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415006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Content Placeholder 3">
            <a:extLst>
              <a:ext uri="{FF2B5EF4-FFF2-40B4-BE49-F238E27FC236}">
                <a16:creationId xmlns:a16="http://schemas.microsoft.com/office/drawing/2014/main" id="{DF1CF580-1DA0-47A0-A2CD-CFA8920C8D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770657" y="796759"/>
            <a:ext cx="6477000" cy="567747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89A1729-CD83-43A9-AB51-5DCF32AAB529}"/>
              </a:ext>
            </a:extLst>
          </p:cNvPr>
          <p:cNvSpPr txBox="1"/>
          <p:nvPr/>
        </p:nvSpPr>
        <p:spPr>
          <a:xfrm>
            <a:off x="0" y="796759"/>
            <a:ext cx="2755907" cy="504888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609570"/>
            <a:r>
              <a:rPr lang="ru-RU" sz="1467" b="1" dirty="0">
                <a:solidFill>
                  <a:prstClr val="black"/>
                </a:solidFill>
              </a:rPr>
              <a:t>НЕЗАКОННОЕ ПРЕДПРИНИМАТЕЛЬСТВО</a:t>
            </a:r>
          </a:p>
          <a:p>
            <a:pPr algn="ctr" defTabSz="609570"/>
            <a:endParaRPr lang="ru-RU" sz="1467" b="1" dirty="0">
              <a:solidFill>
                <a:prstClr val="black"/>
              </a:solidFill>
            </a:endParaRPr>
          </a:p>
          <a:p>
            <a:pPr algn="ctr" defTabSz="609570"/>
            <a:r>
              <a:rPr lang="ru-RU" sz="1467" u="sng" dirty="0">
                <a:solidFill>
                  <a:prstClr val="black"/>
                </a:solidFill>
              </a:rPr>
              <a:t>ст. 14.2 КоАП </a:t>
            </a:r>
          </a:p>
          <a:p>
            <a:pPr algn="ctr" defTabSz="609570"/>
            <a:r>
              <a:rPr lang="ru-RU" sz="1467" dirty="0">
                <a:solidFill>
                  <a:prstClr val="black"/>
                </a:solidFill>
              </a:rPr>
              <a:t>Незаконная продажа товаров, свободная реализация которых запрещена или ограничена</a:t>
            </a:r>
          </a:p>
          <a:p>
            <a:pPr algn="ctr" defTabSz="609570"/>
            <a:endParaRPr lang="ru-RU" sz="1467" dirty="0">
              <a:solidFill>
                <a:prstClr val="black"/>
              </a:solidFill>
            </a:endParaRPr>
          </a:p>
          <a:p>
            <a:pPr algn="ctr" defTabSz="609570"/>
            <a:r>
              <a:rPr lang="ru-RU" sz="1467" u="sng" dirty="0">
                <a:solidFill>
                  <a:prstClr val="black"/>
                </a:solidFill>
              </a:rPr>
              <a:t>ст. 14.6 КоАП </a:t>
            </a:r>
          </a:p>
          <a:p>
            <a:pPr algn="ctr" defTabSz="609570"/>
            <a:r>
              <a:rPr lang="ru-RU" sz="1467" dirty="0">
                <a:solidFill>
                  <a:prstClr val="black"/>
                </a:solidFill>
              </a:rPr>
              <a:t>Нарушение порядка ценообразования</a:t>
            </a:r>
          </a:p>
          <a:p>
            <a:pPr algn="ctr" defTabSz="609570"/>
            <a:endParaRPr lang="ru-RU" sz="1467" dirty="0">
              <a:solidFill>
                <a:prstClr val="black"/>
              </a:solidFill>
            </a:endParaRPr>
          </a:p>
          <a:p>
            <a:pPr algn="ctr" defTabSz="609570"/>
            <a:r>
              <a:rPr lang="ru-RU" sz="1467" u="sng" dirty="0">
                <a:solidFill>
                  <a:prstClr val="black"/>
                </a:solidFill>
              </a:rPr>
              <a:t>ст. 14.15 КоАП </a:t>
            </a:r>
          </a:p>
          <a:p>
            <a:pPr algn="ctr" defTabSz="609570"/>
            <a:r>
              <a:rPr lang="ru-RU" sz="1467" dirty="0">
                <a:solidFill>
                  <a:prstClr val="black"/>
                </a:solidFill>
              </a:rPr>
              <a:t>Нарушение правил продажи отдельных видов товаров</a:t>
            </a:r>
          </a:p>
          <a:p>
            <a:pPr algn="ctr" defTabSz="609570"/>
            <a:endParaRPr lang="ru-RU" sz="1467" dirty="0">
              <a:solidFill>
                <a:prstClr val="black"/>
              </a:solidFill>
            </a:endParaRPr>
          </a:p>
          <a:p>
            <a:pPr algn="ctr" defTabSz="609570"/>
            <a:r>
              <a:rPr lang="ru-RU" sz="1467" u="sng" dirty="0">
                <a:solidFill>
                  <a:prstClr val="black"/>
                </a:solidFill>
              </a:rPr>
              <a:t>ст. 14.53 КоАП </a:t>
            </a:r>
          </a:p>
          <a:p>
            <a:pPr algn="ctr" defTabSz="609570"/>
            <a:r>
              <a:rPr lang="ru-RU" sz="1467" dirty="0">
                <a:solidFill>
                  <a:prstClr val="black"/>
                </a:solidFill>
              </a:rPr>
              <a:t>Нарушение ограничений и  запретов в сфере торговли табачной продукции</a:t>
            </a:r>
          </a:p>
          <a:p>
            <a:pPr algn="ctr" defTabSz="609570"/>
            <a:endParaRPr lang="ru-RU" sz="1467" dirty="0">
              <a:solidFill>
                <a:prstClr val="black"/>
              </a:solidFill>
            </a:endParaRPr>
          </a:p>
          <a:p>
            <a:pPr algn="ctr" defTabSz="609570"/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F494DED-4435-4713-AF4F-F8117BAE16A6}"/>
              </a:ext>
            </a:extLst>
          </p:cNvPr>
          <p:cNvSpPr/>
          <p:nvPr/>
        </p:nvSpPr>
        <p:spPr>
          <a:xfrm>
            <a:off x="4037878" y="3911258"/>
            <a:ext cx="2058124" cy="202848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5" name="Title 2">
            <a:extLst>
              <a:ext uri="{FF2B5EF4-FFF2-40B4-BE49-F238E27FC236}">
                <a16:creationId xmlns:a16="http://schemas.microsoft.com/office/drawing/2014/main" id="{2DFC256A-FB47-443D-A401-7DB517C069B1}"/>
              </a:ext>
            </a:extLst>
          </p:cNvPr>
          <p:cNvSpPr txBox="1">
            <a:spLocks/>
          </p:cNvSpPr>
          <p:nvPr/>
        </p:nvSpPr>
        <p:spPr>
          <a:xfrm>
            <a:off x="335360" y="106383"/>
            <a:ext cx="10958787" cy="47042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spc="0">
                <a:solidFill>
                  <a:srgbClr val="464444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09570"/>
            <a:r>
              <a:rPr lang="ru-RU" sz="3200" b="1" dirty="0">
                <a:solidFill>
                  <a:srgbClr val="002060"/>
                </a:solidFill>
                <a:latin typeface="+mn-lt"/>
              </a:rPr>
              <a:t>Пример нарушений торговой точки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4FA1C9B-C01A-4519-AFFD-B432B8F95FF6}"/>
              </a:ext>
            </a:extLst>
          </p:cNvPr>
          <p:cNvSpPr txBox="1"/>
          <p:nvPr/>
        </p:nvSpPr>
        <p:spPr>
          <a:xfrm>
            <a:off x="9384060" y="796759"/>
            <a:ext cx="2769827" cy="21242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609570"/>
            <a:r>
              <a:rPr lang="ru-RU" sz="1467" b="1" dirty="0">
                <a:solidFill>
                  <a:prstClr val="black"/>
                </a:solidFill>
              </a:rPr>
              <a:t>ИНТЕЛЛЕКТУАЛЬНАЯ СОБСТВЕННОСТЬ</a:t>
            </a:r>
          </a:p>
          <a:p>
            <a:pPr algn="ctr" defTabSz="609570">
              <a:lnSpc>
                <a:spcPct val="150000"/>
              </a:lnSpc>
            </a:pPr>
            <a:r>
              <a:rPr lang="ru-RU" sz="1467" u="sng" dirty="0">
                <a:solidFill>
                  <a:prstClr val="black"/>
                </a:solidFill>
              </a:rPr>
              <a:t>ст. 14.10 КоАП</a:t>
            </a:r>
          </a:p>
          <a:p>
            <a:pPr algn="ctr" defTabSz="609570"/>
            <a:r>
              <a:rPr lang="ru-RU" sz="1467" dirty="0">
                <a:solidFill>
                  <a:prstClr val="black"/>
                </a:solidFill>
              </a:rPr>
              <a:t>Незаконное использование средств индивидуализации </a:t>
            </a:r>
          </a:p>
          <a:p>
            <a:pPr algn="ctr" defTabSz="609570">
              <a:lnSpc>
                <a:spcPct val="150000"/>
              </a:lnSpc>
            </a:pPr>
            <a:r>
              <a:rPr lang="ru-RU" sz="1467" u="sng" dirty="0">
                <a:solidFill>
                  <a:prstClr val="black"/>
                </a:solidFill>
              </a:rPr>
              <a:t>ст. 180 УК</a:t>
            </a:r>
          </a:p>
          <a:p>
            <a:pPr algn="ctr" defTabSz="609570"/>
            <a:r>
              <a:rPr lang="ru-RU" sz="1467" dirty="0">
                <a:solidFill>
                  <a:prstClr val="black"/>
                </a:solidFill>
              </a:rPr>
              <a:t>Незаконное использование товарных знаков</a:t>
            </a:r>
          </a:p>
        </p:txBody>
      </p:sp>
      <p:sp>
        <p:nvSpPr>
          <p:cNvPr id="38" name="Oval 29">
            <a:extLst>
              <a:ext uri="{FF2B5EF4-FFF2-40B4-BE49-F238E27FC236}">
                <a16:creationId xmlns:a16="http://schemas.microsoft.com/office/drawing/2014/main" id="{3310CEB0-CF4E-4141-B790-7E4BEB3FA949}"/>
              </a:ext>
            </a:extLst>
          </p:cNvPr>
          <p:cNvSpPr/>
          <p:nvPr/>
        </p:nvSpPr>
        <p:spPr>
          <a:xfrm>
            <a:off x="3800111" y="1853411"/>
            <a:ext cx="743168" cy="73246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7FA976B-B603-4ADA-8DD7-69B4FD4C5C20}"/>
              </a:ext>
            </a:extLst>
          </p:cNvPr>
          <p:cNvSpPr txBox="1"/>
          <p:nvPr/>
        </p:nvSpPr>
        <p:spPr>
          <a:xfrm>
            <a:off x="9384060" y="2962668"/>
            <a:ext cx="2771607" cy="21242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609570"/>
            <a:r>
              <a:rPr lang="ru-RU" sz="1467" b="1" dirty="0">
                <a:solidFill>
                  <a:prstClr val="black"/>
                </a:solidFill>
              </a:rPr>
              <a:t>ОТСУТСТВИЕ АКЦИЗНОЙ МАРКИ РФ</a:t>
            </a:r>
          </a:p>
          <a:p>
            <a:pPr algn="ctr" defTabSz="609570">
              <a:lnSpc>
                <a:spcPct val="150000"/>
              </a:lnSpc>
            </a:pPr>
            <a:r>
              <a:rPr lang="ru-RU" sz="1467" u="sng" dirty="0">
                <a:solidFill>
                  <a:prstClr val="black"/>
                </a:solidFill>
              </a:rPr>
              <a:t>ст. 15.12 КоАП </a:t>
            </a:r>
          </a:p>
          <a:p>
            <a:pPr algn="ctr" defTabSz="609570"/>
            <a:r>
              <a:rPr lang="ru-RU" sz="1467" dirty="0">
                <a:solidFill>
                  <a:prstClr val="black"/>
                </a:solidFill>
              </a:rPr>
              <a:t>Продажа товаров без маркировки </a:t>
            </a:r>
          </a:p>
          <a:p>
            <a:pPr algn="ctr" defTabSz="609570">
              <a:lnSpc>
                <a:spcPct val="150000"/>
              </a:lnSpc>
            </a:pPr>
            <a:r>
              <a:rPr lang="ru-RU" sz="1467" u="sng" dirty="0">
                <a:solidFill>
                  <a:prstClr val="black"/>
                </a:solidFill>
              </a:rPr>
              <a:t>ст. 171.1 УК </a:t>
            </a:r>
          </a:p>
          <a:p>
            <a:pPr algn="ctr" defTabSz="609570"/>
            <a:r>
              <a:rPr lang="ru-RU" sz="1467" dirty="0">
                <a:solidFill>
                  <a:prstClr val="black"/>
                </a:solidFill>
              </a:rPr>
              <a:t>Сбыт продукции без маркировки </a:t>
            </a:r>
          </a:p>
        </p:txBody>
      </p:sp>
      <p:sp>
        <p:nvSpPr>
          <p:cNvPr id="40" name="Oval 31">
            <a:extLst>
              <a:ext uri="{FF2B5EF4-FFF2-40B4-BE49-F238E27FC236}">
                <a16:creationId xmlns:a16="http://schemas.microsoft.com/office/drawing/2014/main" id="{134A6DC7-3265-4853-847C-83857EB5AF88}"/>
              </a:ext>
            </a:extLst>
          </p:cNvPr>
          <p:cNvSpPr/>
          <p:nvPr/>
        </p:nvSpPr>
        <p:spPr>
          <a:xfrm>
            <a:off x="7082344" y="3138565"/>
            <a:ext cx="1279416" cy="128190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4F45456-842B-44E7-891B-7E0B7F34E290}"/>
              </a:ext>
            </a:extLst>
          </p:cNvPr>
          <p:cNvSpPr txBox="1"/>
          <p:nvPr/>
        </p:nvSpPr>
        <p:spPr>
          <a:xfrm>
            <a:off x="9398810" y="5132630"/>
            <a:ext cx="2771608" cy="10979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609570"/>
            <a:r>
              <a:rPr lang="ru-RU" sz="1467" b="1" dirty="0">
                <a:solidFill>
                  <a:prstClr val="black"/>
                </a:solidFill>
              </a:rPr>
              <a:t>НЕЗАКОННЫЙ ВВОЗ</a:t>
            </a:r>
          </a:p>
          <a:p>
            <a:pPr algn="ctr" defTabSz="609570">
              <a:lnSpc>
                <a:spcPct val="150000"/>
              </a:lnSpc>
            </a:pPr>
            <a:r>
              <a:rPr lang="ru-RU" sz="1467" u="sng" dirty="0">
                <a:solidFill>
                  <a:prstClr val="black"/>
                </a:solidFill>
              </a:rPr>
              <a:t>ст. 200.2 УК </a:t>
            </a:r>
          </a:p>
          <a:p>
            <a:pPr algn="ctr" defTabSz="609570"/>
            <a:r>
              <a:rPr lang="ru-RU" sz="1467" dirty="0">
                <a:solidFill>
                  <a:prstClr val="black"/>
                </a:solidFill>
              </a:rPr>
              <a:t>Контрабанда</a:t>
            </a:r>
          </a:p>
          <a:p>
            <a:pPr algn="ctr" defTabSz="609570"/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2" name="Oval 33">
            <a:extLst>
              <a:ext uri="{FF2B5EF4-FFF2-40B4-BE49-F238E27FC236}">
                <a16:creationId xmlns:a16="http://schemas.microsoft.com/office/drawing/2014/main" id="{A345B389-725D-400B-9975-A5126940A3AD}"/>
              </a:ext>
            </a:extLst>
          </p:cNvPr>
          <p:cNvSpPr/>
          <p:nvPr/>
        </p:nvSpPr>
        <p:spPr>
          <a:xfrm>
            <a:off x="4570420" y="1564685"/>
            <a:ext cx="1026741" cy="97693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DFC6CB5-86F9-4C36-8421-6956CB5F05D8}"/>
              </a:ext>
            </a:extLst>
          </p:cNvPr>
          <p:cNvSpPr txBox="1"/>
          <p:nvPr/>
        </p:nvSpPr>
        <p:spPr>
          <a:xfrm>
            <a:off x="2733493" y="6097567"/>
            <a:ext cx="6650567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609570"/>
            <a:endParaRPr lang="ru-RU" sz="1000" b="1" dirty="0">
              <a:solidFill>
                <a:schemeClr val="tx1"/>
              </a:solidFill>
            </a:endParaRPr>
          </a:p>
          <a:p>
            <a:pPr algn="ctr" defTabSz="609570"/>
            <a:r>
              <a:rPr lang="ru-RU" sz="2000" b="1" u="sng" dirty="0">
                <a:solidFill>
                  <a:schemeClr val="tx1"/>
                </a:solidFill>
              </a:rPr>
              <a:t>ст. 327.1 УК </a:t>
            </a:r>
            <a:r>
              <a:rPr lang="ru-RU" sz="2000" b="1" dirty="0">
                <a:solidFill>
                  <a:schemeClr val="tx1"/>
                </a:solidFill>
              </a:rPr>
              <a:t>– ПОДДЕЛЬНЫЕ АКЦИЗНЫЕ МАРКИ</a:t>
            </a:r>
          </a:p>
          <a:p>
            <a:pPr algn="ctr" defTabSz="609570"/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44" name="Oval 32">
            <a:extLst>
              <a:ext uri="{FF2B5EF4-FFF2-40B4-BE49-F238E27FC236}">
                <a16:creationId xmlns:a16="http://schemas.microsoft.com/office/drawing/2014/main" id="{4BAB6C00-FBAD-4975-8EDC-36542BA46FCA}"/>
              </a:ext>
            </a:extLst>
          </p:cNvPr>
          <p:cNvSpPr/>
          <p:nvPr/>
        </p:nvSpPr>
        <p:spPr>
          <a:xfrm>
            <a:off x="5394289" y="3138568"/>
            <a:ext cx="514355" cy="48940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458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EB5271-561F-464F-99C4-039EEEF0D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302" y="361950"/>
            <a:ext cx="11552773" cy="10191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u="sng" dirty="0"/>
              <a:t>Сравнение ст. 171.1 и ст. 180 КоАП РФ</a:t>
            </a:r>
            <a:br>
              <a:rPr lang="ru-RU" sz="2400" b="1" u="sng" dirty="0"/>
            </a:br>
            <a:r>
              <a:rPr lang="ru-RU" sz="2400" b="1" u="sng" dirty="0"/>
              <a:t>Отличие «немаркировки» от «незаконного использования товарного знака»</a:t>
            </a:r>
            <a:br>
              <a:rPr lang="ru-RU" sz="2400" b="1" u="sng" dirty="0"/>
            </a:br>
            <a:endParaRPr lang="ru-RU" sz="2400" b="1" u="sng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2EEE21-A0A3-4513-A1C3-ECC1C39BFA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1925" y="1003364"/>
            <a:ext cx="5818747" cy="4353917"/>
          </a:xfrm>
        </p:spPr>
        <p:txBody>
          <a:bodyPr>
            <a:normAutofit/>
          </a:bodyPr>
          <a:lstStyle/>
          <a:p>
            <a:pPr algn="just"/>
            <a:r>
              <a:rPr lang="ru-RU" sz="20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Незаконное использование товарного знака 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нанесение без согласия </a:t>
            </a:r>
            <a:r>
              <a:rPr lang="ru-RU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правообладателя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табачную продукцию зарегистрированного товарного знака</a:t>
            </a:r>
          </a:p>
          <a:p>
            <a:pPr marL="135464" indent="0" algn="just">
              <a:buNone/>
            </a:pPr>
            <a:endParaRPr lang="ru-RU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35464" indent="0" algn="just">
              <a:buNone/>
            </a:pPr>
            <a:endParaRPr lang="ru-RU" sz="20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649914B-4CA8-4EA7-9228-C87120AE3A0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012919" y="1003364"/>
            <a:ext cx="6096000" cy="3244400"/>
          </a:xfrm>
        </p:spPr>
        <p:txBody>
          <a:bodyPr>
            <a:normAutofit/>
          </a:bodyPr>
          <a:lstStyle/>
          <a:p>
            <a:pPr algn="just"/>
            <a:r>
              <a:rPr lang="ru-RU" sz="2000" b="1" u="sng" dirty="0"/>
              <a:t>Реализация продукции без маркировки и (или) нанесения информации, предусмотренной законодательством Российской Федерации </a:t>
            </a:r>
            <a:r>
              <a:rPr lang="ru-RU" sz="2000" dirty="0"/>
              <a:t>– реализация сигарет, немаркированных специальными (акцизными) марками, а также без другой маркировки, предусмотренной законодательством РФ.</a:t>
            </a:r>
          </a:p>
        </p:txBody>
      </p:sp>
      <p:pic>
        <p:nvPicPr>
          <p:cNvPr id="19" name="Рисунок 18" descr="Купить сигареты Космос оптом по лучшей цене в Украине | Tobaccos">
            <a:extLst>
              <a:ext uri="{FF2B5EF4-FFF2-40B4-BE49-F238E27FC236}">
                <a16:creationId xmlns:a16="http://schemas.microsoft.com/office/drawing/2014/main" id="{C96CCE40-667E-48E2-AE92-C375D92D8F2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149" y="2458435"/>
            <a:ext cx="2057400" cy="20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4166625-0025-49A4-B4A6-AA567A521BB6}"/>
              </a:ext>
            </a:extLst>
          </p:cNvPr>
          <p:cNvSpPr/>
          <p:nvPr/>
        </p:nvSpPr>
        <p:spPr>
          <a:xfrm>
            <a:off x="3209727" y="2458435"/>
            <a:ext cx="2613257" cy="8562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Космос» - зарегистрированный товарный знак (№ 577448)</a:t>
            </a:r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2A5382F3-90B7-4D41-89BC-D159B0B645AB}"/>
              </a:ext>
            </a:extLst>
          </p:cNvPr>
          <p:cNvSpPr/>
          <p:nvPr/>
        </p:nvSpPr>
        <p:spPr>
          <a:xfrm rot="4718834">
            <a:off x="2682282" y="2493241"/>
            <a:ext cx="257175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211444-F8C0-4A3B-9452-54E66D00D249}"/>
              </a:ext>
            </a:extLst>
          </p:cNvPr>
          <p:cNvSpPr txBox="1"/>
          <p:nvPr/>
        </p:nvSpPr>
        <p:spPr>
          <a:xfrm>
            <a:off x="323850" y="4874511"/>
            <a:ext cx="5887480" cy="1857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Потерпевший: правообладатель товарного знака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(правообладатель недополучает прибыль в связи с тем, что потребитель приобретает не оригинальные, а контрафактные товары, то есть товары, которые были произведены без ведома правообладателя, не под его контролем).</a:t>
            </a:r>
          </a:p>
        </p:txBody>
      </p:sp>
      <p:pic>
        <p:nvPicPr>
          <p:cNvPr id="2065" name="Picture 2">
            <a:extLst>
              <a:ext uri="{FF2B5EF4-FFF2-40B4-BE49-F238E27FC236}">
                <a16:creationId xmlns:a16="http://schemas.microsoft.com/office/drawing/2014/main" id="{5BF09DA9-F7F2-437D-A242-EE725CE9C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6725" y="3127695"/>
            <a:ext cx="226695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Рисунок 7">
            <a:extLst>
              <a:ext uri="{FF2B5EF4-FFF2-40B4-BE49-F238E27FC236}">
                <a16:creationId xmlns:a16="http://schemas.microsoft.com/office/drawing/2014/main" id="{800EB202-1D9F-4A03-A9E4-C566DA7F8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3342" y="2874241"/>
            <a:ext cx="146685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46">
            <a:extLst>
              <a:ext uri="{FF2B5EF4-FFF2-40B4-BE49-F238E27FC236}">
                <a16:creationId xmlns:a16="http://schemas.microsoft.com/office/drawing/2014/main" id="{30653E1F-DE02-44A8-B57F-53C568F0DE63}"/>
              </a:ext>
            </a:extLst>
          </p:cNvPr>
          <p:cNvGrpSpPr/>
          <p:nvPr/>
        </p:nvGrpSpPr>
        <p:grpSpPr>
          <a:xfrm>
            <a:off x="10852439" y="2886568"/>
            <a:ext cx="1152525" cy="2181225"/>
            <a:chOff x="0" y="0"/>
            <a:chExt cx="919006" cy="1656125"/>
          </a:xfrm>
        </p:grpSpPr>
        <p:pic>
          <p:nvPicPr>
            <p:cNvPr id="27" name="Picture 47">
              <a:extLst>
                <a:ext uri="{FF2B5EF4-FFF2-40B4-BE49-F238E27FC236}">
                  <a16:creationId xmlns:a16="http://schemas.microsoft.com/office/drawing/2014/main" id="{24B4DDE6-E115-41EF-9D9B-ECB25080F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9006" cy="1656125"/>
            </a:xfrm>
            <a:prstGeom prst="rect">
              <a:avLst/>
            </a:prstGeom>
          </p:spPr>
        </p:pic>
        <p:sp>
          <p:nvSpPr>
            <p:cNvPr id="28" name="Rounded Rectangle 13">
              <a:extLst>
                <a:ext uri="{FF2B5EF4-FFF2-40B4-BE49-F238E27FC236}">
                  <a16:creationId xmlns:a16="http://schemas.microsoft.com/office/drawing/2014/main" id="{45CB61DF-211D-4528-9893-7C5D5A112EBE}"/>
                </a:ext>
              </a:extLst>
            </p:cNvPr>
            <p:cNvSpPr/>
            <p:nvPr/>
          </p:nvSpPr>
          <p:spPr bwMode="auto">
            <a:xfrm>
              <a:off x="0" y="168160"/>
              <a:ext cx="900587" cy="49351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/>
            </a:p>
          </p:txBody>
        </p:sp>
      </p:grpSp>
      <p:sp>
        <p:nvSpPr>
          <p:cNvPr id="17" name="Rectangle 21">
            <a:extLst>
              <a:ext uri="{FF2B5EF4-FFF2-40B4-BE49-F238E27FC236}">
                <a16:creationId xmlns:a16="http://schemas.microsoft.com/office/drawing/2014/main" id="{484AA865-50DB-4A45-95AD-F85448601C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8687" y="-33107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22">
            <a:extLst>
              <a:ext uri="{FF2B5EF4-FFF2-40B4-BE49-F238E27FC236}">
                <a16:creationId xmlns:a16="http://schemas.microsoft.com/office/drawing/2014/main" id="{33D1E945-6141-4FE6-B71B-12313D8EB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8687" y="12612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6C4484-F777-420C-95A4-E31AB04C7354}"/>
              </a:ext>
            </a:extLst>
          </p:cNvPr>
          <p:cNvSpPr txBox="1"/>
          <p:nvPr/>
        </p:nvSpPr>
        <p:spPr>
          <a:xfrm>
            <a:off x="6525245" y="5372194"/>
            <a:ext cx="5456620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Потерпевший: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государство (бюджет государства не получает определенной суммы доходов от маркировки табачной продукции)</a:t>
            </a:r>
          </a:p>
        </p:txBody>
      </p:sp>
    </p:spTree>
    <p:extLst>
      <p:ext uri="{BB962C8B-B14F-4D97-AF65-F5344CB8AC3E}">
        <p14:creationId xmlns:p14="http://schemas.microsoft.com/office/powerpoint/2010/main" val="81965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14F9D8-80D1-478A-94DC-BAD80FE49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60" y="1228725"/>
            <a:ext cx="10403680" cy="546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Расчет ущерба/стоимости продукции </a:t>
            </a:r>
            <a:br>
              <a:rPr lang="ru-RU" dirty="0"/>
            </a:br>
            <a:r>
              <a:rPr lang="ru-RU" dirty="0"/>
              <a:t>по ст. 180 УК РФ (14.10 КоАП) </a:t>
            </a:r>
            <a:br>
              <a:rPr lang="ru-RU" dirty="0"/>
            </a:br>
            <a:r>
              <a:rPr lang="ru-RU" dirty="0"/>
              <a:t>и ст. 171.1 УК РФ (15.12 КоАП)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B47763F6-C96A-4BE5-A3F0-5EAD590431AE}"/>
              </a:ext>
            </a:extLst>
          </p:cNvPr>
          <p:cNvGraphicFramePr>
            <a:graphicFrameLocks noGrp="1"/>
          </p:cNvGraphicFramePr>
          <p:nvPr/>
        </p:nvGraphicFramePr>
        <p:xfrm>
          <a:off x="894159" y="1814367"/>
          <a:ext cx="10403681" cy="3997408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5201283">
                  <a:extLst>
                    <a:ext uri="{9D8B030D-6E8A-4147-A177-3AD203B41FA5}">
                      <a16:colId xmlns:a16="http://schemas.microsoft.com/office/drawing/2014/main" val="3101777102"/>
                    </a:ext>
                  </a:extLst>
                </a:gridCol>
                <a:gridCol w="5202398">
                  <a:extLst>
                    <a:ext uri="{9D8B030D-6E8A-4147-A177-3AD203B41FA5}">
                      <a16:colId xmlns:a16="http://schemas.microsoft.com/office/drawing/2014/main" val="1990245685"/>
                    </a:ext>
                  </a:extLst>
                </a:gridCol>
              </a:tblGrid>
              <a:tr h="3337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180 УК РФ (14.10 КоАП)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171.1 УК РФ (15.12 КоАП)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759732"/>
                  </a:ext>
                </a:extLst>
              </a:tr>
              <a:tr h="8063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Ущерб рассчитывается путем умножения количества контрафактного товара на розничную стоимость оригинальной продукции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Размер деяния рассчитывается путем умножения количества обнаруженной продукции на МРЦ (на дату изъятия), либо на стоимость табачных изделий по данным Росстата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536567"/>
                  </a:ext>
                </a:extLst>
              </a:tr>
              <a:tr h="26747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effectLst/>
                        </a:rPr>
                        <a:t>В данном случае используется метод расчета, аналогичный установленному для расчета ущерба по ст. 146 УК РФ (ответственность за нарушение авторских и смежных прав)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effectLst/>
                        </a:rPr>
                        <a:t>См. Постановление Пленума Верховного Суда Российской Федерации от 26 апреля 2007 г. N 14 г. Москва "О практике рассмотрения судами уголовных дел о нарушении авторских, смежных, изобретательских и патентных прав, а также о незаконном использовании товарного знака"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hlinkClick r:id="rId2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https://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service.nalog.ru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/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tabak.do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(МРЦ)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https://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www.fedstat.ru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/indicator/31448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(РОССТАТ)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7506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185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79096-0CF4-4531-A26D-B0D9A7F2B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83" y="266700"/>
            <a:ext cx="11661217" cy="1323975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Доказательства по делам о привлечении к ответственности, предусмотренной ст. 14.10 КоАП РФ, 15.10 КоАП РФ, ст. 180 УК РФ, ст. 171.1 УК РФ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D7C3B22A-758C-4862-A72B-C51BFB1820D1}"/>
              </a:ext>
            </a:extLst>
          </p:cNvPr>
          <p:cNvGraphicFramePr>
            <a:graphicFrameLocks noGrp="1"/>
          </p:cNvGraphicFramePr>
          <p:nvPr/>
        </p:nvGraphicFramePr>
        <p:xfrm>
          <a:off x="149783" y="1590675"/>
          <a:ext cx="11851717" cy="498242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5925225">
                  <a:extLst>
                    <a:ext uri="{9D8B030D-6E8A-4147-A177-3AD203B41FA5}">
                      <a16:colId xmlns:a16="http://schemas.microsoft.com/office/drawing/2014/main" val="2685835167"/>
                    </a:ext>
                  </a:extLst>
                </a:gridCol>
                <a:gridCol w="5926492">
                  <a:extLst>
                    <a:ext uri="{9D8B030D-6E8A-4147-A177-3AD203B41FA5}">
                      <a16:colId xmlns:a16="http://schemas.microsoft.com/office/drawing/2014/main" val="2720513307"/>
                    </a:ext>
                  </a:extLst>
                </a:gridCol>
              </a:tblGrid>
              <a:tr h="20517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Административная ответственность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8" marR="4854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024689"/>
                  </a:ext>
                </a:extLst>
              </a:tr>
              <a:tr h="7621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Ст. 14.10 КоАП РФ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Органы, уполномоченные составлять протоколы об административных правонарушениях: Полиция, Роспотребнадзор, Таможня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8" marR="485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Ст. 15.12 КоАП РФ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Органы, уполномоченные составлять протоколы об административных правонарушениях: Роспотребнадзор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8" marR="48548" marT="0" marB="0"/>
                </a:tc>
                <a:extLst>
                  <a:ext uri="{0D108BD9-81ED-4DB2-BD59-A6C34878D82A}">
                    <a16:rowId xmlns:a16="http://schemas.microsoft.com/office/drawing/2014/main" val="2042589841"/>
                  </a:ext>
                </a:extLst>
              </a:tr>
              <a:tr h="1613908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</a:rPr>
                        <a:t>1) Информацию о сумме ущерба, причинного правообладателю, а также о признаках контрафактности сигарет, может предоставить правообладатель.</a:t>
                      </a:r>
                    </a:p>
                    <a:p>
                      <a:pPr marL="0" lvl="0" indent="0" algn="just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400" b="0" dirty="0">
                          <a:effectLst/>
                        </a:rPr>
                        <a:t>Данное заключение не может рассматриваться как заключение специалиста/ эксперта, так как правообладатель – заинтересованное лицо по делу. </a:t>
                      </a:r>
                    </a:p>
                    <a:p>
                      <a:pPr marL="0" lvl="0" indent="0" algn="just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</a:rPr>
                        <a:t>2) Информацию о сумме ущерба может предоставить специалист / эксперт.</a:t>
                      </a:r>
                    </a:p>
                    <a:p>
                      <a:pPr marL="0" lvl="0" indent="0" algn="just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400" b="0" dirty="0">
                          <a:effectLst/>
                        </a:rPr>
                        <a:t>По делам о привлечении лица к ответственности, предусмотренной ст. 14.10 КоАП проводится </a:t>
                      </a:r>
                      <a:r>
                        <a:rPr lang="ru-RU" sz="1400" b="0" u="sng" dirty="0">
                          <a:effectLst/>
                        </a:rPr>
                        <a:t>товароведческая экспертиза / готовится заключение специалиста.</a:t>
                      </a:r>
                      <a:endParaRPr lang="ru-RU" sz="1400" b="0" dirty="0">
                        <a:effectLst/>
                      </a:endParaRPr>
                    </a:p>
                    <a:p>
                      <a:pPr marL="228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u="none" strike="noStrike" dirty="0">
                          <a:effectLst/>
                        </a:rPr>
                        <a:t> 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8" marR="48548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400" b="1" dirty="0">
                          <a:effectLst/>
                        </a:rPr>
                        <a:t>1) Предоставить информацию о стоимости сигарет, а также рассчитать размер деяния может производитель сигарет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Основное доказательство по делу.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2) Информацию о стоимости сигарет может предоставить эксперт/специалист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По делам о привлечении лица к ответственности, предусмотренной ст. 15.12 КоАП РФ проводится оценочная экспертиза. Нужно обращать внимание на то, что экспертизу должно проводить лицо, которое управомочено осуществлять оценочную деятельность.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8" marR="48548" marT="0" marB="0"/>
                </a:tc>
                <a:extLst>
                  <a:ext uri="{0D108BD9-81ED-4DB2-BD59-A6C34878D82A}">
                    <a16:rowId xmlns:a16="http://schemas.microsoft.com/office/drawing/2014/main" val="340040260"/>
                  </a:ext>
                </a:extLst>
              </a:tr>
              <a:tr h="20433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Уголовная ответственность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8" marR="4854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0726839"/>
                  </a:ext>
                </a:extLst>
              </a:tr>
              <a:tr h="2043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Ст. 180 УК РФ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8" marR="485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Ст. 171.1 УК РФ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8" marR="48548" marT="0" marB="0"/>
                </a:tc>
                <a:extLst>
                  <a:ext uri="{0D108BD9-81ED-4DB2-BD59-A6C34878D82A}">
                    <a16:rowId xmlns:a16="http://schemas.microsoft.com/office/drawing/2014/main" val="2495768741"/>
                  </a:ext>
                </a:extLst>
              </a:tr>
              <a:tr h="822226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</a:rPr>
                        <a:t>Заключение эксперта. Товароведческая экспертиза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8" marR="48548" marT="0" marB="0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400" b="1" dirty="0">
                          <a:effectLst/>
                        </a:rPr>
                        <a:t>Заключение эксперта. Оценочная экспертиза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8" marR="48548" marT="0" marB="0"/>
                </a:tc>
                <a:extLst>
                  <a:ext uri="{0D108BD9-81ED-4DB2-BD59-A6C34878D82A}">
                    <a16:rowId xmlns:a16="http://schemas.microsoft.com/office/drawing/2014/main" val="978687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172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FA7D4D96-222B-4928-B420-6B45FFEF5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6885" y="2906785"/>
            <a:ext cx="3418230" cy="2276607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E4FCA32-ADF9-46F1-82DD-596960B4A988}"/>
              </a:ext>
            </a:extLst>
          </p:cNvPr>
          <p:cNvSpPr txBox="1">
            <a:spLocks/>
          </p:cNvSpPr>
          <p:nvPr/>
        </p:nvSpPr>
        <p:spPr>
          <a:xfrm>
            <a:off x="1037339" y="1904617"/>
            <a:ext cx="10117322" cy="100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 defTabSz="1219170">
              <a:defRPr/>
            </a:pPr>
            <a:r>
              <a:rPr lang="ru-RU" sz="3200" kern="0" dirty="0">
                <a:solidFill>
                  <a:srgbClr val="002060"/>
                </a:solidFill>
                <a:latin typeface="Arial"/>
              </a:rPr>
              <a:t>Нелегальная торговля в УФО</a:t>
            </a:r>
          </a:p>
        </p:txBody>
      </p:sp>
    </p:spTree>
    <p:extLst>
      <p:ext uri="{BB962C8B-B14F-4D97-AF65-F5344CB8AC3E}">
        <p14:creationId xmlns:p14="http://schemas.microsoft.com/office/powerpoint/2010/main" val="4236377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DD9B7D5-C44A-4CAA-8B7D-486FBD6046DB}"/>
              </a:ext>
            </a:extLst>
          </p:cNvPr>
          <p:cNvSpPr txBox="1">
            <a:spLocks/>
          </p:cNvSpPr>
          <p:nvPr/>
        </p:nvSpPr>
        <p:spPr>
          <a:xfrm>
            <a:off x="280194" y="273722"/>
            <a:ext cx="11838234" cy="100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 defTabSz="1219170">
              <a:defRPr/>
            </a:pPr>
            <a:r>
              <a:rPr lang="ru-RU" sz="3200" kern="0" dirty="0">
                <a:solidFill>
                  <a:srgbClr val="002060"/>
                </a:solidFill>
                <a:latin typeface="Arial"/>
              </a:rPr>
              <a:t>Уральский Федеральный Округ 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sym typeface="Montserrat"/>
              </a:rPr>
              <a:t>– регион повышенного риска 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D632547-DB68-4085-B06C-AF126E77A1A6}"/>
              </a:ext>
            </a:extLst>
          </p:cNvPr>
          <p:cNvSpPr/>
          <p:nvPr/>
        </p:nvSpPr>
        <p:spPr>
          <a:xfrm>
            <a:off x="7500046" y="1579077"/>
            <a:ext cx="461838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 УФО остро стоит проблема распространенности нелегальной табачной продукции</a:t>
            </a:r>
          </a:p>
          <a:p>
            <a:pPr>
              <a:defRPr/>
            </a:pP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  <a:p>
            <a:pPr marL="342900" lvl="0" indent="-342900"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Рост доли нелегального рынка почти в 16 раз за 4 года (2015-2019)</a:t>
            </a:r>
          </a:p>
          <a:p>
            <a:pPr lvl="0">
              <a:defRPr/>
            </a:pP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На рынке присутствует контрабанда из Беларуси и других стран ЕАЭС</a:t>
            </a:r>
          </a:p>
          <a:p>
            <a:pPr marL="342900" lvl="0" indent="-342900">
              <a:buFont typeface="Wingdings" panose="05000000000000000000" pitchFamily="2" charset="2"/>
              <a:buChar char="§"/>
              <a:defRPr/>
            </a:pP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Широко представлен контрафакт российского производства</a:t>
            </a:r>
          </a:p>
          <a:p>
            <a:pPr lvl="0">
              <a:defRPr/>
            </a:pP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defRPr/>
            </a:pP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  <a:defRPr/>
            </a:pP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80DB38-32C6-4B7D-97FC-034B902A6A2B}"/>
              </a:ext>
            </a:extLst>
          </p:cNvPr>
          <p:cNvSpPr txBox="1"/>
          <p:nvPr/>
        </p:nvSpPr>
        <p:spPr>
          <a:xfrm>
            <a:off x="817217" y="621445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2015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13D407-10AC-4340-B8E1-845142CF6331}"/>
              </a:ext>
            </a:extLst>
          </p:cNvPr>
          <p:cNvSpPr txBox="1"/>
          <p:nvPr/>
        </p:nvSpPr>
        <p:spPr>
          <a:xfrm>
            <a:off x="2122556" y="622021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2016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89381F-E3D4-482B-BDF8-64C74FF0E195}"/>
              </a:ext>
            </a:extLst>
          </p:cNvPr>
          <p:cNvSpPr txBox="1"/>
          <p:nvPr/>
        </p:nvSpPr>
        <p:spPr>
          <a:xfrm>
            <a:off x="3478502" y="621445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2017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02F89B3-F9C4-4F2A-AB36-85228E1A14EC}"/>
              </a:ext>
            </a:extLst>
          </p:cNvPr>
          <p:cNvSpPr txBox="1"/>
          <p:nvPr/>
        </p:nvSpPr>
        <p:spPr>
          <a:xfrm>
            <a:off x="4834448" y="621445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2018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9EAD3C-ABC1-42AE-95CD-80BB8C0594CB}"/>
              </a:ext>
            </a:extLst>
          </p:cNvPr>
          <p:cNvSpPr txBox="1"/>
          <p:nvPr/>
        </p:nvSpPr>
        <p:spPr>
          <a:xfrm>
            <a:off x="6191594" y="621445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2019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65CB56-F26F-4BD4-9B79-F7E9F22AA4A4}"/>
              </a:ext>
            </a:extLst>
          </p:cNvPr>
          <p:cNvSpPr/>
          <p:nvPr/>
        </p:nvSpPr>
        <p:spPr>
          <a:xfrm>
            <a:off x="46274" y="6588445"/>
            <a:ext cx="252024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Источник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отчет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AC Nielsen 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за 2019 год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A380C2CA-970B-478B-B0AF-B3E48ECD62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7570282"/>
              </p:ext>
            </p:extLst>
          </p:nvPr>
        </p:nvGraphicFramePr>
        <p:xfrm>
          <a:off x="46274" y="2072640"/>
          <a:ext cx="7675086" cy="427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9544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7863ED-861E-4B6D-8C13-7D3606ED2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442" y="57007"/>
            <a:ext cx="11718235" cy="1102971"/>
          </a:xfrm>
        </p:spPr>
        <p:txBody>
          <a:bodyPr/>
          <a:lstStyle/>
          <a:p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роста рынка нелегального табака в России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D6401FA-AE6E-45F5-A422-806E6A1DACFC}"/>
              </a:ext>
            </a:extLst>
          </p:cNvPr>
          <p:cNvGrpSpPr/>
          <p:nvPr/>
        </p:nvGrpSpPr>
        <p:grpSpPr>
          <a:xfrm>
            <a:off x="5723313" y="1585891"/>
            <a:ext cx="2792784" cy="1029026"/>
            <a:chOff x="5724127" y="4083918"/>
            <a:chExt cx="2094588" cy="771770"/>
          </a:xfrm>
        </p:grpSpPr>
        <p:sp>
          <p:nvSpPr>
            <p:cNvPr id="32" name="Rectangle 18">
              <a:extLst>
                <a:ext uri="{FF2B5EF4-FFF2-40B4-BE49-F238E27FC236}">
                  <a16:creationId xmlns:a16="http://schemas.microsoft.com/office/drawing/2014/main" id="{DAEABF72-2817-4B7B-AE16-CD66BCF0B126}"/>
                </a:ext>
              </a:extLst>
            </p:cNvPr>
            <p:cNvSpPr/>
            <p:nvPr/>
          </p:nvSpPr>
          <p:spPr>
            <a:xfrm>
              <a:off x="5724127" y="4083918"/>
              <a:ext cx="2088233" cy="77177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ru-RU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-Book"/>
                <a:ea typeface="+mn-ea"/>
                <a:cs typeface="+mn-cs"/>
                <a:sym typeface="Arial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793B59C-39EE-4AB5-B69D-833BF828005A}"/>
                </a:ext>
              </a:extLst>
            </p:cNvPr>
            <p:cNvSpPr txBox="1"/>
            <p:nvPr/>
          </p:nvSpPr>
          <p:spPr>
            <a:xfrm>
              <a:off x="5944825" y="4215887"/>
              <a:ext cx="179551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2133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100 0</a:t>
              </a:r>
              <a:r>
                <a:rPr kumimoji="0" lang="ru-RU" sz="2133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00 000 000 ₽ </a:t>
              </a: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ru-RU" sz="1467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Потери бюджета РФ</a:t>
              </a:r>
              <a:r>
                <a:rPr kumimoji="0" lang="en-US" sz="1467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 </a:t>
              </a:r>
              <a:r>
                <a:rPr kumimoji="0" lang="ru-RU" sz="1467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в год</a:t>
              </a:r>
              <a:r>
                <a:rPr kumimoji="0" lang="en-US" sz="1467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*</a:t>
              </a:r>
              <a:endParaRPr kumimoji="0" lang="ru-RU" sz="14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endParaRPr>
            </a:p>
          </p:txBody>
        </p:sp>
        <p:cxnSp>
          <p:nvCxnSpPr>
            <p:cNvPr id="34" name="Straight Connector 21">
              <a:extLst>
                <a:ext uri="{FF2B5EF4-FFF2-40B4-BE49-F238E27FC236}">
                  <a16:creationId xmlns:a16="http://schemas.microsoft.com/office/drawing/2014/main" id="{37205776-7541-427E-B102-8B641106CBCF}"/>
                </a:ext>
              </a:extLst>
            </p:cNvPr>
            <p:cNvCxnSpPr>
              <a:cxnSpLocks/>
            </p:cNvCxnSpPr>
            <p:nvPr/>
          </p:nvCxnSpPr>
          <p:spPr>
            <a:xfrm>
              <a:off x="5724127" y="4140306"/>
              <a:ext cx="2088233" cy="0"/>
            </a:xfrm>
            <a:prstGeom prst="line">
              <a:avLst/>
            </a:prstGeom>
            <a:ln w="190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1">
              <a:extLst>
                <a:ext uri="{FF2B5EF4-FFF2-40B4-BE49-F238E27FC236}">
                  <a16:creationId xmlns:a16="http://schemas.microsoft.com/office/drawing/2014/main" id="{52C12BE8-C707-4F1A-94AE-2BB5DAF6AB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24127" y="4749851"/>
              <a:ext cx="2094588" cy="9160"/>
            </a:xfrm>
            <a:prstGeom prst="line">
              <a:avLst/>
            </a:prstGeom>
            <a:ln w="190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E3C52A6-B190-4434-9B1D-C20D78740AA9}"/>
              </a:ext>
            </a:extLst>
          </p:cNvPr>
          <p:cNvSpPr/>
          <p:nvPr/>
        </p:nvSpPr>
        <p:spPr>
          <a:xfrm>
            <a:off x="0" y="6519215"/>
            <a:ext cx="3132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Источник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отчеты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AC Nielsen 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с 2015 по 2020 годы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*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по оценкам экспертов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2EA5EB3D-137C-4CF4-A7F7-0D44AC9642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6430055"/>
              </p:ext>
            </p:extLst>
          </p:nvPr>
        </p:nvGraphicFramePr>
        <p:xfrm>
          <a:off x="158896" y="1375770"/>
          <a:ext cx="11718235" cy="4993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5675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B588DBA-EA22-4F9C-86F1-DDBF8D3541B2}"/>
              </a:ext>
            </a:extLst>
          </p:cNvPr>
          <p:cNvGrpSpPr/>
          <p:nvPr/>
        </p:nvGrpSpPr>
        <p:grpSpPr>
          <a:xfrm>
            <a:off x="2629835" y="1683302"/>
            <a:ext cx="6932329" cy="4553364"/>
            <a:chOff x="4570219" y="3252292"/>
            <a:chExt cx="6932329" cy="4553364"/>
          </a:xfrm>
        </p:grpSpPr>
        <p:grpSp>
          <p:nvGrpSpPr>
            <p:cNvPr id="5" name="Группа 17">
              <a:extLst>
                <a:ext uri="{FF2B5EF4-FFF2-40B4-BE49-F238E27FC236}">
                  <a16:creationId xmlns:a16="http://schemas.microsoft.com/office/drawing/2014/main" id="{56041A4D-363D-4976-9E4F-7480F3650F05}"/>
                </a:ext>
              </a:extLst>
            </p:cNvPr>
            <p:cNvGrpSpPr/>
            <p:nvPr/>
          </p:nvGrpSpPr>
          <p:grpSpPr>
            <a:xfrm>
              <a:off x="5724525" y="3252292"/>
              <a:ext cx="5778023" cy="2107462"/>
              <a:chOff x="675803" y="267401"/>
              <a:chExt cx="2850889" cy="866371"/>
            </a:xfrm>
          </p:grpSpPr>
          <p:grpSp>
            <p:nvGrpSpPr>
              <p:cNvPr id="10" name="Группа 18">
                <a:extLst>
                  <a:ext uri="{FF2B5EF4-FFF2-40B4-BE49-F238E27FC236}">
                    <a16:creationId xmlns:a16="http://schemas.microsoft.com/office/drawing/2014/main" id="{D62236F7-6112-40B5-B5A0-8C25B3E1E1CF}"/>
                  </a:ext>
                </a:extLst>
              </p:cNvPr>
              <p:cNvGrpSpPr/>
              <p:nvPr/>
            </p:nvGrpSpPr>
            <p:grpSpPr>
              <a:xfrm>
                <a:off x="675804" y="267401"/>
                <a:ext cx="2850888" cy="644242"/>
                <a:chOff x="675804" y="267401"/>
                <a:chExt cx="2850888" cy="644242"/>
              </a:xfrm>
            </p:grpSpPr>
            <p:pic>
              <p:nvPicPr>
                <p:cNvPr id="12" name="Picture 4">
                  <a:extLst>
                    <a:ext uri="{FF2B5EF4-FFF2-40B4-BE49-F238E27FC236}">
                      <a16:creationId xmlns:a16="http://schemas.microsoft.com/office/drawing/2014/main" id="{6FA7576E-9422-4447-82EB-9166B7FFE82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90900" y="271914"/>
                  <a:ext cx="435792" cy="618513"/>
                </a:xfrm>
                <a:prstGeom prst="rect">
                  <a:avLst/>
                </a:prstGeom>
              </p:spPr>
            </p:pic>
            <p:pic>
              <p:nvPicPr>
                <p:cNvPr id="13" name="Picture 5">
                  <a:extLst>
                    <a:ext uri="{FF2B5EF4-FFF2-40B4-BE49-F238E27FC236}">
                      <a16:creationId xmlns:a16="http://schemas.microsoft.com/office/drawing/2014/main" id="{4A59CECB-009B-441F-B55A-172F80114C66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harpenSoften amount="19000"/>
                          </a14:imgEffect>
                          <a14:imgEffect>
                            <a14:brightnessContrast bright="9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96939" y="272213"/>
                  <a:ext cx="435792" cy="618513"/>
                </a:xfrm>
                <a:prstGeom prst="rect">
                  <a:avLst/>
                </a:prstGeom>
              </p:spPr>
            </p:pic>
            <p:pic>
              <p:nvPicPr>
                <p:cNvPr id="14" name="Picture 6">
                  <a:extLst>
                    <a:ext uri="{FF2B5EF4-FFF2-40B4-BE49-F238E27FC236}">
                      <a16:creationId xmlns:a16="http://schemas.microsoft.com/office/drawing/2014/main" id="{DC0875CE-42A6-49BF-8839-F5309CF8D91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harpenSoften amount="3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02976" y="271915"/>
                  <a:ext cx="435792" cy="618513"/>
                </a:xfrm>
                <a:prstGeom prst="rect">
                  <a:avLst/>
                </a:prstGeom>
              </p:spPr>
            </p:pic>
            <p:pic>
              <p:nvPicPr>
                <p:cNvPr id="15" name="Picture 7">
                  <a:extLst>
                    <a:ext uri="{FF2B5EF4-FFF2-40B4-BE49-F238E27FC236}">
                      <a16:creationId xmlns:a16="http://schemas.microsoft.com/office/drawing/2014/main" id="{90CC9CE3-0AC5-4952-A1FA-AF1C7FCD29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5804" y="273749"/>
                  <a:ext cx="381075" cy="637894"/>
                </a:xfrm>
                <a:prstGeom prst="rect">
                  <a:avLst/>
                </a:prstGeom>
              </p:spPr>
            </p:pic>
            <p:pic>
              <p:nvPicPr>
                <p:cNvPr id="16" name="Picture 8">
                  <a:extLst>
                    <a:ext uri="{FF2B5EF4-FFF2-40B4-BE49-F238E27FC236}">
                      <a16:creationId xmlns:a16="http://schemas.microsoft.com/office/drawing/2014/main" id="{68299F67-0619-4995-9A49-CDF28ABF732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harpenSoften amount="39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09013" y="271915"/>
                  <a:ext cx="435792" cy="618513"/>
                </a:xfrm>
                <a:prstGeom prst="rect">
                  <a:avLst/>
                </a:prstGeom>
              </p:spPr>
            </p:pic>
            <p:pic>
              <p:nvPicPr>
                <p:cNvPr id="17" name="Picture 3">
                  <a:extLst>
                    <a:ext uri="{FF2B5EF4-FFF2-40B4-BE49-F238E27FC236}">
                      <a16:creationId xmlns:a16="http://schemas.microsoft.com/office/drawing/2014/main" id="{0CCE1CB7-0746-4CEB-9122-C57036CAD576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0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sharpenSoften amount="18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5050" y="267401"/>
                  <a:ext cx="435792" cy="618513"/>
                </a:xfrm>
                <a:prstGeom prst="rect">
                  <a:avLst/>
                </a:prstGeom>
              </p:spPr>
            </p:pic>
          </p:grp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0FF5950-2F2A-4055-BCBD-F777413F59F9}"/>
                  </a:ext>
                </a:extLst>
              </p:cNvPr>
              <p:cNvSpPr txBox="1"/>
              <p:nvPr/>
            </p:nvSpPr>
            <p:spPr>
              <a:xfrm>
                <a:off x="675803" y="994593"/>
                <a:ext cx="2850889" cy="139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277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~</a:t>
                </a:r>
                <a:r>
                  <a:rPr kumimoji="0" lang="ru-RU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277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60</a:t>
                </a: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277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-</a:t>
                </a:r>
                <a:r>
                  <a:rPr kumimoji="0" lang="ru-RU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277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70р</a:t>
                </a:r>
              </a:p>
            </p:txBody>
          </p:sp>
        </p:grp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B18F2BB0-5D98-40E6-9B7C-8D4561946D53}"/>
                </a:ext>
              </a:extLst>
            </p:cNvPr>
            <p:cNvGrpSpPr/>
            <p:nvPr/>
          </p:nvGrpSpPr>
          <p:grpSpPr>
            <a:xfrm>
              <a:off x="4570219" y="5598521"/>
              <a:ext cx="2523591" cy="1567129"/>
              <a:chOff x="3227546" y="4932752"/>
              <a:chExt cx="1398662" cy="1010392"/>
            </a:xfrm>
          </p:grpSpPr>
          <p:pic>
            <p:nvPicPr>
              <p:cNvPr id="8" name="Рисунок 2">
                <a:extLst>
                  <a:ext uri="{FF2B5EF4-FFF2-40B4-BE49-F238E27FC236}">
                    <a16:creationId xmlns:a16="http://schemas.microsoft.com/office/drawing/2014/main" id="{3BD9D0C8-080A-4BD4-8626-0CE08C433C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27546" y="4932752"/>
                <a:ext cx="620709" cy="1010392"/>
              </a:xfrm>
              <a:prstGeom prst="rect">
                <a:avLst/>
              </a:prstGeom>
            </p:spPr>
          </p:pic>
          <p:pic>
            <p:nvPicPr>
              <p:cNvPr id="9" name="Рисунок 4">
                <a:extLst>
                  <a:ext uri="{FF2B5EF4-FFF2-40B4-BE49-F238E27FC236}">
                    <a16:creationId xmlns:a16="http://schemas.microsoft.com/office/drawing/2014/main" id="{F7DA8539-3C2A-404D-B52A-EE7B8C38F1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64517" y="4941709"/>
                <a:ext cx="661691" cy="1001434"/>
              </a:xfrm>
              <a:prstGeom prst="rect">
                <a:avLst/>
              </a:prstGeom>
            </p:spPr>
          </p:pic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99070F1-CA03-49E8-8833-3EC6E6372628}"/>
                </a:ext>
              </a:extLst>
            </p:cNvPr>
            <p:cNvSpPr txBox="1"/>
            <p:nvPr/>
          </p:nvSpPr>
          <p:spPr>
            <a:xfrm>
              <a:off x="5453900" y="7436324"/>
              <a:ext cx="737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277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~</a:t>
              </a: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277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45р</a:t>
              </a:r>
            </a:p>
          </p:txBody>
        </p:sp>
      </p:grpSp>
      <p:grpSp>
        <p:nvGrpSpPr>
          <p:cNvPr id="18" name="Группа 20">
            <a:extLst>
              <a:ext uri="{FF2B5EF4-FFF2-40B4-BE49-F238E27FC236}">
                <a16:creationId xmlns:a16="http://schemas.microsoft.com/office/drawing/2014/main" id="{D1E92633-F923-4B1C-A46C-05BC098279AD}"/>
              </a:ext>
            </a:extLst>
          </p:cNvPr>
          <p:cNvGrpSpPr/>
          <p:nvPr/>
        </p:nvGrpSpPr>
        <p:grpSpPr>
          <a:xfrm>
            <a:off x="557968" y="1660932"/>
            <a:ext cx="5058602" cy="2233261"/>
            <a:chOff x="182197" y="3429000"/>
            <a:chExt cx="4037503" cy="1301077"/>
          </a:xfrm>
        </p:grpSpPr>
        <p:pic>
          <p:nvPicPr>
            <p:cNvPr id="19" name="Рисунок 21">
              <a:extLst>
                <a:ext uri="{FF2B5EF4-FFF2-40B4-BE49-F238E27FC236}">
                  <a16:creationId xmlns:a16="http://schemas.microsoft.com/office/drawing/2014/main" id="{AA347B6C-25F4-4923-A8C5-C5249C9E2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7760" y="3429000"/>
              <a:ext cx="686379" cy="106696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53D928-C145-4E41-8CA8-AE6E3ED57488}"/>
                </a:ext>
              </a:extLst>
            </p:cNvPr>
            <p:cNvSpPr txBox="1"/>
            <p:nvPr/>
          </p:nvSpPr>
          <p:spPr>
            <a:xfrm>
              <a:off x="182197" y="4514908"/>
              <a:ext cx="4037503" cy="215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277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rPr>
                <a:t>~</a:t>
              </a: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277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rPr>
                <a:t>65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277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rPr>
                <a:t>-</a:t>
              </a: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277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rPr>
                <a:t>75р</a:t>
              </a: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277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21" name="Picture 42">
            <a:extLst>
              <a:ext uri="{FF2B5EF4-FFF2-40B4-BE49-F238E27FC236}">
                <a16:creationId xmlns:a16="http://schemas.microsoft.com/office/drawing/2014/main" id="{C2A94FD7-2DD3-4CC2-B9AC-4248E5F7FEF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1644" y="3897040"/>
            <a:ext cx="1007187" cy="181200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BD38DA8-B608-4ABF-93A7-61D6DCAF78B5}"/>
              </a:ext>
            </a:extLst>
          </p:cNvPr>
          <p:cNvSpPr/>
          <p:nvPr/>
        </p:nvSpPr>
        <p:spPr>
          <a:xfrm>
            <a:off x="5561296" y="5765323"/>
            <a:ext cx="615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277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~9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277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5р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2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3" name="Рисунок 41">
            <a:extLst>
              <a:ext uri="{FF2B5EF4-FFF2-40B4-BE49-F238E27FC236}">
                <a16:creationId xmlns:a16="http://schemas.microsoft.com/office/drawing/2014/main" id="{7871BEAF-6F44-45E0-B5F2-6D31BDC922E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7305" y="3913872"/>
            <a:ext cx="1004681" cy="183141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F89F3DF-1B9E-4187-A2A6-0F0EC1DD9691}"/>
              </a:ext>
            </a:extLst>
          </p:cNvPr>
          <p:cNvSpPr/>
          <p:nvPr/>
        </p:nvSpPr>
        <p:spPr>
          <a:xfrm>
            <a:off x="7344113" y="5754353"/>
            <a:ext cx="611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277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~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277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115р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2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6D51F8B-E2D8-4218-85B7-2A04CF7FDFE2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1829" y="3903086"/>
            <a:ext cx="991670" cy="185563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13B79E9-89F3-476D-8C84-C2691E8E29CC}"/>
              </a:ext>
            </a:extLst>
          </p:cNvPr>
          <p:cNvSpPr/>
          <p:nvPr/>
        </p:nvSpPr>
        <p:spPr>
          <a:xfrm>
            <a:off x="9010762" y="5783325"/>
            <a:ext cx="611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277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~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277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115р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2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BEB17A5-A028-4338-B57B-5BE66F849553}"/>
              </a:ext>
            </a:extLst>
          </p:cNvPr>
          <p:cNvSpPr txBox="1">
            <a:spLocks/>
          </p:cNvSpPr>
          <p:nvPr/>
        </p:nvSpPr>
        <p:spPr bwMode="auto">
          <a:xfrm>
            <a:off x="732476" y="-584287"/>
            <a:ext cx="11652563" cy="2762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defTabSz="713300" rtl="0" eaLnBrk="0" fontAlgn="base" hangingPunct="0">
              <a:spcBef>
                <a:spcPct val="0"/>
              </a:spcBef>
              <a:spcAft>
                <a:spcPct val="0"/>
              </a:spcAft>
              <a:defRPr sz="3733" b="1" kern="1200">
                <a:solidFill>
                  <a:srgbClr val="FFFFFF"/>
                </a:solidFill>
                <a:latin typeface="Arial Narrow"/>
                <a:ea typeface="Arial Narrow" pitchFamily="34" charset="0"/>
                <a:cs typeface="Arial Narrow"/>
              </a:defRPr>
            </a:lvl1pPr>
            <a:lvl2pPr algn="l" defTabSz="713300" rtl="0" eaLnBrk="0" fontAlgn="base" hangingPunct="0">
              <a:spcBef>
                <a:spcPct val="0"/>
              </a:spcBef>
              <a:spcAft>
                <a:spcPct val="0"/>
              </a:spcAft>
              <a:defRPr sz="3733" b="1">
                <a:solidFill>
                  <a:srgbClr val="FFFF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2pPr>
            <a:lvl3pPr algn="l" defTabSz="713300" rtl="0" eaLnBrk="0" fontAlgn="base" hangingPunct="0">
              <a:spcBef>
                <a:spcPct val="0"/>
              </a:spcBef>
              <a:spcAft>
                <a:spcPct val="0"/>
              </a:spcAft>
              <a:defRPr sz="3733" b="1">
                <a:solidFill>
                  <a:srgbClr val="FFFF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3pPr>
            <a:lvl4pPr algn="l" defTabSz="713300" rtl="0" eaLnBrk="0" fontAlgn="base" hangingPunct="0">
              <a:spcBef>
                <a:spcPct val="0"/>
              </a:spcBef>
              <a:spcAft>
                <a:spcPct val="0"/>
              </a:spcAft>
              <a:defRPr sz="3733" b="1">
                <a:solidFill>
                  <a:srgbClr val="FFFF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4pPr>
            <a:lvl5pPr algn="l" defTabSz="713300" rtl="0" eaLnBrk="0" fontAlgn="base" hangingPunct="0">
              <a:spcBef>
                <a:spcPct val="0"/>
              </a:spcBef>
              <a:spcAft>
                <a:spcPct val="0"/>
              </a:spcAft>
              <a:defRPr sz="3733" b="1">
                <a:solidFill>
                  <a:srgbClr val="FFFF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5pPr>
            <a:lvl6pPr marL="609585" algn="l" defTabSz="713300" rtl="0" fontAlgn="base">
              <a:spcBef>
                <a:spcPct val="0"/>
              </a:spcBef>
              <a:spcAft>
                <a:spcPct val="0"/>
              </a:spcAft>
              <a:defRPr sz="3733" b="1">
                <a:solidFill>
                  <a:srgbClr val="FFFF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6pPr>
            <a:lvl7pPr marL="1219170" algn="l" defTabSz="713300" rtl="0" fontAlgn="base">
              <a:spcBef>
                <a:spcPct val="0"/>
              </a:spcBef>
              <a:spcAft>
                <a:spcPct val="0"/>
              </a:spcAft>
              <a:defRPr sz="3733" b="1">
                <a:solidFill>
                  <a:srgbClr val="FFFF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7pPr>
            <a:lvl8pPr marL="1828754" algn="l" defTabSz="713300" rtl="0" fontAlgn="base">
              <a:spcBef>
                <a:spcPct val="0"/>
              </a:spcBef>
              <a:spcAft>
                <a:spcPct val="0"/>
              </a:spcAft>
              <a:defRPr sz="3733" b="1">
                <a:solidFill>
                  <a:srgbClr val="FFFF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8pPr>
            <a:lvl9pPr marL="2438339" algn="l" defTabSz="713300" rtl="0" fontAlgn="base">
              <a:spcBef>
                <a:spcPct val="0"/>
              </a:spcBef>
              <a:spcAft>
                <a:spcPct val="0"/>
              </a:spcAft>
              <a:defRPr sz="3733" b="1">
                <a:solidFill>
                  <a:srgbClr val="FFFF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9pPr>
          </a:lstStyle>
          <a:p>
            <a:pPr marL="0" marR="0" lvl="0" indent="0" algn="ctr" defTabSz="7133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entury Gothic" panose="020B0502020202020204" pitchFamily="34" charset="0"/>
              </a:rPr>
              <a:t>Оптовые и розничные рынки – основной источник нелегального продукта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96777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Davidoff">
            <a:extLst>
              <a:ext uri="{FF2B5EF4-FFF2-40B4-BE49-F238E27FC236}">
                <a16:creationId xmlns:a16="http://schemas.microsoft.com/office/drawing/2014/main" id="{C22B9D09-1162-43A2-BC2F-89DB9D4E5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6988" y="1124445"/>
            <a:ext cx="1690376" cy="84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Jade">
            <a:extLst>
              <a:ext uri="{FF2B5EF4-FFF2-40B4-BE49-F238E27FC236}">
                <a16:creationId xmlns:a16="http://schemas.microsoft.com/office/drawing/2014/main" id="{7A09ABC2-A324-46E1-BFAB-BA225D526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3323" y="2167274"/>
            <a:ext cx="1903357" cy="95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Parker and Simpson">
            <a:extLst>
              <a:ext uri="{FF2B5EF4-FFF2-40B4-BE49-F238E27FC236}">
                <a16:creationId xmlns:a16="http://schemas.microsoft.com/office/drawing/2014/main" id="{1768B2F6-1C7E-49BB-BCD6-D92038FD0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0497" y="3361702"/>
            <a:ext cx="1690373" cy="84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8" descr="West">
            <a:extLst>
              <a:ext uri="{FF2B5EF4-FFF2-40B4-BE49-F238E27FC236}">
                <a16:creationId xmlns:a16="http://schemas.microsoft.com/office/drawing/2014/main" id="{9E0FDB32-D409-4884-BFF0-4C47D917B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3481" y="4542708"/>
            <a:ext cx="1477389" cy="73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0" descr="Maxim">
            <a:extLst>
              <a:ext uri="{FF2B5EF4-FFF2-40B4-BE49-F238E27FC236}">
                <a16:creationId xmlns:a16="http://schemas.microsoft.com/office/drawing/2014/main" id="{0EC821BB-825E-4580-9100-24DDF8E6D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6988" y="5381456"/>
            <a:ext cx="1903357" cy="95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Silk Cut">
            <a:extLst>
              <a:ext uri="{FF2B5EF4-FFF2-40B4-BE49-F238E27FC236}">
                <a16:creationId xmlns:a16="http://schemas.microsoft.com/office/drawing/2014/main" id="{0ED555AC-A468-444E-96EC-2E21B341B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9994" y="5644688"/>
            <a:ext cx="1841593" cy="1213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amel large logo 2019">
            <a:extLst>
              <a:ext uri="{FF2B5EF4-FFF2-40B4-BE49-F238E27FC236}">
                <a16:creationId xmlns:a16="http://schemas.microsoft.com/office/drawing/2014/main" id="{B424B7BA-38E0-4219-93FC-8524BB2D1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7621" y="2390229"/>
            <a:ext cx="1386337" cy="913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winston">
            <a:extLst>
              <a:ext uri="{FF2B5EF4-FFF2-40B4-BE49-F238E27FC236}">
                <a16:creationId xmlns:a16="http://schemas.microsoft.com/office/drawing/2014/main" id="{89FBBCE5-F7E2-4160-A7BD-7BB4C95A7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6082" y="916688"/>
            <a:ext cx="1410175" cy="929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Glamour">
            <a:extLst>
              <a:ext uri="{FF2B5EF4-FFF2-40B4-BE49-F238E27FC236}">
                <a16:creationId xmlns:a16="http://schemas.microsoft.com/office/drawing/2014/main" id="{5651A810-73BD-410F-9D8D-632B61EA2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1686" y="4869537"/>
            <a:ext cx="1376817" cy="907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mevius">
            <a:extLst>
              <a:ext uri="{FF2B5EF4-FFF2-40B4-BE49-F238E27FC236}">
                <a16:creationId xmlns:a16="http://schemas.microsoft.com/office/drawing/2014/main" id="{F79AF94C-B1ED-49C0-9386-A4F122EC0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6081" y="1457995"/>
            <a:ext cx="1507091" cy="993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LD">
            <a:extLst>
              <a:ext uri="{FF2B5EF4-FFF2-40B4-BE49-F238E27FC236}">
                <a16:creationId xmlns:a16="http://schemas.microsoft.com/office/drawing/2014/main" id="{8D9BE9EE-B642-4212-8A3B-C39D80E0A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2969" y="3050791"/>
            <a:ext cx="1687856" cy="11122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7A7248-6871-4D7C-92C4-0F8FF0230295}"/>
              </a:ext>
            </a:extLst>
          </p:cNvPr>
          <p:cNvSpPr txBox="1"/>
          <p:nvPr/>
        </p:nvSpPr>
        <p:spPr>
          <a:xfrm>
            <a:off x="510995" y="80685"/>
            <a:ext cx="437325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67" b="1" dirty="0">
                <a:latin typeface="+mj-lt"/>
                <a:cs typeface="Calibri" panose="020F0502020204030204" pitchFamily="34" charset="0"/>
              </a:rPr>
              <a:t>Japan Tobacco International</a:t>
            </a:r>
            <a:endParaRPr lang="ru-RU" sz="2667" b="1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735119-E324-408C-AFCE-97E2FD7941CE}"/>
              </a:ext>
            </a:extLst>
          </p:cNvPr>
          <p:cNvSpPr txBox="1"/>
          <p:nvPr/>
        </p:nvSpPr>
        <p:spPr>
          <a:xfrm>
            <a:off x="5034882" y="117009"/>
            <a:ext cx="377630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67" b="1" dirty="0">
                <a:latin typeface="+mj-lt"/>
                <a:cs typeface="Calibri" panose="020F0502020204030204" pitchFamily="34" charset="0"/>
              </a:rPr>
              <a:t>Imperial Tobacco</a:t>
            </a:r>
            <a:endParaRPr lang="ru-RU" sz="2667" b="1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0D4B6B-A325-42BD-B2EE-AB2ED7F64BAD}"/>
              </a:ext>
            </a:extLst>
          </p:cNvPr>
          <p:cNvSpPr txBox="1"/>
          <p:nvPr/>
        </p:nvSpPr>
        <p:spPr>
          <a:xfrm>
            <a:off x="568994" y="1180157"/>
            <a:ext cx="2462652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Winston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Mevius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Camel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LD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Sobranie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Glamour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Silk Cut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E66C8D-BE5B-4BC1-882E-FC0604B11426}"/>
              </a:ext>
            </a:extLst>
          </p:cNvPr>
          <p:cNvSpPr txBox="1"/>
          <p:nvPr/>
        </p:nvSpPr>
        <p:spPr>
          <a:xfrm>
            <a:off x="5434671" y="1390105"/>
            <a:ext cx="17986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Davidoff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Jade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P&amp;S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West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Максим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20F30B34-97F4-4F99-8DCB-8A796ADFCA80}"/>
              </a:ext>
            </a:extLst>
          </p:cNvPr>
          <p:cNvCxnSpPr>
            <a:cxnSpLocks/>
          </p:cNvCxnSpPr>
          <p:nvPr/>
        </p:nvCxnSpPr>
        <p:spPr>
          <a:xfrm flipH="1">
            <a:off x="5025363" y="1180157"/>
            <a:ext cx="9519" cy="5208279"/>
          </a:xfrm>
          <a:prstGeom prst="line">
            <a:avLst/>
          </a:prstGeom>
          <a:ln w="15875">
            <a:solidFill>
              <a:srgbClr val="3340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B57955D-6189-4555-BFFE-7EAE84CDED0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7711" y="4210921"/>
            <a:ext cx="1526831" cy="58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026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ява бренд">
            <a:extLst>
              <a:ext uri="{FF2B5EF4-FFF2-40B4-BE49-F238E27FC236}">
                <a16:creationId xmlns:a16="http://schemas.microsoft.com/office/drawing/2014/main" id="{AB4BE191-88A4-4920-8A3D-EDC6B750E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4199" y="3049743"/>
            <a:ext cx="2639767" cy="190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Chesterfield">
            <a:extLst>
              <a:ext uri="{FF2B5EF4-FFF2-40B4-BE49-F238E27FC236}">
                <a16:creationId xmlns:a16="http://schemas.microsoft.com/office/drawing/2014/main" id="{C5589080-F47A-4ED8-AADD-EE63195360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1785" y="3012539"/>
            <a:ext cx="1101071" cy="110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7A7248-6871-4D7C-92C4-0F8FF0230295}"/>
              </a:ext>
            </a:extLst>
          </p:cNvPr>
          <p:cNvSpPr txBox="1"/>
          <p:nvPr/>
        </p:nvSpPr>
        <p:spPr>
          <a:xfrm>
            <a:off x="645425" y="134301"/>
            <a:ext cx="382698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67" b="1" dirty="0">
                <a:latin typeface="+mj-lt"/>
                <a:cs typeface="Calibri" panose="020F0502020204030204" pitchFamily="34" charset="0"/>
              </a:rPr>
              <a:t>British American Tobacco</a:t>
            </a:r>
            <a:endParaRPr lang="ru-RU" sz="2667" b="1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735119-E324-408C-AFCE-97E2FD7941CE}"/>
              </a:ext>
            </a:extLst>
          </p:cNvPr>
          <p:cNvSpPr txBox="1"/>
          <p:nvPr/>
        </p:nvSpPr>
        <p:spPr>
          <a:xfrm>
            <a:off x="4943873" y="145934"/>
            <a:ext cx="407355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67" b="1" dirty="0">
                <a:latin typeface="+mj-lt"/>
              </a:rPr>
              <a:t>Philip Morris International</a:t>
            </a:r>
            <a:endParaRPr lang="ru-RU" sz="2667" b="1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E66C8D-BE5B-4BC1-882E-FC0604B11426}"/>
              </a:ext>
            </a:extLst>
          </p:cNvPr>
          <p:cNvSpPr txBox="1"/>
          <p:nvPr/>
        </p:nvSpPr>
        <p:spPr>
          <a:xfrm>
            <a:off x="5344763" y="1135410"/>
            <a:ext cx="24524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Bond Street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L&amp;M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Chesterfield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Parliament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Marlboro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20F30B34-97F4-4F99-8DCB-8A796ADFCA80}"/>
              </a:ext>
            </a:extLst>
          </p:cNvPr>
          <p:cNvCxnSpPr>
            <a:cxnSpLocks/>
          </p:cNvCxnSpPr>
          <p:nvPr/>
        </p:nvCxnSpPr>
        <p:spPr>
          <a:xfrm flipH="1">
            <a:off x="5053295" y="1293062"/>
            <a:ext cx="9519" cy="5208279"/>
          </a:xfrm>
          <a:prstGeom prst="line">
            <a:avLst/>
          </a:prstGeom>
          <a:ln w="15875">
            <a:solidFill>
              <a:srgbClr val="3340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Marlboro">
            <a:extLst>
              <a:ext uri="{FF2B5EF4-FFF2-40B4-BE49-F238E27FC236}">
                <a16:creationId xmlns:a16="http://schemas.microsoft.com/office/drawing/2014/main" id="{701218F5-3F02-4210-BFED-4DB412E69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1784" y="5505787"/>
            <a:ext cx="1503360" cy="59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Таблица 1023">
            <a:extLst>
              <a:ext uri="{FF2B5EF4-FFF2-40B4-BE49-F238E27FC236}">
                <a16:creationId xmlns:a16="http://schemas.microsoft.com/office/drawing/2014/main" id="{D5F8AD23-6AFA-4A35-B219-727688E38AA0}"/>
              </a:ext>
            </a:extLst>
          </p:cNvPr>
          <p:cNvGraphicFramePr>
            <a:graphicFrameLocks noGrp="1"/>
          </p:cNvGraphicFramePr>
          <p:nvPr/>
        </p:nvGraphicFramePr>
        <p:xfrm>
          <a:off x="195180" y="1076794"/>
          <a:ext cx="1737971" cy="53969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37971">
                  <a:extLst>
                    <a:ext uri="{9D8B030D-6E8A-4147-A177-3AD203B41FA5}">
                      <a16:colId xmlns:a16="http://schemas.microsoft.com/office/drawing/2014/main" val="1799449601"/>
                    </a:ext>
                  </a:extLst>
                </a:gridCol>
              </a:tblGrid>
              <a:tr h="5396908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US" sz="1900" dirty="0">
                        <a:latin typeface="Calibri" panose="020F050202020403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>
                          <a:latin typeface="Calibri" panose="020F0502020204030204" pitchFamily="34" charset="0"/>
                        </a:rPr>
                        <a:t>KENT</a:t>
                      </a:r>
                      <a:endParaRPr lang="ru-RU" sz="1900" dirty="0">
                        <a:latin typeface="Calibri" panose="020F0502020204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1900" dirty="0">
                        <a:latin typeface="Calibri" panose="020F0502020204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1900" dirty="0">
                        <a:latin typeface="Calibri" panose="020F050202020403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>
                          <a:latin typeface="Calibri" panose="020F0502020204030204" pitchFamily="34" charset="0"/>
                        </a:rPr>
                        <a:t>Rothmans</a:t>
                      </a:r>
                      <a:endParaRPr lang="ru-RU" sz="1900" dirty="0">
                        <a:latin typeface="Calibri" panose="020F0502020204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1900" dirty="0">
                        <a:latin typeface="Calibri" panose="020F0502020204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ru-RU" sz="1900" u="none" dirty="0">
                        <a:latin typeface="Calibri" panose="020F050202020403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900" u="none" dirty="0">
                          <a:latin typeface="Calibri" panose="020F0502020204030204" pitchFamily="34" charset="0"/>
                        </a:rPr>
                        <a:t>Pall Mall</a:t>
                      </a:r>
                      <a:endParaRPr lang="ru-RU" sz="1900" u="none" dirty="0">
                        <a:latin typeface="Calibri" panose="020F050202020403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ru-RU" sz="1900" u="none" dirty="0">
                        <a:latin typeface="Calibri" panose="020F050202020403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ru-RU" sz="1900" u="none" dirty="0">
                        <a:latin typeface="Calibri" panose="020F050202020403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900" u="none" dirty="0">
                          <a:latin typeface="Calibri" panose="020F0502020204030204" pitchFamily="34" charset="0"/>
                        </a:rPr>
                        <a:t>Ява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1900" u="none" dirty="0">
                        <a:latin typeface="Calibri" panose="020F0502020204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ru-RU" sz="1900" u="none" dirty="0">
                        <a:latin typeface="Calibri" panose="020F050202020403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900" u="none" dirty="0">
                          <a:latin typeface="Calibri" panose="020F0502020204030204" pitchFamily="34" charset="0"/>
                        </a:rPr>
                        <a:t>Dunhill</a:t>
                      </a:r>
                      <a:endParaRPr lang="ru-RU" sz="1900" u="none" dirty="0">
                        <a:latin typeface="Calibri" panose="020F0502020204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1900" u="none" dirty="0">
                        <a:latin typeface="Calibri" panose="020F0502020204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ru-RU" sz="1900" u="none" dirty="0">
                        <a:latin typeface="Calibri" panose="020F050202020403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900" u="none" dirty="0">
                          <a:latin typeface="Calibri" panose="020F0502020204030204" pitchFamily="34" charset="0"/>
                        </a:rPr>
                        <a:t>Lucky Strike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21852265"/>
                  </a:ext>
                </a:extLst>
              </a:tr>
            </a:tbl>
          </a:graphicData>
        </a:graphic>
      </p:graphicFrame>
      <p:pic>
        <p:nvPicPr>
          <p:cNvPr id="1031" name="Рисунок 1030">
            <a:extLst>
              <a:ext uri="{FF2B5EF4-FFF2-40B4-BE49-F238E27FC236}">
                <a16:creationId xmlns:a16="http://schemas.microsoft.com/office/drawing/2014/main" id="{161AB5F4-916E-40FB-A4B3-5E1860D8C9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0985" y="1099117"/>
            <a:ext cx="1341871" cy="545596"/>
          </a:xfrm>
          <a:prstGeom prst="rect">
            <a:avLst/>
          </a:prstGeom>
        </p:spPr>
      </p:pic>
      <p:pic>
        <p:nvPicPr>
          <p:cNvPr id="1034" name="Рисунок 1033">
            <a:extLst>
              <a:ext uri="{FF2B5EF4-FFF2-40B4-BE49-F238E27FC236}">
                <a16:creationId xmlns:a16="http://schemas.microsoft.com/office/drawing/2014/main" id="{5A72FB92-46AA-458B-BE40-C055243DA0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378" y="2089934"/>
            <a:ext cx="961083" cy="533935"/>
          </a:xfrm>
          <a:prstGeom prst="rect">
            <a:avLst/>
          </a:prstGeom>
        </p:spPr>
      </p:pic>
      <p:pic>
        <p:nvPicPr>
          <p:cNvPr id="1037" name="Рисунок 1036">
            <a:extLst>
              <a:ext uri="{FF2B5EF4-FFF2-40B4-BE49-F238E27FC236}">
                <a16:creationId xmlns:a16="http://schemas.microsoft.com/office/drawing/2014/main" id="{E74A44BF-03B0-44EC-BD9E-5F92BFB4186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7257" y="4465942"/>
            <a:ext cx="1950963" cy="42648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7C5BB72-EF3B-43C4-B808-8193C9D657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5483" y="1264777"/>
            <a:ext cx="1651000" cy="75628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2F36895-37DD-4224-9037-551358AA0C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04963" y="2701082"/>
            <a:ext cx="1616101" cy="98209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7DC656B-1F51-45D7-A109-F74BA9F4D56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268"/>
          <a:stretch/>
        </p:blipFill>
        <p:spPr>
          <a:xfrm>
            <a:off x="2558915" y="2110074"/>
            <a:ext cx="1737972" cy="6604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5ED78FF-D039-493C-877D-5FDB1F339732}"/>
              </a:ext>
            </a:extLst>
          </p:cNvPr>
          <p:cNvSpPr txBox="1"/>
          <p:nvPr/>
        </p:nvSpPr>
        <p:spPr>
          <a:xfrm>
            <a:off x="-7397" y="6399742"/>
            <a:ext cx="513262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33" dirty="0"/>
              <a:t>Остальные: Родопи, Опал, Космос, Стюардесса, </a:t>
            </a:r>
            <a:r>
              <a:rPr lang="en-US" sz="1333" dirty="0"/>
              <a:t>BT, </a:t>
            </a:r>
            <a:r>
              <a:rPr lang="en-GB" sz="1333" dirty="0"/>
              <a:t>TU-134.</a:t>
            </a:r>
            <a:endParaRPr lang="ru-RU" sz="1333" dirty="0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BC93BD9-7E4C-4F16-BA0A-F69B98EBDAD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4997" y="5346531"/>
            <a:ext cx="1005807" cy="100580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D4B3346-2B5A-4D23-91C3-DB5BFEA2B6D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3582" y="4559791"/>
            <a:ext cx="1518863" cy="66977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B21AD85-3EE1-4BCD-B5D2-510024B0ECA9}"/>
              </a:ext>
            </a:extLst>
          </p:cNvPr>
          <p:cNvSpPr/>
          <p:nvPr/>
        </p:nvSpPr>
        <p:spPr>
          <a:xfrm>
            <a:off x="932156" y="6399743"/>
            <a:ext cx="4046036" cy="279192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2A1ACC92-DC48-4E4E-9376-7410D5D225DC}"/>
              </a:ext>
            </a:extLst>
          </p:cNvPr>
          <p:cNvSpPr/>
          <p:nvPr/>
        </p:nvSpPr>
        <p:spPr>
          <a:xfrm rot="10800000">
            <a:off x="5199394" y="6361088"/>
            <a:ext cx="650281" cy="389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ED96EFC-4951-40BC-980C-FDE22B0F0B2A}"/>
              </a:ext>
            </a:extLst>
          </p:cNvPr>
          <p:cNvSpPr txBox="1"/>
          <p:nvPr/>
        </p:nvSpPr>
        <p:spPr>
          <a:xfrm>
            <a:off x="5439744" y="6343042"/>
            <a:ext cx="4404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+mj-lt"/>
                <a:cs typeface="Calibri" panose="020F0502020204030204" pitchFamily="34" charset="0"/>
              </a:rPr>
              <a:t>на рынке есть только подделки</a:t>
            </a:r>
          </a:p>
        </p:txBody>
      </p:sp>
    </p:spTree>
    <p:extLst>
      <p:ext uri="{BB962C8B-B14F-4D97-AF65-F5344CB8AC3E}">
        <p14:creationId xmlns:p14="http://schemas.microsoft.com/office/powerpoint/2010/main" val="25848540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9158FBDE-CB1F-4E8F-995C-4B6C4A052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495" y="691700"/>
            <a:ext cx="8544949" cy="48005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+mn-lt"/>
                <a:cs typeface="Arial" panose="020B0604020202020204" pitchFamily="34" charset="0"/>
              </a:rPr>
              <a:t>КОНТАКТЫ: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3CDFB989-44C7-4D67-9798-149E7E783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495" y="1247188"/>
            <a:ext cx="8883705" cy="544505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/>
            <a:r>
              <a:rPr lang="en-US" sz="1400" b="1" dirty="0"/>
              <a:t>JTI Russia LLC </a:t>
            </a:r>
          </a:p>
          <a:p>
            <a:pPr>
              <a:buClrTx/>
            </a:pPr>
            <a:r>
              <a:rPr lang="ru-RU" sz="1400" b="1" dirty="0"/>
              <a:t>Адрес: </a:t>
            </a:r>
            <a:r>
              <a:rPr lang="ru-RU" sz="1400" dirty="0"/>
              <a:t>123100</a:t>
            </a:r>
            <a:r>
              <a:rPr lang="en-US" sz="1400" dirty="0"/>
              <a:t>, </a:t>
            </a:r>
            <a:r>
              <a:rPr lang="ru-RU" sz="1400" dirty="0"/>
              <a:t>Москва</a:t>
            </a:r>
            <a:r>
              <a:rPr lang="en-US" sz="1400" dirty="0"/>
              <a:t>, </a:t>
            </a:r>
            <a:r>
              <a:rPr lang="ru-RU" sz="1400" dirty="0"/>
              <a:t>1-й Красногвардейский проезд, 15</a:t>
            </a:r>
          </a:p>
          <a:p>
            <a:r>
              <a:rPr lang="ru-RU" sz="1400" b="1" dirty="0"/>
              <a:t>Тел</a:t>
            </a:r>
            <a:r>
              <a:rPr lang="en-US" sz="1400" b="1" dirty="0"/>
              <a:t>.</a:t>
            </a:r>
            <a:r>
              <a:rPr lang="ru-RU" sz="1400" b="1" dirty="0"/>
              <a:t>:</a:t>
            </a:r>
            <a:r>
              <a:rPr lang="ru-RU" sz="1400" b="1" u="sng" dirty="0"/>
              <a:t> </a:t>
            </a:r>
            <a:r>
              <a:rPr lang="de-DE" sz="1400" u="sng" dirty="0"/>
              <a:t>+7 499 677 0000</a:t>
            </a:r>
          </a:p>
          <a:p>
            <a:r>
              <a:rPr lang="de-DE" sz="1400" b="1" dirty="0"/>
              <a:t>Email</a:t>
            </a:r>
            <a:r>
              <a:rPr lang="de-DE" sz="1400" b="1"/>
              <a:t>: </a:t>
            </a:r>
            <a:r>
              <a:rPr lang="de-DE" sz="1400">
                <a:hlinkClick r:id="rId2"/>
              </a:rPr>
              <a:t>AIT.Russia@jti.com</a:t>
            </a:r>
            <a:endParaRPr lang="de-DE" sz="1400"/>
          </a:p>
          <a:p>
            <a:r>
              <a:rPr lang="en-US" altLang="ru-RU" sz="1400" b="1">
                <a:cs typeface="Arial" panose="020B0604020202020204" pitchFamily="34" charset="0"/>
              </a:rPr>
              <a:t>Web-site</a:t>
            </a:r>
            <a:r>
              <a:rPr lang="en-US" altLang="ru-RU" sz="1400" b="1" dirty="0">
                <a:cs typeface="Arial" panose="020B0604020202020204" pitchFamily="34" charset="0"/>
              </a:rPr>
              <a:t>: </a:t>
            </a:r>
            <a:r>
              <a:rPr lang="en-US" sz="14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https://www.jti.com/ru/</a:t>
            </a:r>
            <a:br>
              <a:rPr lang="ru-RU" sz="1400" dirty="0"/>
            </a:br>
            <a:r>
              <a:rPr lang="ru-RU" sz="1400" dirty="0"/>
              <a:t> </a:t>
            </a:r>
          </a:p>
          <a:p>
            <a:pPr>
              <a:buClrTx/>
            </a:pPr>
            <a:r>
              <a:rPr lang="en-US" sz="1400" b="1" dirty="0"/>
              <a:t>Philipp Morris (</a:t>
            </a:r>
            <a:r>
              <a:rPr lang="ru-RU" sz="1400" b="1" dirty="0"/>
              <a:t>ООО «Филип Моррис Интернэшнл»</a:t>
            </a:r>
            <a:r>
              <a:rPr lang="en-US" sz="1400" b="1" dirty="0"/>
              <a:t>)</a:t>
            </a:r>
            <a:br>
              <a:rPr lang="ru-RU" sz="1400" dirty="0"/>
            </a:br>
            <a:r>
              <a:rPr lang="ru-RU" sz="1400" b="1" dirty="0"/>
              <a:t>Адрес:</a:t>
            </a:r>
            <a:r>
              <a:rPr lang="ru-RU" sz="1400" dirty="0"/>
              <a:t> Москва, Цветной бульвар, 2.</a:t>
            </a:r>
          </a:p>
          <a:p>
            <a:pPr>
              <a:buClrTx/>
            </a:pPr>
            <a:r>
              <a:rPr lang="ru-RU" altLang="ru-RU" sz="1400" b="1" dirty="0">
                <a:cs typeface="Arial" panose="020B0604020202020204" pitchFamily="34" charset="0"/>
              </a:rPr>
              <a:t>Тел./факс:</a:t>
            </a:r>
            <a:r>
              <a:rPr lang="ru-RU" altLang="ru-RU" sz="1400" dirty="0">
                <a:cs typeface="Arial" panose="020B0604020202020204" pitchFamily="34" charset="0"/>
              </a:rPr>
              <a:t> </a:t>
            </a:r>
            <a:r>
              <a:rPr lang="ru-RU" sz="1400" dirty="0"/>
              <a:t> </a:t>
            </a:r>
            <a:r>
              <a:rPr lang="en-US" sz="1400" u="sng" dirty="0"/>
              <a:t>+7 </a:t>
            </a:r>
            <a:r>
              <a:rPr lang="ru-RU" sz="1400" u="sng" dirty="0"/>
              <a:t>(495) 705-92-20, 8</a:t>
            </a:r>
            <a:r>
              <a:rPr lang="en-US" sz="1400" u="sng" dirty="0"/>
              <a:t>-</a:t>
            </a:r>
            <a:r>
              <a:rPr lang="ru-RU" sz="1400" u="sng" dirty="0"/>
              <a:t>800</a:t>
            </a:r>
            <a:r>
              <a:rPr lang="en-US" sz="1400" u="sng" dirty="0"/>
              <a:t>-</a:t>
            </a:r>
            <a:r>
              <a:rPr lang="ru-RU" sz="1400" u="sng" dirty="0"/>
              <a:t>200</a:t>
            </a:r>
            <a:r>
              <a:rPr lang="en-US" sz="1400" u="sng" dirty="0"/>
              <a:t>-</a:t>
            </a:r>
            <a:r>
              <a:rPr lang="ru-RU" sz="1400" u="sng" dirty="0"/>
              <a:t>37</a:t>
            </a:r>
            <a:r>
              <a:rPr lang="en-US" sz="1400" u="sng" dirty="0"/>
              <a:t>-</a:t>
            </a:r>
            <a:r>
              <a:rPr lang="ru-RU" sz="1400" u="sng" dirty="0"/>
              <a:t>37</a:t>
            </a:r>
            <a:r>
              <a:rPr lang="en-US" sz="1400" u="sng" dirty="0"/>
              <a:t>.</a:t>
            </a:r>
          </a:p>
          <a:p>
            <a:pPr>
              <a:buClrTx/>
            </a:pPr>
            <a:r>
              <a:rPr lang="en-US" altLang="ru-RU" sz="1400" b="1" dirty="0">
                <a:cs typeface="Arial" panose="020B0604020202020204" pitchFamily="34" charset="0"/>
              </a:rPr>
              <a:t>Web-site: </a:t>
            </a:r>
            <a:r>
              <a:rPr lang="en-US" sz="14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https://www.pmi.com/</a:t>
            </a:r>
            <a:r>
              <a:rPr lang="ru-RU" sz="1400" dirty="0"/>
              <a:t> </a:t>
            </a:r>
            <a:endParaRPr lang="en-US" sz="1400" dirty="0"/>
          </a:p>
          <a:p>
            <a:pPr>
              <a:buClrTx/>
            </a:pPr>
            <a:endParaRPr lang="ru-RU" altLang="ru-RU" sz="1400" dirty="0">
              <a:latin typeface="+mn-lt"/>
              <a:cs typeface="Arial" panose="020B0604020202020204" pitchFamily="34" charset="0"/>
            </a:endParaRPr>
          </a:p>
          <a:p>
            <a:pPr defTabSz="1219170"/>
            <a:r>
              <a:rPr lang="en-US" altLang="ru-RU" sz="1400" b="1" dirty="0">
                <a:latin typeface="+mn-lt"/>
                <a:cs typeface="Arial" panose="020B0604020202020204" pitchFamily="34" charset="0"/>
              </a:rPr>
              <a:t>British American Tobacco (</a:t>
            </a:r>
            <a:r>
              <a:rPr lang="ru-RU" altLang="ru-RU" sz="1400" b="1" dirty="0">
                <a:latin typeface="+mn-lt"/>
                <a:cs typeface="Arial" panose="020B0604020202020204" pitchFamily="34" charset="0"/>
              </a:rPr>
              <a:t>АО «Международные услуги по маркетингу табака»)</a:t>
            </a:r>
            <a:endParaRPr lang="en-US" altLang="ru-RU" sz="1400" b="1" dirty="0">
              <a:latin typeface="+mn-lt"/>
              <a:cs typeface="Arial" panose="020B0604020202020204" pitchFamily="34" charset="0"/>
            </a:endParaRPr>
          </a:p>
          <a:p>
            <a:pPr lvl="0">
              <a:buClrTx/>
            </a:pPr>
            <a:r>
              <a:rPr lang="ru-RU" sz="1400" b="1" dirty="0">
                <a:latin typeface="+mn-lt"/>
              </a:rPr>
              <a:t>Адрес: </a:t>
            </a:r>
            <a:r>
              <a:rPr lang="ru-RU" sz="1400" dirty="0">
                <a:latin typeface="+mn-lt"/>
              </a:rPr>
              <a:t>121614, Москва, ул. Крылатская, д. 17, корпус 2</a:t>
            </a:r>
            <a:endParaRPr lang="en-US" altLang="ru-RU" sz="1400" dirty="0">
              <a:latin typeface="+mn-lt"/>
              <a:cs typeface="Arial" panose="020B0604020202020204" pitchFamily="34" charset="0"/>
            </a:endParaRPr>
          </a:p>
          <a:p>
            <a:pPr lvl="0">
              <a:buClrTx/>
            </a:pPr>
            <a:r>
              <a:rPr lang="ru-RU" sz="1400" b="1" dirty="0">
                <a:latin typeface="+mn-lt"/>
              </a:rPr>
              <a:t>Тел.: </a:t>
            </a:r>
            <a:r>
              <a:rPr lang="ru-RU" sz="1400" u="sng" dirty="0">
                <a:latin typeface="+mn-lt"/>
              </a:rPr>
              <a:t>+7 (495) 974-0555</a:t>
            </a:r>
            <a:br>
              <a:rPr lang="ru-RU" sz="1400" dirty="0">
                <a:latin typeface="+mn-lt"/>
              </a:rPr>
            </a:br>
            <a:r>
              <a:rPr lang="ru-RU" sz="1400" b="1" dirty="0">
                <a:latin typeface="+mn-lt"/>
              </a:rPr>
              <a:t>Факс: </a:t>
            </a:r>
            <a:r>
              <a:rPr lang="ru-RU" sz="1400" u="sng" dirty="0">
                <a:latin typeface="+mn-lt"/>
              </a:rPr>
              <a:t>+7 (495) 228-4399</a:t>
            </a:r>
            <a:endParaRPr lang="en-US" altLang="ru-RU" sz="1400" u="sng" dirty="0">
              <a:latin typeface="+mn-lt"/>
            </a:endParaRPr>
          </a:p>
          <a:p>
            <a:pPr>
              <a:buClrTx/>
            </a:pPr>
            <a:r>
              <a:rPr lang="ru-RU" altLang="ru-RU" sz="1400" b="1" dirty="0" err="1">
                <a:latin typeface="+mn-lt"/>
                <a:cs typeface="Arial" panose="020B0604020202020204" pitchFamily="34" charset="0"/>
              </a:rPr>
              <a:t>Email</a:t>
            </a:r>
            <a:r>
              <a:rPr lang="ru-RU" sz="1400" b="1" dirty="0">
                <a:latin typeface="+mn-lt"/>
              </a:rPr>
              <a:t>: </a:t>
            </a:r>
            <a:r>
              <a:rPr lang="ru-RU" sz="1400" dirty="0">
                <a:latin typeface="+mn-lt"/>
                <a:hlinkClick r:id="rId5" tooltip="info@batrussia.ru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info@batrussia.ru</a:t>
            </a:r>
            <a:endParaRPr lang="en-US" sz="1400" dirty="0">
              <a:latin typeface="+mn-lt"/>
            </a:endParaRPr>
          </a:p>
          <a:p>
            <a:pPr>
              <a:buClrTx/>
            </a:pPr>
            <a:r>
              <a:rPr lang="en-US" altLang="ru-RU" sz="1400" b="1" dirty="0">
                <a:cs typeface="Arial" panose="020B0604020202020204" pitchFamily="34" charset="0"/>
              </a:rPr>
              <a:t>Web-site:</a:t>
            </a:r>
            <a:r>
              <a:rPr lang="ru-RU" altLang="ru-RU" sz="1400" b="1" dirty="0">
                <a:cs typeface="Arial" panose="020B0604020202020204" pitchFamily="34" charset="0"/>
              </a:rPr>
              <a:t> </a:t>
            </a:r>
            <a:r>
              <a:rPr lang="en-US" sz="14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http://www.batrussia.ru/</a:t>
            </a:r>
            <a:endParaRPr lang="ru-RU" altLang="ru-RU" sz="1400" b="1" dirty="0">
              <a:cs typeface="Arial" panose="020B0604020202020204" pitchFamily="34" charset="0"/>
            </a:endParaRPr>
          </a:p>
          <a:p>
            <a:pPr>
              <a:buClrTx/>
            </a:pPr>
            <a:endParaRPr lang="en-US" sz="1400" dirty="0"/>
          </a:p>
          <a:p>
            <a:r>
              <a:rPr lang="en-US" sz="1400" b="1" dirty="0">
                <a:latin typeface="+mn-lt"/>
              </a:rPr>
              <a:t>Imperial Tobacco (</a:t>
            </a:r>
            <a:r>
              <a:rPr lang="ru-RU" sz="1400" b="1" dirty="0">
                <a:latin typeface="+mn-lt"/>
              </a:rPr>
              <a:t>ООО «Империал Тобакко Продажа и Маркетинг»</a:t>
            </a:r>
            <a:r>
              <a:rPr lang="en-US" sz="1400" b="1" dirty="0">
                <a:latin typeface="+mn-lt"/>
              </a:rPr>
              <a:t>)</a:t>
            </a:r>
            <a:endParaRPr lang="ru-RU" sz="1400" b="1" dirty="0">
              <a:latin typeface="+mn-lt"/>
            </a:endParaRPr>
          </a:p>
          <a:p>
            <a:r>
              <a:rPr lang="ru-RU" sz="1400" b="1" dirty="0">
                <a:latin typeface="+mn-lt"/>
              </a:rPr>
              <a:t>Адрес:</a:t>
            </a:r>
            <a:r>
              <a:rPr lang="ru-RU" sz="1400" dirty="0">
                <a:latin typeface="+mn-lt"/>
              </a:rPr>
              <a:t>125047, Москва, улица 1-я Тверская-Ямская, 21, БЦ «Четыре ветра»</a:t>
            </a:r>
            <a:br>
              <a:rPr lang="ru-RU" sz="1400" dirty="0">
                <a:latin typeface="+mn-lt"/>
              </a:rPr>
            </a:br>
            <a:r>
              <a:rPr lang="ru-RU" sz="1400" b="1" dirty="0">
                <a:latin typeface="+mn-lt"/>
              </a:rPr>
              <a:t>Тел</a:t>
            </a:r>
            <a:r>
              <a:rPr lang="en-US" sz="1400" b="1" dirty="0">
                <a:latin typeface="+mn-lt"/>
              </a:rPr>
              <a:t>.</a:t>
            </a:r>
            <a:r>
              <a:rPr lang="ru-RU" sz="1400" b="1" dirty="0">
                <a:latin typeface="+mn-lt"/>
              </a:rPr>
              <a:t>: </a:t>
            </a:r>
            <a:r>
              <a:rPr lang="ru-RU" sz="1400" dirty="0">
                <a:latin typeface="+mn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+7 (495) 937-2000</a:t>
            </a:r>
            <a:br>
              <a:rPr lang="ru-RU" sz="1400" dirty="0">
                <a:latin typeface="+mn-lt"/>
              </a:rPr>
            </a:br>
            <a:r>
              <a:rPr lang="ru-RU" sz="1400" b="1" dirty="0">
                <a:latin typeface="+mn-lt"/>
              </a:rPr>
              <a:t>Факс: </a:t>
            </a:r>
            <a:r>
              <a:rPr lang="ru-RU" sz="1400" dirty="0">
                <a:latin typeface="+mn-lt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+7 (495) 937-2002</a:t>
            </a:r>
            <a:br>
              <a:rPr lang="ru-RU" sz="1400" dirty="0">
                <a:latin typeface="+mn-lt"/>
              </a:rPr>
            </a:br>
            <a:r>
              <a:rPr lang="ru-RU" altLang="ru-RU" sz="1400" b="1" dirty="0" err="1">
                <a:cs typeface="Arial" panose="020B0604020202020204" pitchFamily="34" charset="0"/>
              </a:rPr>
              <a:t>Email</a:t>
            </a:r>
            <a:r>
              <a:rPr lang="ru-RU" sz="1400" b="1" dirty="0"/>
              <a:t>: </a:t>
            </a:r>
            <a:r>
              <a:rPr lang="ru-RU" sz="1400" u="sng" dirty="0">
                <a:latin typeface="+mn-lt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feedback@ru.imptob.com</a:t>
            </a:r>
            <a:endParaRPr lang="ru-RU" sz="1400" dirty="0">
              <a:latin typeface="+mn-lt"/>
            </a:endParaRPr>
          </a:p>
          <a:p>
            <a:pPr>
              <a:buClrTx/>
            </a:pPr>
            <a:r>
              <a:rPr lang="en-US" altLang="ru-RU" sz="1400" b="1" dirty="0">
                <a:cs typeface="Arial" panose="020B0604020202020204" pitchFamily="34" charset="0"/>
              </a:rPr>
              <a:t>Web-site:</a:t>
            </a:r>
            <a:r>
              <a:rPr lang="ru-RU" altLang="ru-RU" sz="1400" b="1" dirty="0">
                <a:cs typeface="Arial" panose="020B0604020202020204" pitchFamily="34" charset="0"/>
              </a:rPr>
              <a:t> </a:t>
            </a:r>
            <a:r>
              <a:rPr lang="en-US" sz="1400" dirty="0"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http://imperial-tobacco.ru/</a:t>
            </a:r>
            <a:endParaRPr lang="en-US" sz="1400" dirty="0"/>
          </a:p>
          <a:p>
            <a:pPr>
              <a:buClrTx/>
            </a:pPr>
            <a:endParaRPr lang="en-US" sz="1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D1EB7A-F315-4296-88F0-B6D1DEC33CBB}"/>
              </a:ext>
            </a:extLst>
          </p:cNvPr>
          <p:cNvSpPr/>
          <p:nvPr/>
        </p:nvSpPr>
        <p:spPr>
          <a:xfrm>
            <a:off x="6622387" y="3579487"/>
            <a:ext cx="55696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Tx/>
            </a:pPr>
            <a:r>
              <a:rPr lang="ru-RU" sz="1400" b="1" dirty="0"/>
              <a:t>Черкасский Игорь </a:t>
            </a:r>
            <a:r>
              <a:rPr lang="ru-RU" sz="1400" dirty="0"/>
              <a:t>– руководитель отдела по вопросам борьбы с нелегальным оборотом продукции, </a:t>
            </a:r>
            <a:r>
              <a:rPr lang="en-US" sz="1400" dirty="0">
                <a:hlinkClick r:id="rId11"/>
              </a:rPr>
              <a:t>igor_cherkasskiy@bat.com</a:t>
            </a:r>
            <a:r>
              <a:rPr lang="ru-RU" sz="1400" dirty="0"/>
              <a:t> / +7(903)676-43-79 </a:t>
            </a:r>
          </a:p>
          <a:p>
            <a:pPr lvl="0">
              <a:buClrTx/>
            </a:pPr>
            <a:r>
              <a:rPr lang="ru-RU" sz="1400" dirty="0"/>
              <a:t> </a:t>
            </a:r>
          </a:p>
          <a:p>
            <a:pPr lvl="0">
              <a:buClrTx/>
            </a:pPr>
            <a:r>
              <a:rPr lang="ru-RU" sz="1400" b="1" dirty="0"/>
              <a:t>Шаталов Валентин </a:t>
            </a:r>
            <a:r>
              <a:rPr lang="ru-RU" sz="1400" dirty="0"/>
              <a:t>– специалист отдела по вопросам борьбы с нелегальным оборотом продукции, </a:t>
            </a:r>
            <a:r>
              <a:rPr lang="en-US" sz="1400" dirty="0">
                <a:hlinkClick r:id="rId12"/>
              </a:rPr>
              <a:t>valentin_shatalov@bat.com</a:t>
            </a:r>
            <a:endParaRPr lang="ru-RU" sz="1400" dirty="0"/>
          </a:p>
          <a:p>
            <a:pPr lvl="0">
              <a:buClrTx/>
            </a:pPr>
            <a:r>
              <a:rPr lang="ru-RU" sz="1400" dirty="0"/>
              <a:t> </a:t>
            </a:r>
          </a:p>
          <a:p>
            <a:pPr lvl="0">
              <a:buClrTx/>
            </a:pPr>
            <a:r>
              <a:rPr lang="ru-RU" sz="1400" b="1" dirty="0"/>
              <a:t>Есюнина Ульяна </a:t>
            </a:r>
            <a:r>
              <a:rPr lang="ru-RU" sz="1400" dirty="0"/>
              <a:t>- специалист отдела по вопросам борьбы с нелегальным оборотом продукции, </a:t>
            </a:r>
            <a:r>
              <a:rPr lang="en-US" sz="1400" dirty="0">
                <a:hlinkClick r:id="rId13"/>
              </a:rPr>
              <a:t>ulyana_esyunina@bat.com</a:t>
            </a:r>
            <a:r>
              <a:rPr lang="ru-RU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74923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7863ED-861E-4B6D-8C13-7D3606ED2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177" y="-55390"/>
            <a:ext cx="11368422" cy="1382052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+mn-lt"/>
              </a:rPr>
              <a:t>Более половины нелегальных сигарет в РФ составляет нелегально ввезенная продукция из стран ЕАЭС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3AA95B79-4A01-4054-97A4-185F489FC748}"/>
              </a:ext>
            </a:extLst>
          </p:cNvPr>
          <p:cNvSpPr txBox="1">
            <a:spLocks/>
          </p:cNvSpPr>
          <p:nvPr/>
        </p:nvSpPr>
        <p:spPr>
          <a:xfrm>
            <a:off x="1610737" y="1480722"/>
            <a:ext cx="8503300" cy="6340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45720" rIns="91440" bIns="45720" rtlCol="0">
            <a:spAutoFit/>
          </a:bodyPr>
          <a:lstStyle>
            <a:lvl1pPr marL="237061" indent="-237061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1867" kern="1200">
                <a:solidFill>
                  <a:srgbClr val="464444"/>
                </a:solidFill>
                <a:latin typeface="Arial"/>
                <a:ea typeface="+mn-ea"/>
                <a:cs typeface="Arial"/>
              </a:defRPr>
            </a:lvl1pPr>
            <a:lvl2pPr marL="479988" indent="-235194" algn="l" defTabSz="609585" rtl="0" eaLnBrk="1" latinLnBrk="0" hangingPunct="1">
              <a:spcBef>
                <a:spcPct val="20000"/>
              </a:spcBef>
              <a:buFont typeface="Arial"/>
              <a:buChar char="–"/>
              <a:tabLst/>
              <a:defRPr sz="1600" kern="1200">
                <a:solidFill>
                  <a:srgbClr val="464444"/>
                </a:solidFill>
                <a:latin typeface="Arial"/>
                <a:ea typeface="+mn-ea"/>
                <a:cs typeface="Arial"/>
              </a:defRPr>
            </a:lvl2pPr>
            <a:lvl3pPr marL="647984" indent="-153596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1467" kern="1200">
                <a:solidFill>
                  <a:srgbClr val="464444"/>
                </a:solidFill>
                <a:latin typeface="Arial"/>
                <a:ea typeface="+mn-ea"/>
                <a:cs typeface="Arial"/>
              </a:defRPr>
            </a:lvl3pPr>
            <a:lvl4pPr marL="958827" indent="-237061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464444"/>
                </a:solidFill>
                <a:latin typeface="Arial"/>
                <a:ea typeface="+mn-ea"/>
                <a:cs typeface="Arial"/>
              </a:defRPr>
            </a:lvl4pPr>
            <a:lvl5pPr marL="1195887" indent="-237061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464444"/>
                </a:solidFill>
                <a:latin typeface="Arial"/>
                <a:ea typeface="+mn-ea"/>
                <a:cs typeface="Arial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6444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Стоимость нелегально ввозимой продукции из стран ЕАЭС существенно ниже легально  </a:t>
            </a:r>
          </a:p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6444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импортируемой и производимой на территории РФ.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54D4AFA-B195-40EE-B2FA-7969EE58BDBF}"/>
              </a:ext>
            </a:extLst>
          </p:cNvPr>
          <p:cNvSpPr txBox="1"/>
          <p:nvPr/>
        </p:nvSpPr>
        <p:spPr>
          <a:xfrm>
            <a:off x="1310371" y="5402746"/>
            <a:ext cx="4245247" cy="59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r">
              <a:defRPr sz="1400" b="0">
                <a:solidFill>
                  <a:srgbClr val="46444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accent2"/>
                </a:solidFill>
                <a:latin typeface="Arial" charset="0"/>
              </a:defRPr>
            </a:lvl9pPr>
          </a:lstStyle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6444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Средневзвешенные цены на сигареты в странах ЕАЭС, рубли РФ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349C5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E3EDD73-33CF-466E-9F43-2653D31A05CB}"/>
              </a:ext>
            </a:extLst>
          </p:cNvPr>
          <p:cNvGrpSpPr/>
          <p:nvPr/>
        </p:nvGrpSpPr>
        <p:grpSpPr>
          <a:xfrm>
            <a:off x="1245417" y="2243984"/>
            <a:ext cx="5213056" cy="2592765"/>
            <a:chOff x="251520" y="2103116"/>
            <a:chExt cx="3909792" cy="1944574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5DFAF7E-37C4-47C8-B1A5-5F62FAC452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1520" y="2103116"/>
              <a:ext cx="3909792" cy="188025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C90F3F9-4DB4-4930-B561-4A6E94A2E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2665" y="3330132"/>
              <a:ext cx="507267" cy="22873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07DA7AB-54AE-4701-B30A-2A123F371E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256" y="2328983"/>
              <a:ext cx="466303" cy="228739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04F01CC-006D-4A02-A0C3-BEE4881D14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8486" y="2787913"/>
              <a:ext cx="468688" cy="230833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204BD36-0B22-4E52-9B60-F94B53183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2074" y="3206895"/>
              <a:ext cx="439327" cy="22873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495BE59-B893-4DB1-BE6C-EEBE77662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7150" y="3820461"/>
              <a:ext cx="454788" cy="227229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C6AE76B-DFA7-4789-A0A6-79050A0D3EAC}"/>
                </a:ext>
              </a:extLst>
            </p:cNvPr>
            <p:cNvSpPr txBox="1"/>
            <p:nvPr/>
          </p:nvSpPr>
          <p:spPr>
            <a:xfrm>
              <a:off x="761401" y="3204802"/>
              <a:ext cx="407801" cy="207749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Arial"/>
                </a:rPr>
                <a:t>56 ₽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140EDD8-B458-41D3-8A24-3EF207A7CB65}"/>
                </a:ext>
              </a:extLst>
            </p:cNvPr>
            <p:cNvSpPr txBox="1"/>
            <p:nvPr/>
          </p:nvSpPr>
          <p:spPr>
            <a:xfrm>
              <a:off x="1859602" y="3328039"/>
              <a:ext cx="400375" cy="207749"/>
            </a:xfrm>
            <a:prstGeom prst="rect">
              <a:avLst/>
            </a:prstGeom>
            <a:solidFill>
              <a:srgbClr val="00A1E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Arial"/>
                </a:rPr>
                <a:t>67 ₽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0CC3A0E-C881-4DF4-A39C-245D38949F48}"/>
                </a:ext>
              </a:extLst>
            </p:cNvPr>
            <p:cNvSpPr txBox="1"/>
            <p:nvPr/>
          </p:nvSpPr>
          <p:spPr>
            <a:xfrm>
              <a:off x="845560" y="2327113"/>
              <a:ext cx="466304" cy="207749"/>
            </a:xfrm>
            <a:prstGeom prst="rect">
              <a:avLst/>
            </a:prstGeom>
            <a:solidFill>
              <a:srgbClr val="00A65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Arial"/>
                </a:rPr>
                <a:t>35 ₽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6E3FF82-B1E2-425E-81F4-3BC885802E9D}"/>
                </a:ext>
              </a:extLst>
            </p:cNvPr>
            <p:cNvSpPr txBox="1"/>
            <p:nvPr/>
          </p:nvSpPr>
          <p:spPr>
            <a:xfrm>
              <a:off x="2536481" y="2787913"/>
              <a:ext cx="624654" cy="207749"/>
            </a:xfrm>
            <a:prstGeom prst="rect">
              <a:avLst/>
            </a:prstGeom>
            <a:solidFill>
              <a:srgbClr val="0000FE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Arial"/>
                </a:rPr>
                <a:t>120+</a:t>
              </a: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Arial"/>
                </a:rPr>
                <a:t> ₽</a:t>
              </a:r>
              <a:endPara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886902B-5525-4483-861B-03BA89AC421F}"/>
                </a:ext>
              </a:extLst>
            </p:cNvPr>
            <p:cNvSpPr/>
            <p:nvPr/>
          </p:nvSpPr>
          <p:spPr>
            <a:xfrm>
              <a:off x="2558661" y="2655591"/>
              <a:ext cx="580293" cy="483975"/>
            </a:xfrm>
            <a:prstGeom prst="ellipse">
              <a:avLst/>
            </a:prstGeom>
            <a:noFill/>
            <a:ln w="444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E576449-DB9A-4006-8DF1-F8B15BD7F943}"/>
                </a:ext>
              </a:extLst>
            </p:cNvPr>
            <p:cNvSpPr txBox="1"/>
            <p:nvPr/>
          </p:nvSpPr>
          <p:spPr>
            <a:xfrm>
              <a:off x="1821938" y="3820461"/>
              <a:ext cx="468688" cy="207749"/>
            </a:xfrm>
            <a:prstGeom prst="rect">
              <a:avLst/>
            </a:prstGeom>
            <a:solidFill>
              <a:srgbClr val="E8112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Arial"/>
                </a:rPr>
                <a:t>50 ₽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</p:grpSp>
      <p:graphicFrame>
        <p:nvGraphicFramePr>
          <p:cNvPr id="48" name="Диаграмма 92">
            <a:extLst>
              <a:ext uri="{FF2B5EF4-FFF2-40B4-BE49-F238E27FC236}">
                <a16:creationId xmlns:a16="http://schemas.microsoft.com/office/drawing/2014/main" id="{FDB661F7-CCAC-46D5-935A-B8ACBD342D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0736824"/>
              </p:ext>
            </p:extLst>
          </p:nvPr>
        </p:nvGraphicFramePr>
        <p:xfrm>
          <a:off x="4877473" y="2116370"/>
          <a:ext cx="6329612" cy="3883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9" name="Rectangle 38">
            <a:extLst>
              <a:ext uri="{FF2B5EF4-FFF2-40B4-BE49-F238E27FC236}">
                <a16:creationId xmlns:a16="http://schemas.microsoft.com/office/drawing/2014/main" id="{848629FD-D87F-4B31-8155-7718914705F9}"/>
              </a:ext>
            </a:extLst>
          </p:cNvPr>
          <p:cNvSpPr/>
          <p:nvPr/>
        </p:nvSpPr>
        <p:spPr>
          <a:xfrm>
            <a:off x="46274" y="6588445"/>
            <a:ext cx="252024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Источник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отчет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AC Nielsen 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за 2020 год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E2E811-544E-4F0F-9046-6C8ADAD102A9}"/>
              </a:ext>
            </a:extLst>
          </p:cNvPr>
          <p:cNvSpPr txBox="1"/>
          <p:nvPr/>
        </p:nvSpPr>
        <p:spPr>
          <a:xfrm>
            <a:off x="11207085" y="3402352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405888"/>
                </a:solidFill>
              </a:rPr>
              <a:t>53,5%</a:t>
            </a:r>
          </a:p>
        </p:txBody>
      </p:sp>
    </p:spTree>
    <p:extLst>
      <p:ext uri="{BB962C8B-B14F-4D97-AF65-F5344CB8AC3E}">
        <p14:creationId xmlns:p14="http://schemas.microsoft.com/office/powerpoint/2010/main" val="494118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0CD34F9-A966-4E75-9F1C-ED2344C4B459}"/>
              </a:ext>
            </a:extLst>
          </p:cNvPr>
          <p:cNvGraphicFramePr>
            <a:graphicFrameLocks noGrp="1"/>
          </p:cNvGraphicFramePr>
          <p:nvPr/>
        </p:nvGraphicFramePr>
        <p:xfrm>
          <a:off x="1648902" y="1590118"/>
          <a:ext cx="3329940" cy="48332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1260">
                  <a:extLst>
                    <a:ext uri="{9D8B030D-6E8A-4147-A177-3AD203B41FA5}">
                      <a16:colId xmlns:a16="http://schemas.microsoft.com/office/drawing/2014/main" val="2860703224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4242599644"/>
                    </a:ext>
                  </a:extLst>
                </a:gridCol>
              </a:tblGrid>
              <a:tr h="665111">
                <a:tc>
                  <a:txBody>
                    <a:bodyPr/>
                    <a:lstStyle/>
                    <a:p>
                      <a:pPr algn="ctr"/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5947538"/>
                  </a:ext>
                </a:extLst>
              </a:tr>
              <a:tr h="595449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5449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5449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5449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5449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accent3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5449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5449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accent3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E75A153-F102-47B9-AC9F-B085614480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787128"/>
              </p:ext>
            </p:extLst>
          </p:nvPr>
        </p:nvGraphicFramePr>
        <p:xfrm>
          <a:off x="4291647" y="5551179"/>
          <a:ext cx="525780" cy="514350"/>
        </p:xfrm>
        <a:graphic>
          <a:graphicData uri="http://schemas.openxmlformats.org/drawingml/2006/table">
            <a:tbl>
              <a:tblPr firstRow="1" bandRow="1"/>
              <a:tblGrid>
                <a:gridCol w="525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20%</a:t>
                      </a:r>
                      <a:r>
                        <a:rPr lang="en-US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+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A3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10%-20%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D6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0%-10%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5FC47DB2-40F6-430A-8885-1CED476B36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9369595"/>
              </p:ext>
            </p:extLst>
          </p:nvPr>
        </p:nvGraphicFramePr>
        <p:xfrm>
          <a:off x="-333760" y="1782877"/>
          <a:ext cx="4450117" cy="4282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5AE185A3-B2BF-459E-933A-879A34038F97}"/>
              </a:ext>
            </a:extLst>
          </p:cNvPr>
          <p:cNvSpPr txBox="1">
            <a:spLocks/>
          </p:cNvSpPr>
          <p:nvPr/>
        </p:nvSpPr>
        <p:spPr>
          <a:xfrm>
            <a:off x="841919" y="141375"/>
            <a:ext cx="10120176" cy="100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tabLst/>
              <a:defRPr/>
            </a:pPr>
            <a:r>
              <a:rPr lang="ru-RU" sz="3200" kern="0" dirty="0">
                <a:solidFill>
                  <a:srgbClr val="002060"/>
                </a:solidFill>
                <a:latin typeface="Arial"/>
              </a:rPr>
              <a:t>Нелегальный рынок табака в регионах России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sym typeface="Montserra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432504F-E418-4A72-947B-81ABA6E78F15}"/>
              </a:ext>
            </a:extLst>
          </p:cNvPr>
          <p:cNvSpPr/>
          <p:nvPr/>
        </p:nvSpPr>
        <p:spPr>
          <a:xfrm>
            <a:off x="46274" y="6588445"/>
            <a:ext cx="252024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Источник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отчет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AC Nielsen 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за 2020 год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11878D-F6B5-4B3C-B5AC-8EFE2CB6B61C}"/>
              </a:ext>
            </a:extLst>
          </p:cNvPr>
          <p:cNvSpPr/>
          <p:nvPr/>
        </p:nvSpPr>
        <p:spPr>
          <a:xfrm>
            <a:off x="8310880" y="5387564"/>
            <a:ext cx="348472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endParaRPr lang="ru-RU" dirty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Приграничные области в зоне повышенного риска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20E6AA-964C-4778-AB3A-CC0DC405EE69}"/>
              </a:ext>
            </a:extLst>
          </p:cNvPr>
          <p:cNvGrpSpPr/>
          <p:nvPr/>
        </p:nvGrpSpPr>
        <p:grpSpPr>
          <a:xfrm>
            <a:off x="3559661" y="1814666"/>
            <a:ext cx="6404171" cy="3760730"/>
            <a:chOff x="5246221" y="1774079"/>
            <a:chExt cx="6404171" cy="3760730"/>
          </a:xfrm>
        </p:grpSpPr>
        <p:pic>
          <p:nvPicPr>
            <p:cNvPr id="30" name="Picture 29" descr="Map&#10;&#10;Description automatically generated">
              <a:extLst>
                <a:ext uri="{FF2B5EF4-FFF2-40B4-BE49-F238E27FC236}">
                  <a16:creationId xmlns:a16="http://schemas.microsoft.com/office/drawing/2014/main" id="{B3D37481-2311-4746-A856-EFDCABE360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46221" y="1774079"/>
              <a:ext cx="6404171" cy="376073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073D0CB-134D-43CA-8793-14C8CFD1910C}"/>
                </a:ext>
              </a:extLst>
            </p:cNvPr>
            <p:cNvSpPr txBox="1"/>
            <p:nvPr/>
          </p:nvSpPr>
          <p:spPr>
            <a:xfrm>
              <a:off x="8811727" y="4259580"/>
              <a:ext cx="43473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8.9%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9E448AE-BE5F-45C4-B90C-73BEE4B0262A}"/>
                </a:ext>
              </a:extLst>
            </p:cNvPr>
            <p:cNvSpPr txBox="1"/>
            <p:nvPr/>
          </p:nvSpPr>
          <p:spPr>
            <a:xfrm>
              <a:off x="7340872" y="4267200"/>
              <a:ext cx="43473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3.0%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83B8113-2C79-4D90-8062-DA99B676536C}"/>
                </a:ext>
              </a:extLst>
            </p:cNvPr>
            <p:cNvSpPr txBox="1"/>
            <p:nvPr/>
          </p:nvSpPr>
          <p:spPr>
            <a:xfrm>
              <a:off x="6240780" y="4488180"/>
              <a:ext cx="43473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3.9%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87FC0A5-81A0-4D81-999C-8584E7123A3B}"/>
                </a:ext>
              </a:extLst>
            </p:cNvPr>
            <p:cNvSpPr txBox="1"/>
            <p:nvPr/>
          </p:nvSpPr>
          <p:spPr>
            <a:xfrm>
              <a:off x="6412427" y="3678685"/>
              <a:ext cx="41069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900" dirty="0"/>
                <a:t>3,9</a:t>
              </a:r>
              <a:r>
                <a:rPr lang="en-US" sz="900" dirty="0"/>
                <a:t>%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1CF89FC-F30A-4E16-86AD-B936F49BBC4E}"/>
                </a:ext>
              </a:extLst>
            </p:cNvPr>
            <p:cNvSpPr txBox="1"/>
            <p:nvPr/>
          </p:nvSpPr>
          <p:spPr>
            <a:xfrm>
              <a:off x="5658827" y="4052065"/>
              <a:ext cx="43473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6.1%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5EBFA74-80C7-4BEF-B3CA-22E9EDDE5674}"/>
                </a:ext>
              </a:extLst>
            </p:cNvPr>
            <p:cNvSpPr txBox="1"/>
            <p:nvPr/>
          </p:nvSpPr>
          <p:spPr>
            <a:xfrm>
              <a:off x="5378139" y="4920745"/>
              <a:ext cx="49885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12.6%</a:t>
              </a:r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13A2416-8799-42FD-93A6-568CD38C30EF}"/>
              </a:ext>
            </a:extLst>
          </p:cNvPr>
          <p:cNvSpPr/>
          <p:nvPr/>
        </p:nvSpPr>
        <p:spPr>
          <a:xfrm>
            <a:off x="8310880" y="5665084"/>
            <a:ext cx="3484721" cy="8304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5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89A910-470F-4B67-9972-667452294E63}"/>
              </a:ext>
            </a:extLst>
          </p:cNvPr>
          <p:cNvSpPr txBox="1">
            <a:spLocks/>
          </p:cNvSpPr>
          <p:nvPr/>
        </p:nvSpPr>
        <p:spPr>
          <a:xfrm>
            <a:off x="1990952" y="2426832"/>
            <a:ext cx="10120176" cy="100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sym typeface="Montserrat"/>
              </a:rPr>
              <a:t>Как отличить нелегальный продукт ?</a:t>
            </a:r>
          </a:p>
        </p:txBody>
      </p:sp>
    </p:spTree>
    <p:extLst>
      <p:ext uri="{BB962C8B-B14F-4D97-AF65-F5344CB8AC3E}">
        <p14:creationId xmlns:p14="http://schemas.microsoft.com/office/powerpoint/2010/main" val="705551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E00A6E5-69DD-41D7-B2FD-844D8D7A24A4}"/>
              </a:ext>
            </a:extLst>
          </p:cNvPr>
          <p:cNvSpPr txBox="1">
            <a:spLocks/>
          </p:cNvSpPr>
          <p:nvPr/>
        </p:nvSpPr>
        <p:spPr>
          <a:xfrm>
            <a:off x="1631504" y="127425"/>
            <a:ext cx="8928992" cy="692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ru-RU" sz="3200" dirty="0">
                <a:solidFill>
                  <a:srgbClr val="002060"/>
                </a:solidFill>
                <a:latin typeface="+mn-lt"/>
                <a:ea typeface="Karla" panose="020B0604020202020204" charset="0"/>
              </a:rPr>
              <a:t>ПРИЗНАКИ ЛЕГАЛЬНЫХ СИГАРЕТ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42C481-9E70-41D2-AABE-DF168276D002}"/>
              </a:ext>
            </a:extLst>
          </p:cNvPr>
          <p:cNvSpPr/>
          <p:nvPr/>
        </p:nvSpPr>
        <p:spPr>
          <a:xfrm>
            <a:off x="8618992" y="4687493"/>
            <a:ext cx="1290719" cy="36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grpSp>
        <p:nvGrpSpPr>
          <p:cNvPr id="3087" name="Group 3086">
            <a:extLst>
              <a:ext uri="{FF2B5EF4-FFF2-40B4-BE49-F238E27FC236}">
                <a16:creationId xmlns:a16="http://schemas.microsoft.com/office/drawing/2014/main" id="{884D312B-75EE-4BC1-A6B6-3A8B8366BE94}"/>
              </a:ext>
            </a:extLst>
          </p:cNvPr>
          <p:cNvGrpSpPr/>
          <p:nvPr/>
        </p:nvGrpSpPr>
        <p:grpSpPr>
          <a:xfrm>
            <a:off x="6665876" y="737654"/>
            <a:ext cx="3322337" cy="1569660"/>
            <a:chOff x="4482838" y="402825"/>
            <a:chExt cx="2491754" cy="1177245"/>
          </a:xfrm>
        </p:grpSpPr>
        <p:sp>
          <p:nvSpPr>
            <p:cNvPr id="3082" name="Rectangle 3081">
              <a:extLst>
                <a:ext uri="{FF2B5EF4-FFF2-40B4-BE49-F238E27FC236}">
                  <a16:creationId xmlns:a16="http://schemas.microsoft.com/office/drawing/2014/main" id="{F8742A6A-5169-4E79-9873-A27BCE4D1482}"/>
                </a:ext>
              </a:extLst>
            </p:cNvPr>
            <p:cNvSpPr/>
            <p:nvPr/>
          </p:nvSpPr>
          <p:spPr>
            <a:xfrm>
              <a:off x="4482838" y="510436"/>
              <a:ext cx="2491754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defRPr/>
              </a:pPr>
              <a:r>
                <a:rPr lang="ru-RU" sz="24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Цена </a:t>
              </a:r>
            </a:p>
            <a:p>
              <a:pPr algn="ctr" defTabSz="609585">
                <a:defRPr/>
              </a:pPr>
              <a:r>
                <a:rPr lang="ru-RU" sz="24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Дата производства</a:t>
              </a:r>
            </a:p>
            <a:p>
              <a:pPr algn="ctr" defTabSz="609585">
                <a:spcAft>
                  <a:spcPts val="1067"/>
                </a:spcAft>
                <a:defRPr/>
              </a:pPr>
              <a:r>
                <a:rPr lang="en-US" sz="24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Data Matrix </a:t>
              </a:r>
              <a:r>
                <a:rPr lang="ru-RU" sz="24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код</a:t>
              </a:r>
              <a:endParaRPr lang="en-US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2C2397A-7D83-438F-8FF8-C7F95300482E}"/>
                </a:ext>
              </a:extLst>
            </p:cNvPr>
            <p:cNvSpPr/>
            <p:nvPr/>
          </p:nvSpPr>
          <p:spPr>
            <a:xfrm>
              <a:off x="4744762" y="402825"/>
              <a:ext cx="1967907" cy="117724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F3856E8C-65C5-4468-9306-1AC83BB1CFC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562" y="4821468"/>
            <a:ext cx="1146564" cy="867313"/>
          </a:xfrm>
          <a:prstGeom prst="rect">
            <a:avLst/>
          </a:prstGeom>
        </p:spPr>
      </p:pic>
      <p:grpSp>
        <p:nvGrpSpPr>
          <p:cNvPr id="3086" name="Group 3085">
            <a:extLst>
              <a:ext uri="{FF2B5EF4-FFF2-40B4-BE49-F238E27FC236}">
                <a16:creationId xmlns:a16="http://schemas.microsoft.com/office/drawing/2014/main" id="{31E62601-5A30-4DDA-9A3F-902E173A380F}"/>
              </a:ext>
            </a:extLst>
          </p:cNvPr>
          <p:cNvGrpSpPr/>
          <p:nvPr/>
        </p:nvGrpSpPr>
        <p:grpSpPr>
          <a:xfrm>
            <a:off x="8092636" y="2260349"/>
            <a:ext cx="2324100" cy="4597651"/>
            <a:chOff x="5517336" y="1434498"/>
            <a:chExt cx="1743075" cy="3448238"/>
          </a:xfrm>
        </p:grpSpPr>
        <p:pic>
          <p:nvPicPr>
            <p:cNvPr id="3080" name="Picture 3079">
              <a:extLst>
                <a:ext uri="{FF2B5EF4-FFF2-40B4-BE49-F238E27FC236}">
                  <a16:creationId xmlns:a16="http://schemas.microsoft.com/office/drawing/2014/main" id="{75BD78AE-637F-4ECB-8EAE-A699276E42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200000">
              <a:off x="4664755" y="2287079"/>
              <a:ext cx="3448238" cy="1743075"/>
            </a:xfrm>
            <a:prstGeom prst="rect">
              <a:avLst/>
            </a:prstGeom>
          </p:spPr>
        </p:pic>
        <p:pic>
          <p:nvPicPr>
            <p:cNvPr id="3083" name="Picture 3082">
              <a:extLst>
                <a:ext uri="{FF2B5EF4-FFF2-40B4-BE49-F238E27FC236}">
                  <a16:creationId xmlns:a16="http://schemas.microsoft.com/office/drawing/2014/main" id="{52039733-04D2-4D8F-9661-6843F2BAA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6122" y="1561997"/>
              <a:ext cx="735408" cy="685143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6096796-2FE0-4768-B254-B385A42ABE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77232" y="2838109"/>
            <a:ext cx="4400445" cy="288715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7821B31A-4A40-4EC4-8998-6C831A8EC344}"/>
              </a:ext>
            </a:extLst>
          </p:cNvPr>
          <p:cNvSpPr/>
          <p:nvPr/>
        </p:nvSpPr>
        <p:spPr>
          <a:xfrm>
            <a:off x="2290238" y="1914651"/>
            <a:ext cx="1652900" cy="12674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8E873E9-11D3-4DAD-B835-778D003FC118}"/>
              </a:ext>
            </a:extLst>
          </p:cNvPr>
          <p:cNvGrpSpPr/>
          <p:nvPr/>
        </p:nvGrpSpPr>
        <p:grpSpPr>
          <a:xfrm>
            <a:off x="2553017" y="815570"/>
            <a:ext cx="3695733" cy="1939979"/>
            <a:chOff x="1566568" y="324245"/>
            <a:chExt cx="2771800" cy="145498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7440D4C-97B4-4435-B966-D246EDD4EB59}"/>
                </a:ext>
              </a:extLst>
            </p:cNvPr>
            <p:cNvSpPr/>
            <p:nvPr/>
          </p:nvSpPr>
          <p:spPr>
            <a:xfrm>
              <a:off x="1566568" y="324245"/>
              <a:ext cx="2771800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Присутствует акцизная марка РФ</a:t>
              </a:r>
              <a:endParaRPr lang="ru-RU" sz="2400" dirty="0"/>
            </a:p>
          </p:txBody>
        </p:sp>
        <p:cxnSp>
          <p:nvCxnSpPr>
            <p:cNvPr id="17" name="Connector: Elbow 16">
              <a:extLst>
                <a:ext uri="{FF2B5EF4-FFF2-40B4-BE49-F238E27FC236}">
                  <a16:creationId xmlns:a16="http://schemas.microsoft.com/office/drawing/2014/main" id="{957DBE8C-1EC9-47A1-86A1-5C1CAE487FE7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2019196" y="1030038"/>
              <a:ext cx="831737" cy="66664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254FA45-E894-415F-9778-42AE6A7D0EB2}"/>
                </a:ext>
              </a:extLst>
            </p:cNvPr>
            <p:cNvSpPr/>
            <p:nvPr/>
          </p:nvSpPr>
          <p:spPr>
            <a:xfrm>
              <a:off x="1566568" y="385769"/>
              <a:ext cx="2735796" cy="49916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A9F36C5C-B7CE-46E2-8068-1B730C66DEF1}"/>
              </a:ext>
            </a:extLst>
          </p:cNvPr>
          <p:cNvSpPr/>
          <p:nvPr/>
        </p:nvSpPr>
        <p:spPr>
          <a:xfrm>
            <a:off x="1236019" y="4374134"/>
            <a:ext cx="2497107" cy="17717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5F27333-230A-4250-9AEB-77842A41E9B8}"/>
              </a:ext>
            </a:extLst>
          </p:cNvPr>
          <p:cNvGrpSpPr/>
          <p:nvPr/>
        </p:nvGrpSpPr>
        <p:grpSpPr>
          <a:xfrm>
            <a:off x="3825010" y="4119828"/>
            <a:ext cx="3872661" cy="1200329"/>
            <a:chOff x="2284945" y="2424496"/>
            <a:chExt cx="2904496" cy="900247"/>
          </a:xfrm>
        </p:grpSpPr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0BD1F934-3F62-4257-B936-CA8FFF84A8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84945" y="2713480"/>
              <a:ext cx="666647" cy="580118"/>
            </a:xfrm>
            <a:prstGeom prst="bentConnector3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81" name="Group 3080">
              <a:extLst>
                <a:ext uri="{FF2B5EF4-FFF2-40B4-BE49-F238E27FC236}">
                  <a16:creationId xmlns:a16="http://schemas.microsoft.com/office/drawing/2014/main" id="{DE213048-34AC-4191-9B30-9284CBEACFD1}"/>
                </a:ext>
              </a:extLst>
            </p:cNvPr>
            <p:cNvGrpSpPr/>
            <p:nvPr/>
          </p:nvGrpSpPr>
          <p:grpSpPr>
            <a:xfrm>
              <a:off x="2943921" y="2424496"/>
              <a:ext cx="2245520" cy="900247"/>
              <a:chOff x="3238634" y="2219571"/>
              <a:chExt cx="2245520" cy="858514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21A777F-9077-487A-8276-585318B731F0}"/>
                  </a:ext>
                </a:extLst>
              </p:cNvPr>
              <p:cNvSpPr txBox="1"/>
              <p:nvPr/>
            </p:nvSpPr>
            <p:spPr>
              <a:xfrm>
                <a:off x="3238634" y="2219571"/>
                <a:ext cx="2245520" cy="858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Предупредительная надпись на русском языке</a:t>
                </a:r>
                <a:endParaRPr lang="ru-RU" sz="2400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C6C79D55-1319-45F4-94F8-A8487CB8D93C}"/>
                  </a:ext>
                </a:extLst>
              </p:cNvPr>
              <p:cNvSpPr/>
              <p:nvPr/>
            </p:nvSpPr>
            <p:spPr>
              <a:xfrm>
                <a:off x="3246305" y="2252503"/>
                <a:ext cx="2232248" cy="74616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9948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47F0267-DE2F-4904-AAB5-0C9432AED2BF}"/>
              </a:ext>
            </a:extLst>
          </p:cNvPr>
          <p:cNvSpPr txBox="1"/>
          <p:nvPr/>
        </p:nvSpPr>
        <p:spPr>
          <a:xfrm>
            <a:off x="294334" y="1850898"/>
            <a:ext cx="25377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СИГАРЕТЫ, ПРЕДНАЗНАЧЕННЫЕ ДЛЯ РЕАЛИЗАЦИИ В СТРАНАХ-ПАРТНЕРАХ ПО ЕАЭС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CD13B7-19CC-4AFC-8580-E149669264D7}"/>
              </a:ext>
            </a:extLst>
          </p:cNvPr>
          <p:cNvSpPr/>
          <p:nvPr/>
        </p:nvSpPr>
        <p:spPr>
          <a:xfrm>
            <a:off x="294334" y="4805188"/>
            <a:ext cx="33036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НОВЫЙ ПРОДУКТ, СОЗДАННЫЙ НА ОСНОВЕ СУЩЕСТВУЮЩЕГО ОРИГИНАЛА С НАРУШЕНИЕМ ИНТЕЛЛЕКТУАЛЬНЫХ ПРАВ ПРАВООБЛАДАТЕЛЯ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921804-383C-442D-B5B9-188249F042E3}"/>
              </a:ext>
            </a:extLst>
          </p:cNvPr>
          <p:cNvSpPr/>
          <p:nvPr/>
        </p:nvSpPr>
        <p:spPr>
          <a:xfrm>
            <a:off x="6341435" y="1847882"/>
            <a:ext cx="27907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СИГАРЕТЫ, НЕЗАКОННО ВВЕЗЕННЫЕ НА ТЕРРИТОРИЮ ЕАЭС ИЗ ДАЛЬНЕГО ЗАРУБЕЖЬЯ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D5CBCB-F617-4527-9794-F776DA6539CC}"/>
              </a:ext>
            </a:extLst>
          </p:cNvPr>
          <p:cNvSpPr/>
          <p:nvPr/>
        </p:nvSpPr>
        <p:spPr>
          <a:xfrm>
            <a:off x="6310516" y="4641866"/>
            <a:ext cx="309218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РОССИЙСКАЯ ПРОДУКЦИЯ, ПРОИЗВОДИТЕЛЬ КОТОРОЙ НЕ УПЛАЧИВАЕТ В ПОЛНОМ ОБЪЕМЕ ОБЯЗАТЕЛЬНЫЕ ПЛАТЕЖИ В БЮДЖЕТ, ТЕМ САМЫМ ЗАНИЖАЯ ЕЕ ЦЕНУ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A11F942-1009-45C8-B1A4-71847AC671A2}"/>
              </a:ext>
            </a:extLst>
          </p:cNvPr>
          <p:cNvGrpSpPr/>
          <p:nvPr/>
        </p:nvGrpSpPr>
        <p:grpSpPr>
          <a:xfrm>
            <a:off x="325253" y="1173123"/>
            <a:ext cx="5801666" cy="2489363"/>
            <a:chOff x="335359" y="2755256"/>
            <a:chExt cx="7026668" cy="6704062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1CEBBE9-4310-4A1A-8E14-ABBC0EBB35E8}"/>
                </a:ext>
              </a:extLst>
            </p:cNvPr>
            <p:cNvSpPr/>
            <p:nvPr/>
          </p:nvSpPr>
          <p:spPr>
            <a:xfrm>
              <a:off x="335359" y="3399829"/>
              <a:ext cx="7026668" cy="6059489"/>
            </a:xfrm>
            <a:prstGeom prst="round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9857109-8EEF-4F20-BE1A-92A474D56B78}"/>
                </a:ext>
              </a:extLst>
            </p:cNvPr>
            <p:cNvSpPr/>
            <p:nvPr/>
          </p:nvSpPr>
          <p:spPr>
            <a:xfrm>
              <a:off x="2316144" y="2755256"/>
              <a:ext cx="3073582" cy="1393873"/>
            </a:xfrm>
            <a:prstGeom prst="rect">
              <a:avLst/>
            </a:prstGeom>
            <a:solidFill>
              <a:srgbClr val="FFC0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48CD85E-1D88-427D-8BB9-F161B8406DAD}"/>
              </a:ext>
            </a:extLst>
          </p:cNvPr>
          <p:cNvSpPr/>
          <p:nvPr/>
        </p:nvSpPr>
        <p:spPr>
          <a:xfrm>
            <a:off x="1980040" y="1256110"/>
            <a:ext cx="2492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НЕЗАКОННЫЙ ВВОЗ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400B790-0ED5-49AC-963D-68E80EFBD6D0}"/>
              </a:ext>
            </a:extLst>
          </p:cNvPr>
          <p:cNvSpPr/>
          <p:nvPr/>
        </p:nvSpPr>
        <p:spPr>
          <a:xfrm>
            <a:off x="294334" y="4377403"/>
            <a:ext cx="5801666" cy="2250019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34517E2-969A-4ECB-9E36-BBA9EDBC2E7E}"/>
              </a:ext>
            </a:extLst>
          </p:cNvPr>
          <p:cNvSpPr/>
          <p:nvPr/>
        </p:nvSpPr>
        <p:spPr>
          <a:xfrm>
            <a:off x="1929797" y="4150373"/>
            <a:ext cx="2537746" cy="5175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41CBE9-6D51-4743-81FE-546DF19DEAE9}"/>
              </a:ext>
            </a:extLst>
          </p:cNvPr>
          <p:cNvSpPr/>
          <p:nvPr/>
        </p:nvSpPr>
        <p:spPr>
          <a:xfrm>
            <a:off x="2354689" y="4208826"/>
            <a:ext cx="1687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КОНТРАФАКТ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8FF865F-367C-411E-BC09-12B2C913CAC6}"/>
              </a:ext>
            </a:extLst>
          </p:cNvPr>
          <p:cNvSpPr/>
          <p:nvPr/>
        </p:nvSpPr>
        <p:spPr>
          <a:xfrm>
            <a:off x="6341436" y="1433156"/>
            <a:ext cx="5218034" cy="2229330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24897ED-513F-4CBD-BAF6-2F3DE8E45281}"/>
              </a:ext>
            </a:extLst>
          </p:cNvPr>
          <p:cNvSpPr/>
          <p:nvPr/>
        </p:nvSpPr>
        <p:spPr>
          <a:xfrm>
            <a:off x="7755376" y="1147395"/>
            <a:ext cx="2537746" cy="51757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5A46B4-9D65-4848-93EA-84166FCDC61A}"/>
              </a:ext>
            </a:extLst>
          </p:cNvPr>
          <p:cNvSpPr/>
          <p:nvPr/>
        </p:nvSpPr>
        <p:spPr>
          <a:xfrm>
            <a:off x="8086653" y="1221516"/>
            <a:ext cx="1875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КОНТРАБАНДА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92F21EC-D115-4FA2-BF9D-975959D97630}"/>
              </a:ext>
            </a:extLst>
          </p:cNvPr>
          <p:cNvSpPr/>
          <p:nvPr/>
        </p:nvSpPr>
        <p:spPr>
          <a:xfrm>
            <a:off x="6310517" y="4415306"/>
            <a:ext cx="5218034" cy="2212115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706883-2894-4D7E-A9C4-593F4F71611E}"/>
              </a:ext>
            </a:extLst>
          </p:cNvPr>
          <p:cNvSpPr/>
          <p:nvPr/>
        </p:nvSpPr>
        <p:spPr>
          <a:xfrm>
            <a:off x="7724457" y="4124291"/>
            <a:ext cx="2537746" cy="51757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3F7DFC-6F48-4947-BC87-2F4885C0BDEC}"/>
              </a:ext>
            </a:extLst>
          </p:cNvPr>
          <p:cNvSpPr/>
          <p:nvPr/>
        </p:nvSpPr>
        <p:spPr>
          <a:xfrm>
            <a:off x="7776193" y="4214081"/>
            <a:ext cx="2360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УХОД ОТ НАЛОГОВ</a:t>
            </a:r>
          </a:p>
        </p:txBody>
      </p:sp>
      <p:sp>
        <p:nvSpPr>
          <p:cNvPr id="29" name="Title 2">
            <a:extLst>
              <a:ext uri="{FF2B5EF4-FFF2-40B4-BE49-F238E27FC236}">
                <a16:creationId xmlns:a16="http://schemas.microsoft.com/office/drawing/2014/main" id="{62F340D8-A924-47E7-94EB-FC694098C7C2}"/>
              </a:ext>
            </a:extLst>
          </p:cNvPr>
          <p:cNvSpPr txBox="1">
            <a:spLocks/>
          </p:cNvSpPr>
          <p:nvPr/>
        </p:nvSpPr>
        <p:spPr>
          <a:xfrm>
            <a:off x="294334" y="-25616"/>
            <a:ext cx="10009187" cy="8572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marR="0" indent="0" algn="l" defTabSz="4385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308" b="1" i="0" kern="1200" cap="none">
                <a:solidFill>
                  <a:srgbClr val="FFFFFF"/>
                </a:solidFill>
                <a:latin typeface="+mj-lt"/>
                <a:ea typeface="+mj-ea"/>
                <a:cs typeface="Arial Narrow"/>
              </a:defRPr>
            </a:lvl1pPr>
          </a:lstStyle>
          <a:p>
            <a:pPr marL="0" marR="0" lvl="0" indent="0" algn="l" defTabSz="4385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ОСНОВНЫЕ ВИДЫ НЕЛЕГАЛЬНОЙ ПРОДУКЦИИ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62EAFDF-E418-4943-AA89-32F39F520CF3}"/>
              </a:ext>
            </a:extLst>
          </p:cNvPr>
          <p:cNvGrpSpPr/>
          <p:nvPr/>
        </p:nvGrpSpPr>
        <p:grpSpPr>
          <a:xfrm>
            <a:off x="3962537" y="1786496"/>
            <a:ext cx="963394" cy="1656000"/>
            <a:chOff x="3883818" y="2079043"/>
            <a:chExt cx="963394" cy="1656000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BA8D5C59-AC2B-41B5-86F0-9B08E95E6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3818" y="2079043"/>
              <a:ext cx="859769" cy="1656000"/>
            </a:xfrm>
            <a:prstGeom prst="rect">
              <a:avLst/>
            </a:prstGeom>
          </p:spPr>
        </p:pic>
        <p:sp>
          <p:nvSpPr>
            <p:cNvPr id="46" name="Rounded Rectangle 13">
              <a:extLst>
                <a:ext uri="{FF2B5EF4-FFF2-40B4-BE49-F238E27FC236}">
                  <a16:creationId xmlns:a16="http://schemas.microsoft.com/office/drawing/2014/main" id="{540F453A-384B-4601-8855-C67A2DEDF99C}"/>
                </a:ext>
              </a:extLst>
            </p:cNvPr>
            <p:cNvSpPr/>
            <p:nvPr/>
          </p:nvSpPr>
          <p:spPr bwMode="auto">
            <a:xfrm>
              <a:off x="4054183" y="2101934"/>
              <a:ext cx="793029" cy="49351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algn="l"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§"/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6095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AAAAAA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DB78C55-2AC3-4BE7-8173-E6E3F7DD5E38}"/>
              </a:ext>
            </a:extLst>
          </p:cNvPr>
          <p:cNvGrpSpPr/>
          <p:nvPr/>
        </p:nvGrpSpPr>
        <p:grpSpPr>
          <a:xfrm>
            <a:off x="2873841" y="1786371"/>
            <a:ext cx="919006" cy="1656125"/>
            <a:chOff x="550864" y="2078980"/>
            <a:chExt cx="919006" cy="1656125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4D8FF63-D92E-4A7E-A93F-DBF106DF3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864" y="2078980"/>
              <a:ext cx="919006" cy="1656125"/>
            </a:xfrm>
            <a:prstGeom prst="rect">
              <a:avLst/>
            </a:prstGeom>
          </p:spPr>
        </p:pic>
        <p:sp>
          <p:nvSpPr>
            <p:cNvPr id="49" name="Rounded Rectangle 13">
              <a:extLst>
                <a:ext uri="{FF2B5EF4-FFF2-40B4-BE49-F238E27FC236}">
                  <a16:creationId xmlns:a16="http://schemas.microsoft.com/office/drawing/2014/main" id="{3E2CB269-5243-4390-BE4C-4362C13E86D9}"/>
                </a:ext>
              </a:extLst>
            </p:cNvPr>
            <p:cNvSpPr/>
            <p:nvPr/>
          </p:nvSpPr>
          <p:spPr bwMode="auto">
            <a:xfrm>
              <a:off x="550864" y="2247140"/>
              <a:ext cx="900587" cy="49351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algn="l"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§"/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§"/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Wingdings" pitchFamily="2" charset="2"/>
                <a:buChar char="§"/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6095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AAAAAA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sym typeface="Arial"/>
              </a:endParaRPr>
            </a:p>
          </p:txBody>
        </p:sp>
      </p:grpSp>
      <p:pic>
        <p:nvPicPr>
          <p:cNvPr id="50" name="Picture 2" descr="http://myait.ru/img/collection/nz-1.jpg">
            <a:extLst>
              <a:ext uri="{FF2B5EF4-FFF2-40B4-BE49-F238E27FC236}">
                <a16:creationId xmlns:a16="http://schemas.microsoft.com/office/drawing/2014/main" id="{A21DCC0D-3491-4D3E-808A-437B59A7A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1996" y="1786371"/>
            <a:ext cx="1068387" cy="16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6" descr="http://myait.ru/img/collection/ashima.jpg">
            <a:extLst>
              <a:ext uri="{FF2B5EF4-FFF2-40B4-BE49-F238E27FC236}">
                <a16:creationId xmlns:a16="http://schemas.microsoft.com/office/drawing/2014/main" id="{9CAE6940-6674-44E5-B326-33A42F5B8B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3001" y="1786371"/>
            <a:ext cx="924937" cy="16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8" descr="http://myait.ru/img/collection/cavallo.jpg">
            <a:extLst>
              <a:ext uri="{FF2B5EF4-FFF2-40B4-BE49-F238E27FC236}">
                <a16:creationId xmlns:a16="http://schemas.microsoft.com/office/drawing/2014/main" id="{A7D8608A-561B-4B47-9EB6-FF397D915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8110" y="1786371"/>
            <a:ext cx="950510" cy="16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Картинки по запросу купить сигареты космос">
            <a:extLst>
              <a:ext uri="{FF2B5EF4-FFF2-40B4-BE49-F238E27FC236}">
                <a16:creationId xmlns:a16="http://schemas.microsoft.com/office/drawing/2014/main" id="{411CFABF-A37C-42C0-A982-D87577079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9335" y="4869374"/>
            <a:ext cx="997647" cy="160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Картинки по запросу сигареты BT">
            <a:extLst>
              <a:ext uri="{FF2B5EF4-FFF2-40B4-BE49-F238E27FC236}">
                <a16:creationId xmlns:a16="http://schemas.microsoft.com/office/drawing/2014/main" id="{45C8434D-8437-4F30-80D0-3ADB8AEBD9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82954" y="4881709"/>
            <a:ext cx="1024632" cy="160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E9AB9986-FF41-4147-9F86-9544BC8C046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2703" y="4805188"/>
            <a:ext cx="1024488" cy="1579989"/>
          </a:xfrm>
          <a:prstGeom prst="rect">
            <a:avLst/>
          </a:prstGeom>
        </p:spPr>
      </p:pic>
      <p:pic>
        <p:nvPicPr>
          <p:cNvPr id="58" name="Picture 6" descr="Картинки по запросу сигареты кресты">
            <a:extLst>
              <a:ext uri="{FF2B5EF4-FFF2-40B4-BE49-F238E27FC236}">
                <a16:creationId xmlns:a16="http://schemas.microsoft.com/office/drawing/2014/main" id="{446E1A97-2843-4154-A5AF-27C6086724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92975" y="4805188"/>
            <a:ext cx="973636" cy="157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593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C736AD2-9B41-4799-A066-DC5853DD4F6F}"/>
              </a:ext>
            </a:extLst>
          </p:cNvPr>
          <p:cNvGrpSpPr/>
          <p:nvPr/>
        </p:nvGrpSpPr>
        <p:grpSpPr>
          <a:xfrm>
            <a:off x="4042473" y="1356388"/>
            <a:ext cx="6647832" cy="4824347"/>
            <a:chOff x="3843009" y="1510372"/>
            <a:chExt cx="7384785" cy="4843536"/>
          </a:xfrm>
        </p:grpSpPr>
        <p:sp>
          <p:nvSpPr>
            <p:cNvPr id="8" name="Content Placeholder 1">
              <a:extLst>
                <a:ext uri="{FF2B5EF4-FFF2-40B4-BE49-F238E27FC236}">
                  <a16:creationId xmlns:a16="http://schemas.microsoft.com/office/drawing/2014/main" id="{A1F1D1F3-268D-4852-B544-4C4E71304E2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843009" y="1510372"/>
              <a:ext cx="6806973" cy="4843536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377" eaLnBrk="1" hangingPunct="1">
                <a:defRPr/>
              </a:pPr>
              <a:r>
                <a:rPr lang="ru-RU" altLang="en-US" sz="2400" dirty="0">
                  <a:solidFill>
                    <a:prstClr val="black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НЕЛЕГАЛЬНО</a:t>
              </a:r>
              <a:endParaRPr lang="en-US" altLang="en-US" sz="24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 defTabSz="914377" eaLnBrk="1" hangingPunct="1">
                <a:defRPr/>
              </a:pPr>
              <a:endParaRPr lang="ru-RU" altLang="en-US" sz="20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D521A68-FB8B-441D-82E9-D63F81CBF76D}"/>
                </a:ext>
              </a:extLst>
            </p:cNvPr>
            <p:cNvSpPr/>
            <p:nvPr/>
          </p:nvSpPr>
          <p:spPr>
            <a:xfrm>
              <a:off x="10646016" y="1510372"/>
              <a:ext cx="581778" cy="4843536"/>
            </a:xfrm>
            <a:prstGeom prst="rect">
              <a:avLst/>
            </a:prstGeom>
            <a:solidFill>
              <a:srgbClr val="F7964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457189"/>
              <a:endParaRPr lang="ru-RU" dirty="0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92EEB295-E286-4DAE-8E6B-365056D80770}"/>
              </a:ext>
            </a:extLst>
          </p:cNvPr>
          <p:cNvSpPr txBox="1">
            <a:spLocks/>
          </p:cNvSpPr>
          <p:nvPr/>
        </p:nvSpPr>
        <p:spPr bwMode="auto">
          <a:xfrm>
            <a:off x="1281259" y="1356388"/>
            <a:ext cx="2761213" cy="482434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defTabSz="914377" eaLnBrk="1" hangingPunct="1">
              <a:defRPr/>
            </a:pPr>
            <a:r>
              <a:rPr lang="ru-RU" altLang="en-US" sz="24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ЛЕГАЛЬНО</a:t>
            </a:r>
          </a:p>
          <a:p>
            <a:pPr algn="ctr" defTabSz="914377" eaLnBrk="1" hangingPunct="1">
              <a:defRPr/>
            </a:pPr>
            <a:endParaRPr lang="ru-RU" altLang="en-US" dirty="0">
              <a:solidFill>
                <a:prstClr val="black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1" name="Picture 2" descr="C:\Users\ostasheva\Pictures\tabak5.jpg">
            <a:extLst>
              <a:ext uri="{FF2B5EF4-FFF2-40B4-BE49-F238E27FC236}">
                <a16:creationId xmlns:a16="http://schemas.microsoft.com/office/drawing/2014/main" id="{412F6BA2-CED3-4D18-8C2A-A63276318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7784" y="2096667"/>
            <a:ext cx="2267769" cy="103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Users\ostasheva\Pictures\tabak3.jpg">
            <a:extLst>
              <a:ext uri="{FF2B5EF4-FFF2-40B4-BE49-F238E27FC236}">
                <a16:creationId xmlns:a16="http://schemas.microsoft.com/office/drawing/2014/main" id="{1045BC71-DE9B-471D-B4CF-76D326C4C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1990" y="4131445"/>
            <a:ext cx="2456981" cy="103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BF89538B-68DC-4683-8884-6B08A3C3DA32}"/>
              </a:ext>
            </a:extLst>
          </p:cNvPr>
          <p:cNvSpPr txBox="1">
            <a:spLocks/>
          </p:cNvSpPr>
          <p:nvPr/>
        </p:nvSpPr>
        <p:spPr bwMode="auto">
          <a:xfrm>
            <a:off x="1304769" y="5377712"/>
            <a:ext cx="2904552" cy="81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defTabSz="914377" eaLnBrk="1" hangingPunct="1">
              <a:defRPr/>
            </a:pPr>
            <a:r>
              <a:rPr lang="ru-RU" altLang="en-US" sz="16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СИГАРЕТЫ ЗАРУБЕЖНОГО ПРОИЗВОДСТВА</a:t>
            </a:r>
            <a:endParaRPr lang="en-US" altLang="en-US" sz="1600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5FDAD5-2F81-4FCD-A7B5-BE6965031FCC}"/>
              </a:ext>
            </a:extLst>
          </p:cNvPr>
          <p:cNvSpPr txBox="1"/>
          <p:nvPr/>
        </p:nvSpPr>
        <p:spPr>
          <a:xfrm>
            <a:off x="4804495" y="2970213"/>
            <a:ext cx="2513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ru-RU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РЕСПУБЛИКА КАЗАХСТАН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CBA523-3E7C-4CF5-BFFC-851848F66600}"/>
              </a:ext>
            </a:extLst>
          </p:cNvPr>
          <p:cNvSpPr txBox="1"/>
          <p:nvPr/>
        </p:nvSpPr>
        <p:spPr>
          <a:xfrm>
            <a:off x="7696625" y="2984383"/>
            <a:ext cx="2724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/>
            <a:r>
              <a:rPr lang="ru-RU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РЕСПУБЛИКА БЕЛАРУСЬ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34F917-CF93-4F6D-B06F-EBD29A415E74}"/>
              </a:ext>
            </a:extLst>
          </p:cNvPr>
          <p:cNvSpPr txBox="1"/>
          <p:nvPr/>
        </p:nvSpPr>
        <p:spPr>
          <a:xfrm>
            <a:off x="7823772" y="5720084"/>
            <a:ext cx="18198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/>
            <a:r>
              <a:rPr lang="ru-RU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УКРАИНА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730D9B-F573-443B-B567-E47A52CE06A7}"/>
              </a:ext>
            </a:extLst>
          </p:cNvPr>
          <p:cNvSpPr txBox="1"/>
          <p:nvPr/>
        </p:nvSpPr>
        <p:spPr>
          <a:xfrm>
            <a:off x="4862861" y="5720084"/>
            <a:ext cx="2102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/>
            <a:r>
              <a:rPr lang="ru-RU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ТАДЖИКИСТАН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A65975-0FDE-4F5A-8439-684E11FABCAA}"/>
              </a:ext>
            </a:extLst>
          </p:cNvPr>
          <p:cNvSpPr txBox="1"/>
          <p:nvPr/>
        </p:nvSpPr>
        <p:spPr>
          <a:xfrm>
            <a:off x="4845459" y="4160465"/>
            <a:ext cx="26583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ru-RU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РЕСПУБЛИКА АРМЕНИЯ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F4528D4-ED7C-4632-8B40-8E61BD39E675}"/>
              </a:ext>
            </a:extLst>
          </p:cNvPr>
          <p:cNvSpPr txBox="1">
            <a:spLocks/>
          </p:cNvSpPr>
          <p:nvPr/>
        </p:nvSpPr>
        <p:spPr bwMode="auto">
          <a:xfrm>
            <a:off x="1322829" y="3152609"/>
            <a:ext cx="2806183" cy="85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defTabSz="914377" eaLnBrk="1" hangingPunct="1">
              <a:defRPr/>
            </a:pPr>
            <a:r>
              <a:rPr lang="ru-RU" altLang="en-US" sz="16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СИГАРЕТЫ ПРОИЗВОДСТВА РФ</a:t>
            </a:r>
            <a:endParaRPr lang="en-US" altLang="en-US" sz="1600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9E8A5D-85B4-45FE-981D-82522874D2BF}"/>
              </a:ext>
            </a:extLst>
          </p:cNvPr>
          <p:cNvSpPr txBox="1"/>
          <p:nvPr/>
        </p:nvSpPr>
        <p:spPr>
          <a:xfrm>
            <a:off x="7501171" y="4131445"/>
            <a:ext cx="292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/>
            <a:r>
              <a:rPr lang="ru-RU" sz="16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РЕСПУБЛИКА КИГРГИЗИЯ</a:t>
            </a:r>
          </a:p>
        </p:txBody>
      </p:sp>
      <p:pic>
        <p:nvPicPr>
          <p:cNvPr id="21" name="Picture 2" descr="http://myait.ru/img/difference/difference_12.png">
            <a:extLst>
              <a:ext uri="{FF2B5EF4-FFF2-40B4-BE49-F238E27FC236}">
                <a16:creationId xmlns:a16="http://schemas.microsoft.com/office/drawing/2014/main" id="{9E6D6DD1-5F18-49EE-97F0-C8ECD2B07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381" y="2165088"/>
            <a:ext cx="1586137" cy="79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myait.ru/img/difference/difference_14.png">
            <a:extLst>
              <a:ext uri="{FF2B5EF4-FFF2-40B4-BE49-F238E27FC236}">
                <a16:creationId xmlns:a16="http://schemas.microsoft.com/office/drawing/2014/main" id="{F1262662-9A3B-43BF-81D3-1A7E33204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2103" y="2134863"/>
            <a:ext cx="1855092" cy="80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http://myait.ru/img/difference/difference_15.png">
            <a:extLst>
              <a:ext uri="{FF2B5EF4-FFF2-40B4-BE49-F238E27FC236}">
                <a16:creationId xmlns:a16="http://schemas.microsoft.com/office/drawing/2014/main" id="{B8B4FE04-C7CB-4107-94E9-987198D19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7231" y="2151827"/>
            <a:ext cx="1778115" cy="80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http://myait.ru/img/difference/difference_16.png">
            <a:extLst>
              <a:ext uri="{FF2B5EF4-FFF2-40B4-BE49-F238E27FC236}">
                <a16:creationId xmlns:a16="http://schemas.microsoft.com/office/drawing/2014/main" id="{5C73B3FD-4E08-4F55-AAED-B43C334037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4459" y="3334528"/>
            <a:ext cx="1612712" cy="78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http://myait.ru/img/difference/difference_18.png">
            <a:extLst>
              <a:ext uri="{FF2B5EF4-FFF2-40B4-BE49-F238E27FC236}">
                <a16:creationId xmlns:a16="http://schemas.microsoft.com/office/drawing/2014/main" id="{FEC804A8-4101-4033-92C6-6F7BF33AB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3416" y="4726477"/>
            <a:ext cx="1831040" cy="94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://myait.ru/img/difference/difference_19.png">
            <a:extLst>
              <a:ext uri="{FF2B5EF4-FFF2-40B4-BE49-F238E27FC236}">
                <a16:creationId xmlns:a16="http://schemas.microsoft.com/office/drawing/2014/main" id="{3C8AEE2A-E044-4531-81B1-4485073D2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8879" y="4729866"/>
            <a:ext cx="2049672" cy="94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71BC924-A656-45BC-9168-BC56FBBE585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5213" y="3308224"/>
            <a:ext cx="1777631" cy="786939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2D3882-25A5-4E1D-B032-0BF3609CDD14}"/>
              </a:ext>
            </a:extLst>
          </p:cNvPr>
          <p:cNvCxnSpPr>
            <a:cxnSpLocks/>
          </p:cNvCxnSpPr>
          <p:nvPr/>
        </p:nvCxnSpPr>
        <p:spPr>
          <a:xfrm>
            <a:off x="4745109" y="4548117"/>
            <a:ext cx="5927539" cy="0"/>
          </a:xfrm>
          <a:prstGeom prst="line">
            <a:avLst/>
          </a:prstGeom>
          <a:ln>
            <a:solidFill>
              <a:srgbClr val="00206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19F28C7B-9EC3-41EA-9471-BAC80C2F4750}"/>
              </a:ext>
            </a:extLst>
          </p:cNvPr>
          <p:cNvSpPr txBox="1"/>
          <p:nvPr/>
        </p:nvSpPr>
        <p:spPr>
          <a:xfrm>
            <a:off x="10181565" y="2517555"/>
            <a:ext cx="430887" cy="133182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 defTabSz="457189"/>
            <a:r>
              <a:rPr lang="ru-RU" sz="1600" b="1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СТРАНЫ  ЕАЭС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175CDB2-470E-49A1-83DF-11CCC937575E}"/>
              </a:ext>
            </a:extLst>
          </p:cNvPr>
          <p:cNvSpPr txBox="1"/>
          <p:nvPr/>
        </p:nvSpPr>
        <p:spPr>
          <a:xfrm>
            <a:off x="10177160" y="4640292"/>
            <a:ext cx="430887" cy="150213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 defTabSz="457189"/>
            <a:r>
              <a:rPr lang="ru-RU" sz="1600" b="1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ДРУГИЕ СТРАНЫ</a:t>
            </a:r>
          </a:p>
        </p:txBody>
      </p:sp>
      <p:sp>
        <p:nvSpPr>
          <p:cNvPr id="32" name="Заголовок 1">
            <a:extLst>
              <a:ext uri="{FF2B5EF4-FFF2-40B4-BE49-F238E27FC236}">
                <a16:creationId xmlns:a16="http://schemas.microsoft.com/office/drawing/2014/main" id="{C90DF53A-C854-428E-91C5-CB60DF78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849" y="196658"/>
            <a:ext cx="7776000" cy="69245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+mn-lt"/>
                <a:ea typeface="Karla" panose="020B0604020202020204" charset="0"/>
              </a:rPr>
              <a:t>АКЦИЗНЫЕ МАРКИ РФ И ЕАЭС</a:t>
            </a:r>
          </a:p>
        </p:txBody>
      </p:sp>
    </p:spTree>
    <p:extLst>
      <p:ext uri="{BB962C8B-B14F-4D97-AF65-F5344CB8AC3E}">
        <p14:creationId xmlns:p14="http://schemas.microsoft.com/office/powerpoint/2010/main" val="2562865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918F036F-F2F7-4416-A9BC-63F4D86ED909}"/>
              </a:ext>
            </a:extLst>
          </p:cNvPr>
          <p:cNvSpPr txBox="1">
            <a:spLocks/>
          </p:cNvSpPr>
          <p:nvPr/>
        </p:nvSpPr>
        <p:spPr>
          <a:xfrm>
            <a:off x="1189198" y="129027"/>
            <a:ext cx="7776000" cy="77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ru-RU" sz="3200" dirty="0">
                <a:solidFill>
                  <a:srgbClr val="002060"/>
                </a:solidFill>
                <a:latin typeface="+mn-lt"/>
                <a:ea typeface="Karla" panose="020B0604020202020204" charset="0"/>
              </a:rPr>
              <a:t>НЕЗАКОННЫЙ ВВОЗ ИЗ СТРАН ЕАЭС</a:t>
            </a:r>
          </a:p>
        </p:txBody>
      </p:sp>
      <p:pic>
        <p:nvPicPr>
          <p:cNvPr id="1026" name="Picture 2" descr="Картинки по запросу белорусские сигареты купить">
            <a:extLst>
              <a:ext uri="{FF2B5EF4-FFF2-40B4-BE49-F238E27FC236}">
                <a16:creationId xmlns:a16="http://schemas.microsoft.com/office/drawing/2014/main" id="{8EB3BC95-DD8E-4473-8BF7-40AC4F1DE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114" y="1158505"/>
            <a:ext cx="1749609" cy="28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белорусские сигареты купить">
            <a:extLst>
              <a:ext uri="{FF2B5EF4-FFF2-40B4-BE49-F238E27FC236}">
                <a16:creationId xmlns:a16="http://schemas.microsoft.com/office/drawing/2014/main" id="{C8C1B79B-9B95-4E8D-9333-3515215D3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0328" y="1246863"/>
            <a:ext cx="1749608" cy="273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876009-EA49-4569-A6E0-54C28CBB6B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196" y="4099183"/>
            <a:ext cx="1749609" cy="26404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B3AF3DE-B600-478E-A3E9-582ECE0443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5389" y="4099183"/>
            <a:ext cx="1749608" cy="2640484"/>
          </a:xfrm>
          <a:prstGeom prst="rect">
            <a:avLst/>
          </a:prstGeom>
        </p:spPr>
      </p:pic>
      <p:pic>
        <p:nvPicPr>
          <p:cNvPr id="3" name="Picture 2" descr="Картинки по запросу сигареты минск">
            <a:extLst>
              <a:ext uri="{FF2B5EF4-FFF2-40B4-BE49-F238E27FC236}">
                <a16:creationId xmlns:a16="http://schemas.microsoft.com/office/drawing/2014/main" id="{67FBB689-221D-4468-B433-BCC599CF0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1920" y="1246863"/>
            <a:ext cx="1749609" cy="273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флаг беларуси фото">
            <a:extLst>
              <a:ext uri="{FF2B5EF4-FFF2-40B4-BE49-F238E27FC236}">
                <a16:creationId xmlns:a16="http://schemas.microsoft.com/office/drawing/2014/main" id="{F783DB12-A604-4986-9304-0540DD294B1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3225800"/>
            <a:ext cx="4064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/>
          </a:p>
        </p:txBody>
      </p:sp>
      <p:pic>
        <p:nvPicPr>
          <p:cNvPr id="4" name="Picture 4" descr="Картинки по запросу флаг беларуси фото">
            <a:extLst>
              <a:ext uri="{FF2B5EF4-FFF2-40B4-BE49-F238E27FC236}">
                <a16:creationId xmlns:a16="http://schemas.microsoft.com/office/drawing/2014/main" id="{399DF846-69CC-4CA5-926F-5F14A8970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5123" y="1371282"/>
            <a:ext cx="991084" cy="597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флаг беларуси фото">
            <a:extLst>
              <a:ext uri="{FF2B5EF4-FFF2-40B4-BE49-F238E27FC236}">
                <a16:creationId xmlns:a16="http://schemas.microsoft.com/office/drawing/2014/main" id="{3018CA94-94A8-4AF9-8175-2C998258B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4530" y="1371281"/>
            <a:ext cx="922796" cy="59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Картинки по запросу флаг беларуси фото">
            <a:extLst>
              <a:ext uri="{FF2B5EF4-FFF2-40B4-BE49-F238E27FC236}">
                <a16:creationId xmlns:a16="http://schemas.microsoft.com/office/drawing/2014/main" id="{FA94C65F-7E72-4046-9691-AD4F2633E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6122" y="1371282"/>
            <a:ext cx="922796" cy="597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lag of Armenia.svg">
            <a:extLst>
              <a:ext uri="{FF2B5EF4-FFF2-40B4-BE49-F238E27FC236}">
                <a16:creationId xmlns:a16="http://schemas.microsoft.com/office/drawing/2014/main" id="{141ED194-C86C-4A0A-A3E3-9BA66F3F9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0209" y="4197085"/>
            <a:ext cx="922796" cy="61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Flag of Kazakhstan.svg">
            <a:extLst>
              <a:ext uri="{FF2B5EF4-FFF2-40B4-BE49-F238E27FC236}">
                <a16:creationId xmlns:a16="http://schemas.microsoft.com/office/drawing/2014/main" id="{2DEB5ED0-86BC-4681-9F58-49176B5B9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4402" y="4197085"/>
            <a:ext cx="922796" cy="61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456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2741</TotalTime>
  <Words>1598</Words>
  <Application>Microsoft Office PowerPoint</Application>
  <PresentationFormat>Widescreen</PresentationFormat>
  <Paragraphs>326</Paragraphs>
  <Slides>23</Slides>
  <Notes>3</Notes>
  <HiddenSlides>10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Agency FB</vt:lpstr>
      <vt:lpstr>Arial</vt:lpstr>
      <vt:lpstr>BATSansTT</vt:lpstr>
      <vt:lpstr>Calibri</vt:lpstr>
      <vt:lpstr>Calibri Light</vt:lpstr>
      <vt:lpstr>Century Gothic</vt:lpstr>
      <vt:lpstr>Gotham-Book</vt:lpstr>
      <vt:lpstr>Montserrat</vt:lpstr>
      <vt:lpstr>Times New Roman</vt:lpstr>
      <vt:lpstr>Wingdings</vt:lpstr>
      <vt:lpstr>Office Theme</vt:lpstr>
      <vt:lpstr>Состояние нелегального рынка табачных изделий в РФ</vt:lpstr>
      <vt:lpstr>Динамика роста рынка нелегального табака в России</vt:lpstr>
      <vt:lpstr>Более половины нелегальных сигарет в РФ составляет нелегально ввезенная продукция из стран ЕАЭС</vt:lpstr>
      <vt:lpstr>PowerPoint Presentation</vt:lpstr>
      <vt:lpstr>PowerPoint Presentation</vt:lpstr>
      <vt:lpstr>PowerPoint Presentation</vt:lpstr>
      <vt:lpstr>PowerPoint Presentation</vt:lpstr>
      <vt:lpstr>АКЦИЗНЫЕ МАРКИ РФ И ЕАЭС</vt:lpstr>
      <vt:lpstr>PowerPoint Presentation</vt:lpstr>
      <vt:lpstr>PowerPoint Presentation</vt:lpstr>
      <vt:lpstr>PowerPoint Presentation</vt:lpstr>
      <vt:lpstr>Ответственность</vt:lpstr>
      <vt:lpstr>PowerPoint Presentation</vt:lpstr>
      <vt:lpstr>PowerPoint Presentation</vt:lpstr>
      <vt:lpstr>Сравнение ст. 171.1 и ст. 180 КоАП РФ Отличие «немаркировки» от «незаконного использования товарного знака» </vt:lpstr>
      <vt:lpstr>Расчет ущерба/стоимости продукции  по ст. 180 УК РФ (14.10 КоАП)  и ст. 171.1 УК РФ (15.12 КоАП)</vt:lpstr>
      <vt:lpstr>Доказательства по делам о привлечении к ответственности, предусмотренной ст. 14.10 КоАП РФ, 15.10 КоАП РФ, ст. 180 УК РФ, ст. 171.1 УК РФ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КОНТАКТЫ: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Состояние нелегального рынка табачных изделий в РФ</dc:title>
  <dc:creator>Valentin Shatalov</dc:creator>
  <cp:lastModifiedBy>Valentin Shatalov</cp:lastModifiedBy>
  <cp:revision>77</cp:revision>
  <dcterms:created xsi:type="dcterms:W3CDTF">2020-08-05T11:48:04Z</dcterms:created>
  <dcterms:modified xsi:type="dcterms:W3CDTF">2021-04-08T07:09:09Z</dcterms:modified>
</cp:coreProperties>
</file>