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8" r:id="rId3"/>
    <p:sldId id="317" r:id="rId4"/>
    <p:sldId id="318" r:id="rId5"/>
    <p:sldId id="319" r:id="rId6"/>
    <p:sldId id="320" r:id="rId7"/>
    <p:sldId id="321" r:id="rId8"/>
    <p:sldId id="309" r:id="rId9"/>
    <p:sldId id="316" r:id="rId10"/>
    <p:sldId id="269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ичная Мария Сергеевна" initials="СМ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89B1DE"/>
    <a:srgbClr val="F370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6" autoAdjust="0"/>
    <p:restoredTop sz="94639" autoAdjust="0"/>
  </p:normalViewPr>
  <p:slideViewPr>
    <p:cSldViewPr>
      <p:cViewPr varScale="1">
        <p:scale>
          <a:sx n="108" d="100"/>
          <a:sy n="108" d="100"/>
        </p:scale>
        <p:origin x="20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03.12.2020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Заключительный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8"/>
          <a:stretch/>
        </p:blipFill>
        <p:spPr>
          <a:xfrm>
            <a:off x="-2" y="-1"/>
            <a:ext cx="5584302" cy="6858001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4178107" y="1"/>
            <a:ext cx="500240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12" y="5589240"/>
            <a:ext cx="2582809" cy="723187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45224"/>
            <a:ext cx="2024600" cy="8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en-US" dirty="0"/>
            </a:br>
            <a:r>
              <a:rPr lang="ru-RU" dirty="0"/>
              <a:t>презентации 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2</a:t>
            </a:r>
            <a:r>
              <a:rPr lang="en-US" dirty="0"/>
              <a:t>4</a:t>
            </a:r>
            <a:r>
              <a:rPr lang="ru-RU" dirty="0"/>
              <a:t> пт.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br>
              <a:rPr lang="en-US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545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Слайд-разделитель </a:t>
            </a:r>
            <a:br>
              <a:rPr lang="ru-RU" dirty="0"/>
            </a:br>
            <a:r>
              <a:rPr lang="ru-RU" dirty="0"/>
              <a:t>Название раздела 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/>
              <a:t>шрифт </a:t>
            </a:r>
            <a:r>
              <a:rPr lang="ru-RU" dirty="0" err="1"/>
              <a:t>Arial</a:t>
            </a:r>
            <a:r>
              <a:rPr lang="ru-RU" dirty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>
                <a:solidFill>
                  <a:schemeClr val="tx1"/>
                </a:solidFill>
              </a:rPr>
              <a:t>шрифт </a:t>
            </a:r>
            <a:r>
              <a:rPr lang="ru-RU" sz="1000" dirty="0" err="1">
                <a:solidFill>
                  <a:schemeClr val="tx1"/>
                </a:solidFill>
              </a:rPr>
              <a:t>Arial</a:t>
            </a:r>
            <a:r>
              <a:rPr lang="ru-RU" sz="1000" dirty="0">
                <a:solidFill>
                  <a:schemeClr val="tx1"/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4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Типы </a:t>
            </a:r>
            <a:r>
              <a:rPr lang="ru-RU" dirty="0" err="1"/>
              <a:t>булитов</a:t>
            </a:r>
            <a:endParaRPr lang="ru-RU" dirty="0"/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Возможные стили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23-972A-48A5-9797-2231EA842F5A}" type="datetime1">
              <a:rPr lang="ru-RU" smtClean="0"/>
              <a:t>03.12.2020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s://mspbank.ru/credit/prioritetnye-nishi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ctrTitle"/>
          </p:nvPr>
        </p:nvSpPr>
        <p:spPr>
          <a:xfrm>
            <a:off x="5469335" y="2060848"/>
            <a:ext cx="3096344" cy="168604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ПОДДЕРЖКА СУБЪЕКТОВ МСП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СФЕРЕ ТУРИЗМА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69335" y="4869159"/>
            <a:ext cx="1622945" cy="3077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ct val="0"/>
              </a:spcBef>
            </a:pP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5580112" y="476672"/>
            <a:ext cx="2304256" cy="288032"/>
          </a:xfrm>
        </p:spPr>
        <p:txBody>
          <a:bodyPr/>
          <a:lstStyle/>
          <a:p>
            <a:pPr algn="ctr"/>
            <a:r>
              <a:rPr lang="ru-RU" dirty="0"/>
              <a:t>Ноябрь, 2020</a:t>
            </a:r>
          </a:p>
        </p:txBody>
      </p:sp>
    </p:spTree>
    <p:extLst>
      <p:ext uri="{BB962C8B-B14F-4D97-AF65-F5344CB8AC3E}">
        <p14:creationId xmlns:p14="http://schemas.microsoft.com/office/powerpoint/2010/main" val="132898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Благодарим</a:t>
            </a:r>
            <a:br>
              <a:rPr lang="ru-RU" dirty="0"/>
            </a:br>
            <a:r>
              <a:rPr lang="ru-RU" dirty="0"/>
              <a:t>за внимание!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>
                <a:solidFill>
                  <a:srgbClr val="0072BC"/>
                </a:solidFill>
              </a:rPr>
            </a:br>
            <a:r>
              <a:rPr lang="ru-RU" sz="1400" dirty="0">
                <a:solidFill>
                  <a:srgbClr val="0072BC"/>
                </a:solidFill>
              </a:rPr>
              <a:t>предпринимательства» (АО «МСП Банк»)</a:t>
            </a:r>
            <a:br>
              <a:rPr lang="ru-RU" sz="1400" dirty="0"/>
            </a:br>
            <a:br>
              <a:rPr lang="ru-RU" sz="1400" dirty="0"/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br>
              <a:rPr lang="ru-RU" sz="1400" dirty="0"/>
            </a:br>
            <a:br>
              <a:rPr lang="ru-RU" sz="1400" dirty="0"/>
            </a:br>
            <a:r>
              <a:rPr lang="ru-RU" sz="1800" u="sng" dirty="0">
                <a:solidFill>
                  <a:srgbClr val="0072BC"/>
                </a:solidFill>
              </a:rPr>
              <a:t>www.mspbank.ru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180528" y="42059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defTabSz="914400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Поддержка субъектов МСП в сфере туризма 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660999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78"/>
          <p:cNvGrpSpPr>
            <a:grpSpLocks noChangeAspect="1"/>
          </p:cNvGrpSpPr>
          <p:nvPr/>
        </p:nvGrpSpPr>
        <p:grpSpPr>
          <a:xfrm>
            <a:off x="3312037" y="2456112"/>
            <a:ext cx="2355125" cy="2202472"/>
            <a:chOff x="6520265" y="4436476"/>
            <a:chExt cx="5981268" cy="559357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520265" y="7236254"/>
              <a:ext cx="5981268" cy="2793801"/>
            </a:xfrm>
            <a:custGeom>
              <a:avLst/>
              <a:gdLst>
                <a:gd name="T0" fmla="*/ 11 w 17245"/>
                <a:gd name="T1" fmla="*/ 415 h 8057"/>
                <a:gd name="T2" fmla="*/ 99 w 17245"/>
                <a:gd name="T3" fmla="*/ 1227 h 8057"/>
                <a:gd name="T4" fmla="*/ 272 w 17245"/>
                <a:gd name="T5" fmla="*/ 2014 h 8057"/>
                <a:gd name="T6" fmla="*/ 523 w 17245"/>
                <a:gd name="T7" fmla="*/ 2770 h 8057"/>
                <a:gd name="T8" fmla="*/ 850 w 17245"/>
                <a:gd name="T9" fmla="*/ 3493 h 8057"/>
                <a:gd name="T10" fmla="*/ 1248 w 17245"/>
                <a:gd name="T11" fmla="*/ 4178 h 8057"/>
                <a:gd name="T12" fmla="*/ 1713 w 17245"/>
                <a:gd name="T13" fmla="*/ 4821 h 8057"/>
                <a:gd name="T14" fmla="*/ 2240 w 17245"/>
                <a:gd name="T15" fmla="*/ 5417 h 8057"/>
                <a:gd name="T16" fmla="*/ 2825 w 17245"/>
                <a:gd name="T17" fmla="*/ 5964 h 8057"/>
                <a:gd name="T18" fmla="*/ 3463 w 17245"/>
                <a:gd name="T19" fmla="*/ 6456 h 8057"/>
                <a:gd name="T20" fmla="*/ 4151 w 17245"/>
                <a:gd name="T21" fmla="*/ 6890 h 8057"/>
                <a:gd name="T22" fmla="*/ 4885 w 17245"/>
                <a:gd name="T23" fmla="*/ 7262 h 8057"/>
                <a:gd name="T24" fmla="*/ 5658 w 17245"/>
                <a:gd name="T25" fmla="*/ 7568 h 8057"/>
                <a:gd name="T26" fmla="*/ 6467 w 17245"/>
                <a:gd name="T27" fmla="*/ 7803 h 8057"/>
                <a:gd name="T28" fmla="*/ 7310 w 17245"/>
                <a:gd name="T29" fmla="*/ 7964 h 8057"/>
                <a:gd name="T30" fmla="*/ 8179 w 17245"/>
                <a:gd name="T31" fmla="*/ 8046 h 8057"/>
                <a:gd name="T32" fmla="*/ 9066 w 17245"/>
                <a:gd name="T33" fmla="*/ 8046 h 8057"/>
                <a:gd name="T34" fmla="*/ 9936 w 17245"/>
                <a:gd name="T35" fmla="*/ 7964 h 8057"/>
                <a:gd name="T36" fmla="*/ 10778 w 17245"/>
                <a:gd name="T37" fmla="*/ 7803 h 8057"/>
                <a:gd name="T38" fmla="*/ 11587 w 17245"/>
                <a:gd name="T39" fmla="*/ 7568 h 8057"/>
                <a:gd name="T40" fmla="*/ 12361 w 17245"/>
                <a:gd name="T41" fmla="*/ 7262 h 8057"/>
                <a:gd name="T42" fmla="*/ 13093 w 17245"/>
                <a:gd name="T43" fmla="*/ 6890 h 8057"/>
                <a:gd name="T44" fmla="*/ 13781 w 17245"/>
                <a:gd name="T45" fmla="*/ 6456 h 8057"/>
                <a:gd name="T46" fmla="*/ 14420 w 17245"/>
                <a:gd name="T47" fmla="*/ 5964 h 8057"/>
                <a:gd name="T48" fmla="*/ 15005 w 17245"/>
                <a:gd name="T49" fmla="*/ 5417 h 8057"/>
                <a:gd name="T50" fmla="*/ 15532 w 17245"/>
                <a:gd name="T51" fmla="*/ 4821 h 8057"/>
                <a:gd name="T52" fmla="*/ 15997 w 17245"/>
                <a:gd name="T53" fmla="*/ 4178 h 8057"/>
                <a:gd name="T54" fmla="*/ 16394 w 17245"/>
                <a:gd name="T55" fmla="*/ 3493 h 8057"/>
                <a:gd name="T56" fmla="*/ 16721 w 17245"/>
                <a:gd name="T57" fmla="*/ 2770 h 8057"/>
                <a:gd name="T58" fmla="*/ 16973 w 17245"/>
                <a:gd name="T59" fmla="*/ 2014 h 8057"/>
                <a:gd name="T60" fmla="*/ 17145 w 17245"/>
                <a:gd name="T61" fmla="*/ 1227 h 8057"/>
                <a:gd name="T62" fmla="*/ 17234 w 17245"/>
                <a:gd name="T63" fmla="*/ 415 h 8057"/>
                <a:gd name="T64" fmla="*/ 0 w 17245"/>
                <a:gd name="T65" fmla="*/ 0 h 8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45" h="8057">
                  <a:moveTo>
                    <a:pt x="0" y="0"/>
                  </a:moveTo>
                  <a:lnTo>
                    <a:pt x="11" y="415"/>
                  </a:lnTo>
                  <a:lnTo>
                    <a:pt x="44" y="824"/>
                  </a:lnTo>
                  <a:lnTo>
                    <a:pt x="99" y="1227"/>
                  </a:lnTo>
                  <a:lnTo>
                    <a:pt x="176" y="1624"/>
                  </a:lnTo>
                  <a:lnTo>
                    <a:pt x="272" y="2014"/>
                  </a:lnTo>
                  <a:lnTo>
                    <a:pt x="388" y="2396"/>
                  </a:lnTo>
                  <a:lnTo>
                    <a:pt x="523" y="2770"/>
                  </a:lnTo>
                  <a:lnTo>
                    <a:pt x="678" y="3137"/>
                  </a:lnTo>
                  <a:lnTo>
                    <a:pt x="850" y="3493"/>
                  </a:lnTo>
                  <a:lnTo>
                    <a:pt x="1040" y="3841"/>
                  </a:lnTo>
                  <a:lnTo>
                    <a:pt x="1248" y="4178"/>
                  </a:lnTo>
                  <a:lnTo>
                    <a:pt x="1472" y="4504"/>
                  </a:lnTo>
                  <a:lnTo>
                    <a:pt x="1713" y="4821"/>
                  </a:lnTo>
                  <a:lnTo>
                    <a:pt x="1969" y="5125"/>
                  </a:lnTo>
                  <a:lnTo>
                    <a:pt x="2240" y="5417"/>
                  </a:lnTo>
                  <a:lnTo>
                    <a:pt x="2526" y="5697"/>
                  </a:lnTo>
                  <a:lnTo>
                    <a:pt x="2825" y="5964"/>
                  </a:lnTo>
                  <a:lnTo>
                    <a:pt x="3138" y="6218"/>
                  </a:lnTo>
                  <a:lnTo>
                    <a:pt x="3463" y="6456"/>
                  </a:lnTo>
                  <a:lnTo>
                    <a:pt x="3801" y="6681"/>
                  </a:lnTo>
                  <a:lnTo>
                    <a:pt x="4151" y="6890"/>
                  </a:lnTo>
                  <a:lnTo>
                    <a:pt x="4512" y="7084"/>
                  </a:lnTo>
                  <a:lnTo>
                    <a:pt x="4885" y="7262"/>
                  </a:lnTo>
                  <a:lnTo>
                    <a:pt x="5267" y="7423"/>
                  </a:lnTo>
                  <a:lnTo>
                    <a:pt x="5658" y="7568"/>
                  </a:lnTo>
                  <a:lnTo>
                    <a:pt x="6059" y="7695"/>
                  </a:lnTo>
                  <a:lnTo>
                    <a:pt x="6467" y="7803"/>
                  </a:lnTo>
                  <a:lnTo>
                    <a:pt x="6885" y="7894"/>
                  </a:lnTo>
                  <a:lnTo>
                    <a:pt x="7310" y="7964"/>
                  </a:lnTo>
                  <a:lnTo>
                    <a:pt x="7741" y="8015"/>
                  </a:lnTo>
                  <a:lnTo>
                    <a:pt x="8179" y="8046"/>
                  </a:lnTo>
                  <a:lnTo>
                    <a:pt x="8623" y="8057"/>
                  </a:lnTo>
                  <a:lnTo>
                    <a:pt x="9066" y="8046"/>
                  </a:lnTo>
                  <a:lnTo>
                    <a:pt x="9504" y="8015"/>
                  </a:lnTo>
                  <a:lnTo>
                    <a:pt x="9936" y="7964"/>
                  </a:lnTo>
                  <a:lnTo>
                    <a:pt x="10360" y="7894"/>
                  </a:lnTo>
                  <a:lnTo>
                    <a:pt x="10778" y="7803"/>
                  </a:lnTo>
                  <a:lnTo>
                    <a:pt x="11186" y="7695"/>
                  </a:lnTo>
                  <a:lnTo>
                    <a:pt x="11587" y="7568"/>
                  </a:lnTo>
                  <a:lnTo>
                    <a:pt x="11979" y="7423"/>
                  </a:lnTo>
                  <a:lnTo>
                    <a:pt x="12361" y="7262"/>
                  </a:lnTo>
                  <a:lnTo>
                    <a:pt x="12732" y="7084"/>
                  </a:lnTo>
                  <a:lnTo>
                    <a:pt x="13093" y="6890"/>
                  </a:lnTo>
                  <a:lnTo>
                    <a:pt x="13444" y="6681"/>
                  </a:lnTo>
                  <a:lnTo>
                    <a:pt x="13781" y="6456"/>
                  </a:lnTo>
                  <a:lnTo>
                    <a:pt x="14107" y="6218"/>
                  </a:lnTo>
                  <a:lnTo>
                    <a:pt x="14420" y="5964"/>
                  </a:lnTo>
                  <a:lnTo>
                    <a:pt x="14719" y="5697"/>
                  </a:lnTo>
                  <a:lnTo>
                    <a:pt x="15005" y="5417"/>
                  </a:lnTo>
                  <a:lnTo>
                    <a:pt x="15276" y="5125"/>
                  </a:lnTo>
                  <a:lnTo>
                    <a:pt x="15532" y="4821"/>
                  </a:lnTo>
                  <a:lnTo>
                    <a:pt x="15773" y="4504"/>
                  </a:lnTo>
                  <a:lnTo>
                    <a:pt x="15997" y="4178"/>
                  </a:lnTo>
                  <a:lnTo>
                    <a:pt x="16204" y="3841"/>
                  </a:lnTo>
                  <a:lnTo>
                    <a:pt x="16394" y="3493"/>
                  </a:lnTo>
                  <a:lnTo>
                    <a:pt x="16568" y="3137"/>
                  </a:lnTo>
                  <a:lnTo>
                    <a:pt x="16721" y="2770"/>
                  </a:lnTo>
                  <a:lnTo>
                    <a:pt x="16857" y="2396"/>
                  </a:lnTo>
                  <a:lnTo>
                    <a:pt x="16973" y="2014"/>
                  </a:lnTo>
                  <a:lnTo>
                    <a:pt x="17070" y="1624"/>
                  </a:lnTo>
                  <a:lnTo>
                    <a:pt x="17145" y="1227"/>
                  </a:lnTo>
                  <a:lnTo>
                    <a:pt x="17201" y="824"/>
                  </a:lnTo>
                  <a:lnTo>
                    <a:pt x="17234" y="415"/>
                  </a:lnTo>
                  <a:lnTo>
                    <a:pt x="17245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6522000" y="6754146"/>
              <a:ext cx="5970863" cy="929533"/>
            </a:xfrm>
            <a:custGeom>
              <a:avLst/>
              <a:gdLst>
                <a:gd name="T0" fmla="*/ 17170 w 17215"/>
                <a:gd name="T1" fmla="*/ 1477 h 2680"/>
                <a:gd name="T2" fmla="*/ 16944 w 17215"/>
                <a:gd name="T3" fmla="*/ 1675 h 2680"/>
                <a:gd name="T4" fmla="*/ 16538 w 17215"/>
                <a:gd name="T5" fmla="*/ 1862 h 2680"/>
                <a:gd name="T6" fmla="*/ 15969 w 17215"/>
                <a:gd name="T7" fmla="*/ 2035 h 2680"/>
                <a:gd name="T8" fmla="*/ 15249 w 17215"/>
                <a:gd name="T9" fmla="*/ 2192 h 2680"/>
                <a:gd name="T10" fmla="*/ 14394 w 17215"/>
                <a:gd name="T11" fmla="*/ 2332 h 2680"/>
                <a:gd name="T12" fmla="*/ 13420 w 17215"/>
                <a:gd name="T13" fmla="*/ 2452 h 2680"/>
                <a:gd name="T14" fmla="*/ 12339 w 17215"/>
                <a:gd name="T15" fmla="*/ 2549 h 2680"/>
                <a:gd name="T16" fmla="*/ 11167 w 17215"/>
                <a:gd name="T17" fmla="*/ 2620 h 2680"/>
                <a:gd name="T18" fmla="*/ 9918 w 17215"/>
                <a:gd name="T19" fmla="*/ 2665 h 2680"/>
                <a:gd name="T20" fmla="*/ 8607 w 17215"/>
                <a:gd name="T21" fmla="*/ 2680 h 2680"/>
                <a:gd name="T22" fmla="*/ 7296 w 17215"/>
                <a:gd name="T23" fmla="*/ 2665 h 2680"/>
                <a:gd name="T24" fmla="*/ 6047 w 17215"/>
                <a:gd name="T25" fmla="*/ 2620 h 2680"/>
                <a:gd name="T26" fmla="*/ 4875 w 17215"/>
                <a:gd name="T27" fmla="*/ 2549 h 2680"/>
                <a:gd name="T28" fmla="*/ 3794 w 17215"/>
                <a:gd name="T29" fmla="*/ 2452 h 2680"/>
                <a:gd name="T30" fmla="*/ 2819 w 17215"/>
                <a:gd name="T31" fmla="*/ 2332 h 2680"/>
                <a:gd name="T32" fmla="*/ 1965 w 17215"/>
                <a:gd name="T33" fmla="*/ 2192 h 2680"/>
                <a:gd name="T34" fmla="*/ 1245 w 17215"/>
                <a:gd name="T35" fmla="*/ 2035 h 2680"/>
                <a:gd name="T36" fmla="*/ 676 w 17215"/>
                <a:gd name="T37" fmla="*/ 1862 h 2680"/>
                <a:gd name="T38" fmla="*/ 270 w 17215"/>
                <a:gd name="T39" fmla="*/ 1675 h 2680"/>
                <a:gd name="T40" fmla="*/ 44 w 17215"/>
                <a:gd name="T41" fmla="*/ 1477 h 2680"/>
                <a:gd name="T42" fmla="*/ 11 w 17215"/>
                <a:gd name="T43" fmla="*/ 1271 h 2680"/>
                <a:gd name="T44" fmla="*/ 174 w 17215"/>
                <a:gd name="T45" fmla="*/ 1070 h 2680"/>
                <a:gd name="T46" fmla="*/ 522 w 17215"/>
                <a:gd name="T47" fmla="*/ 879 h 2680"/>
                <a:gd name="T48" fmla="*/ 1039 w 17215"/>
                <a:gd name="T49" fmla="*/ 702 h 2680"/>
                <a:gd name="T50" fmla="*/ 1709 w 17215"/>
                <a:gd name="T51" fmla="*/ 538 h 2680"/>
                <a:gd name="T52" fmla="*/ 2521 w 17215"/>
                <a:gd name="T53" fmla="*/ 393 h 2680"/>
                <a:gd name="T54" fmla="*/ 3457 w 17215"/>
                <a:gd name="T55" fmla="*/ 266 h 2680"/>
                <a:gd name="T56" fmla="*/ 4504 w 17215"/>
                <a:gd name="T57" fmla="*/ 162 h 2680"/>
                <a:gd name="T58" fmla="*/ 5647 w 17215"/>
                <a:gd name="T59" fmla="*/ 81 h 2680"/>
                <a:gd name="T60" fmla="*/ 6872 w 17215"/>
                <a:gd name="T61" fmla="*/ 27 h 2680"/>
                <a:gd name="T62" fmla="*/ 8164 w 17215"/>
                <a:gd name="T63" fmla="*/ 2 h 2680"/>
                <a:gd name="T64" fmla="*/ 9487 w 17215"/>
                <a:gd name="T65" fmla="*/ 7 h 2680"/>
                <a:gd name="T66" fmla="*/ 10758 w 17215"/>
                <a:gd name="T67" fmla="*/ 43 h 2680"/>
                <a:gd name="T68" fmla="*/ 11958 w 17215"/>
                <a:gd name="T69" fmla="*/ 106 h 2680"/>
                <a:gd name="T70" fmla="*/ 13070 w 17215"/>
                <a:gd name="T71" fmla="*/ 194 h 2680"/>
                <a:gd name="T72" fmla="*/ 14083 w 17215"/>
                <a:gd name="T73" fmla="*/ 307 h 2680"/>
                <a:gd name="T74" fmla="*/ 14978 w 17215"/>
                <a:gd name="T75" fmla="*/ 439 h 2680"/>
                <a:gd name="T76" fmla="*/ 15745 w 17215"/>
                <a:gd name="T77" fmla="*/ 590 h 2680"/>
                <a:gd name="T78" fmla="*/ 16365 w 17215"/>
                <a:gd name="T79" fmla="*/ 759 h 2680"/>
                <a:gd name="T80" fmla="*/ 16827 w 17215"/>
                <a:gd name="T81" fmla="*/ 941 h 2680"/>
                <a:gd name="T82" fmla="*/ 17115 w 17215"/>
                <a:gd name="T83" fmla="*/ 1136 h 2680"/>
                <a:gd name="T84" fmla="*/ 17215 w 17215"/>
                <a:gd name="T85" fmla="*/ 134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15" h="2680">
                  <a:moveTo>
                    <a:pt x="17215" y="1340"/>
                  </a:moveTo>
                  <a:lnTo>
                    <a:pt x="17204" y="1409"/>
                  </a:lnTo>
                  <a:lnTo>
                    <a:pt x="17170" y="1477"/>
                  </a:lnTo>
                  <a:lnTo>
                    <a:pt x="17115" y="1544"/>
                  </a:lnTo>
                  <a:lnTo>
                    <a:pt x="17040" y="1610"/>
                  </a:lnTo>
                  <a:lnTo>
                    <a:pt x="16944" y="1675"/>
                  </a:lnTo>
                  <a:lnTo>
                    <a:pt x="16827" y="1738"/>
                  </a:lnTo>
                  <a:lnTo>
                    <a:pt x="16692" y="1801"/>
                  </a:lnTo>
                  <a:lnTo>
                    <a:pt x="16538" y="1862"/>
                  </a:lnTo>
                  <a:lnTo>
                    <a:pt x="16365" y="1922"/>
                  </a:lnTo>
                  <a:lnTo>
                    <a:pt x="16175" y="1979"/>
                  </a:lnTo>
                  <a:lnTo>
                    <a:pt x="15969" y="2035"/>
                  </a:lnTo>
                  <a:lnTo>
                    <a:pt x="15745" y="2089"/>
                  </a:lnTo>
                  <a:lnTo>
                    <a:pt x="15505" y="2142"/>
                  </a:lnTo>
                  <a:lnTo>
                    <a:pt x="15249" y="2192"/>
                  </a:lnTo>
                  <a:lnTo>
                    <a:pt x="14978" y="2241"/>
                  </a:lnTo>
                  <a:lnTo>
                    <a:pt x="14693" y="2288"/>
                  </a:lnTo>
                  <a:lnTo>
                    <a:pt x="14394" y="2332"/>
                  </a:lnTo>
                  <a:lnTo>
                    <a:pt x="14083" y="2374"/>
                  </a:lnTo>
                  <a:lnTo>
                    <a:pt x="13757" y="2414"/>
                  </a:lnTo>
                  <a:lnTo>
                    <a:pt x="13420" y="2452"/>
                  </a:lnTo>
                  <a:lnTo>
                    <a:pt x="13070" y="2486"/>
                  </a:lnTo>
                  <a:lnTo>
                    <a:pt x="12710" y="2519"/>
                  </a:lnTo>
                  <a:lnTo>
                    <a:pt x="12339" y="2549"/>
                  </a:lnTo>
                  <a:lnTo>
                    <a:pt x="11958" y="2575"/>
                  </a:lnTo>
                  <a:lnTo>
                    <a:pt x="11567" y="2599"/>
                  </a:lnTo>
                  <a:lnTo>
                    <a:pt x="11167" y="2620"/>
                  </a:lnTo>
                  <a:lnTo>
                    <a:pt x="10758" y="2638"/>
                  </a:lnTo>
                  <a:lnTo>
                    <a:pt x="10342" y="2654"/>
                  </a:lnTo>
                  <a:lnTo>
                    <a:pt x="9918" y="2665"/>
                  </a:lnTo>
                  <a:lnTo>
                    <a:pt x="9487" y="2673"/>
                  </a:lnTo>
                  <a:lnTo>
                    <a:pt x="9050" y="2679"/>
                  </a:lnTo>
                  <a:lnTo>
                    <a:pt x="8607" y="2680"/>
                  </a:lnTo>
                  <a:lnTo>
                    <a:pt x="8164" y="2679"/>
                  </a:lnTo>
                  <a:lnTo>
                    <a:pt x="7727" y="2673"/>
                  </a:lnTo>
                  <a:lnTo>
                    <a:pt x="7296" y="2665"/>
                  </a:lnTo>
                  <a:lnTo>
                    <a:pt x="6872" y="2654"/>
                  </a:lnTo>
                  <a:lnTo>
                    <a:pt x="6456" y="2638"/>
                  </a:lnTo>
                  <a:lnTo>
                    <a:pt x="6047" y="2620"/>
                  </a:lnTo>
                  <a:lnTo>
                    <a:pt x="5647" y="2599"/>
                  </a:lnTo>
                  <a:lnTo>
                    <a:pt x="5256" y="2575"/>
                  </a:lnTo>
                  <a:lnTo>
                    <a:pt x="4875" y="2549"/>
                  </a:lnTo>
                  <a:lnTo>
                    <a:pt x="4504" y="2519"/>
                  </a:lnTo>
                  <a:lnTo>
                    <a:pt x="4143" y="2486"/>
                  </a:lnTo>
                  <a:lnTo>
                    <a:pt x="3794" y="2452"/>
                  </a:lnTo>
                  <a:lnTo>
                    <a:pt x="3457" y="2414"/>
                  </a:lnTo>
                  <a:lnTo>
                    <a:pt x="3132" y="2374"/>
                  </a:lnTo>
                  <a:lnTo>
                    <a:pt x="2819" y="2332"/>
                  </a:lnTo>
                  <a:lnTo>
                    <a:pt x="2521" y="2288"/>
                  </a:lnTo>
                  <a:lnTo>
                    <a:pt x="2236" y="2241"/>
                  </a:lnTo>
                  <a:lnTo>
                    <a:pt x="1965" y="2192"/>
                  </a:lnTo>
                  <a:lnTo>
                    <a:pt x="1709" y="2142"/>
                  </a:lnTo>
                  <a:lnTo>
                    <a:pt x="1470" y="2089"/>
                  </a:lnTo>
                  <a:lnTo>
                    <a:pt x="1245" y="2035"/>
                  </a:lnTo>
                  <a:lnTo>
                    <a:pt x="1039" y="1979"/>
                  </a:lnTo>
                  <a:lnTo>
                    <a:pt x="848" y="1922"/>
                  </a:lnTo>
                  <a:lnTo>
                    <a:pt x="676" y="1862"/>
                  </a:lnTo>
                  <a:lnTo>
                    <a:pt x="522" y="1801"/>
                  </a:lnTo>
                  <a:lnTo>
                    <a:pt x="386" y="1738"/>
                  </a:lnTo>
                  <a:lnTo>
                    <a:pt x="270" y="1675"/>
                  </a:lnTo>
                  <a:lnTo>
                    <a:pt x="174" y="1610"/>
                  </a:lnTo>
                  <a:lnTo>
                    <a:pt x="99" y="1544"/>
                  </a:lnTo>
                  <a:lnTo>
                    <a:pt x="44" y="1477"/>
                  </a:lnTo>
                  <a:lnTo>
                    <a:pt x="11" y="1409"/>
                  </a:lnTo>
                  <a:lnTo>
                    <a:pt x="0" y="1340"/>
                  </a:lnTo>
                  <a:lnTo>
                    <a:pt x="11" y="1271"/>
                  </a:lnTo>
                  <a:lnTo>
                    <a:pt x="44" y="1203"/>
                  </a:lnTo>
                  <a:lnTo>
                    <a:pt x="99" y="1136"/>
                  </a:lnTo>
                  <a:lnTo>
                    <a:pt x="174" y="1070"/>
                  </a:lnTo>
                  <a:lnTo>
                    <a:pt x="270" y="1005"/>
                  </a:lnTo>
                  <a:lnTo>
                    <a:pt x="386" y="941"/>
                  </a:lnTo>
                  <a:lnTo>
                    <a:pt x="522" y="879"/>
                  </a:lnTo>
                  <a:lnTo>
                    <a:pt x="676" y="819"/>
                  </a:lnTo>
                  <a:lnTo>
                    <a:pt x="848" y="759"/>
                  </a:lnTo>
                  <a:lnTo>
                    <a:pt x="1039" y="702"/>
                  </a:lnTo>
                  <a:lnTo>
                    <a:pt x="1245" y="645"/>
                  </a:lnTo>
                  <a:lnTo>
                    <a:pt x="1470" y="590"/>
                  </a:lnTo>
                  <a:lnTo>
                    <a:pt x="1709" y="538"/>
                  </a:lnTo>
                  <a:lnTo>
                    <a:pt x="1965" y="488"/>
                  </a:lnTo>
                  <a:lnTo>
                    <a:pt x="2236" y="439"/>
                  </a:lnTo>
                  <a:lnTo>
                    <a:pt x="2521" y="393"/>
                  </a:lnTo>
                  <a:lnTo>
                    <a:pt x="2819" y="348"/>
                  </a:lnTo>
                  <a:lnTo>
                    <a:pt x="3132" y="307"/>
                  </a:lnTo>
                  <a:lnTo>
                    <a:pt x="3457" y="266"/>
                  </a:lnTo>
                  <a:lnTo>
                    <a:pt x="3794" y="229"/>
                  </a:lnTo>
                  <a:lnTo>
                    <a:pt x="4143" y="194"/>
                  </a:lnTo>
                  <a:lnTo>
                    <a:pt x="4504" y="162"/>
                  </a:lnTo>
                  <a:lnTo>
                    <a:pt x="4875" y="132"/>
                  </a:lnTo>
                  <a:lnTo>
                    <a:pt x="5256" y="106"/>
                  </a:lnTo>
                  <a:lnTo>
                    <a:pt x="5647" y="81"/>
                  </a:lnTo>
                  <a:lnTo>
                    <a:pt x="6047" y="60"/>
                  </a:lnTo>
                  <a:lnTo>
                    <a:pt x="6456" y="43"/>
                  </a:lnTo>
                  <a:lnTo>
                    <a:pt x="6872" y="27"/>
                  </a:lnTo>
                  <a:lnTo>
                    <a:pt x="7296" y="15"/>
                  </a:lnTo>
                  <a:lnTo>
                    <a:pt x="7727" y="7"/>
                  </a:lnTo>
                  <a:lnTo>
                    <a:pt x="8164" y="2"/>
                  </a:lnTo>
                  <a:lnTo>
                    <a:pt x="8607" y="0"/>
                  </a:lnTo>
                  <a:lnTo>
                    <a:pt x="9050" y="2"/>
                  </a:lnTo>
                  <a:lnTo>
                    <a:pt x="9487" y="7"/>
                  </a:lnTo>
                  <a:lnTo>
                    <a:pt x="9918" y="15"/>
                  </a:lnTo>
                  <a:lnTo>
                    <a:pt x="10342" y="27"/>
                  </a:lnTo>
                  <a:lnTo>
                    <a:pt x="10758" y="43"/>
                  </a:lnTo>
                  <a:lnTo>
                    <a:pt x="11167" y="60"/>
                  </a:lnTo>
                  <a:lnTo>
                    <a:pt x="11567" y="81"/>
                  </a:lnTo>
                  <a:lnTo>
                    <a:pt x="11958" y="106"/>
                  </a:lnTo>
                  <a:lnTo>
                    <a:pt x="12339" y="132"/>
                  </a:lnTo>
                  <a:lnTo>
                    <a:pt x="12710" y="162"/>
                  </a:lnTo>
                  <a:lnTo>
                    <a:pt x="13070" y="194"/>
                  </a:lnTo>
                  <a:lnTo>
                    <a:pt x="13420" y="229"/>
                  </a:lnTo>
                  <a:lnTo>
                    <a:pt x="13757" y="266"/>
                  </a:lnTo>
                  <a:lnTo>
                    <a:pt x="14083" y="307"/>
                  </a:lnTo>
                  <a:lnTo>
                    <a:pt x="14394" y="348"/>
                  </a:lnTo>
                  <a:lnTo>
                    <a:pt x="14693" y="393"/>
                  </a:lnTo>
                  <a:lnTo>
                    <a:pt x="14978" y="439"/>
                  </a:lnTo>
                  <a:lnTo>
                    <a:pt x="15249" y="488"/>
                  </a:lnTo>
                  <a:lnTo>
                    <a:pt x="15505" y="538"/>
                  </a:lnTo>
                  <a:lnTo>
                    <a:pt x="15745" y="590"/>
                  </a:lnTo>
                  <a:lnTo>
                    <a:pt x="15969" y="645"/>
                  </a:lnTo>
                  <a:lnTo>
                    <a:pt x="16175" y="702"/>
                  </a:lnTo>
                  <a:lnTo>
                    <a:pt x="16365" y="759"/>
                  </a:lnTo>
                  <a:lnTo>
                    <a:pt x="16538" y="819"/>
                  </a:lnTo>
                  <a:lnTo>
                    <a:pt x="16692" y="879"/>
                  </a:lnTo>
                  <a:lnTo>
                    <a:pt x="16827" y="941"/>
                  </a:lnTo>
                  <a:lnTo>
                    <a:pt x="16944" y="1005"/>
                  </a:lnTo>
                  <a:lnTo>
                    <a:pt x="17040" y="1070"/>
                  </a:lnTo>
                  <a:lnTo>
                    <a:pt x="17115" y="1136"/>
                  </a:lnTo>
                  <a:lnTo>
                    <a:pt x="17170" y="1203"/>
                  </a:lnTo>
                  <a:lnTo>
                    <a:pt x="17204" y="1271"/>
                  </a:lnTo>
                  <a:lnTo>
                    <a:pt x="17215" y="134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grpSp>
          <p:nvGrpSpPr>
            <p:cNvPr id="9" name="Group 462"/>
            <p:cNvGrpSpPr/>
            <p:nvPr/>
          </p:nvGrpSpPr>
          <p:grpSpPr>
            <a:xfrm>
              <a:off x="7504680" y="4586194"/>
              <a:ext cx="1573958" cy="2406134"/>
              <a:chOff x="8680998" y="2266993"/>
              <a:chExt cx="1831488" cy="2799824"/>
            </a:xfrm>
          </p:grpSpPr>
          <p:sp>
            <p:nvSpPr>
              <p:cNvPr id="178" name="Freeform 463"/>
              <p:cNvSpPr>
                <a:spLocks/>
              </p:cNvSpPr>
              <p:nvPr/>
            </p:nvSpPr>
            <p:spPr bwMode="auto">
              <a:xfrm>
                <a:off x="8680998" y="2266993"/>
                <a:ext cx="923130" cy="2799824"/>
              </a:xfrm>
              <a:custGeom>
                <a:avLst/>
                <a:gdLst>
                  <a:gd name="T0" fmla="*/ 0 w 364"/>
                  <a:gd name="T1" fmla="*/ 1093 h 1104"/>
                  <a:gd name="T2" fmla="*/ 355 w 364"/>
                  <a:gd name="T3" fmla="*/ 0 h 1104"/>
                  <a:gd name="T4" fmla="*/ 364 w 364"/>
                  <a:gd name="T5" fmla="*/ 1104 h 1104"/>
                  <a:gd name="T6" fmla="*/ 0 w 364"/>
                  <a:gd name="T7" fmla="*/ 1093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104">
                    <a:moveTo>
                      <a:pt x="0" y="1093"/>
                    </a:moveTo>
                    <a:lnTo>
                      <a:pt x="355" y="0"/>
                    </a:lnTo>
                    <a:lnTo>
                      <a:pt x="364" y="1104"/>
                    </a:lnTo>
                    <a:lnTo>
                      <a:pt x="0" y="1093"/>
                    </a:lnTo>
                    <a:close/>
                  </a:path>
                </a:pathLst>
              </a:custGeom>
              <a:solidFill>
                <a:srgbClr val="979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79" name="Freeform 464"/>
              <p:cNvSpPr>
                <a:spLocks/>
              </p:cNvSpPr>
              <p:nvPr/>
            </p:nvSpPr>
            <p:spPr bwMode="auto">
              <a:xfrm>
                <a:off x="9571603" y="2266993"/>
                <a:ext cx="940883" cy="2799824"/>
              </a:xfrm>
              <a:custGeom>
                <a:avLst/>
                <a:gdLst>
                  <a:gd name="T0" fmla="*/ 9 w 371"/>
                  <a:gd name="T1" fmla="*/ 1104 h 1104"/>
                  <a:gd name="T2" fmla="*/ 371 w 371"/>
                  <a:gd name="T3" fmla="*/ 1087 h 1104"/>
                  <a:gd name="T4" fmla="*/ 0 w 371"/>
                  <a:gd name="T5" fmla="*/ 0 h 1104"/>
                  <a:gd name="T6" fmla="*/ 9 w 371"/>
                  <a:gd name="T7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1" h="1104">
                    <a:moveTo>
                      <a:pt x="9" y="1104"/>
                    </a:moveTo>
                    <a:lnTo>
                      <a:pt x="371" y="1087"/>
                    </a:lnTo>
                    <a:lnTo>
                      <a:pt x="0" y="0"/>
                    </a:lnTo>
                    <a:lnTo>
                      <a:pt x="9" y="1104"/>
                    </a:lnTo>
                    <a:close/>
                  </a:path>
                </a:pathLst>
              </a:custGeom>
              <a:solidFill>
                <a:srgbClr val="C1B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80" name="Freeform 465"/>
              <p:cNvSpPr>
                <a:spLocks/>
              </p:cNvSpPr>
              <p:nvPr/>
            </p:nvSpPr>
            <p:spPr bwMode="auto">
              <a:xfrm>
                <a:off x="9328140" y="2266993"/>
                <a:ext cx="251071" cy="750677"/>
              </a:xfrm>
              <a:custGeom>
                <a:avLst/>
                <a:gdLst>
                  <a:gd name="T0" fmla="*/ 99 w 99"/>
                  <a:gd name="T1" fmla="*/ 295 h 296"/>
                  <a:gd name="T2" fmla="*/ 96 w 99"/>
                  <a:gd name="T3" fmla="*/ 0 h 296"/>
                  <a:gd name="T4" fmla="*/ 0 w 99"/>
                  <a:gd name="T5" fmla="*/ 296 h 296"/>
                  <a:gd name="T6" fmla="*/ 99 w 99"/>
                  <a:gd name="T7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296">
                    <a:moveTo>
                      <a:pt x="99" y="295"/>
                    </a:moveTo>
                    <a:lnTo>
                      <a:pt x="96" y="0"/>
                    </a:lnTo>
                    <a:lnTo>
                      <a:pt x="0" y="296"/>
                    </a:lnTo>
                    <a:lnTo>
                      <a:pt x="99" y="29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81" name="Freeform 466"/>
              <p:cNvSpPr>
                <a:spLocks/>
              </p:cNvSpPr>
              <p:nvPr/>
            </p:nvSpPr>
            <p:spPr bwMode="auto">
              <a:xfrm>
                <a:off x="9571603" y="2266993"/>
                <a:ext cx="253607" cy="748141"/>
              </a:xfrm>
              <a:custGeom>
                <a:avLst/>
                <a:gdLst>
                  <a:gd name="T0" fmla="*/ 100 w 100"/>
                  <a:gd name="T1" fmla="*/ 293 h 295"/>
                  <a:gd name="T2" fmla="*/ 0 w 100"/>
                  <a:gd name="T3" fmla="*/ 0 h 295"/>
                  <a:gd name="T4" fmla="*/ 1 w 100"/>
                  <a:gd name="T5" fmla="*/ 295 h 295"/>
                  <a:gd name="T6" fmla="*/ 100 w 100"/>
                  <a:gd name="T7" fmla="*/ 29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295">
                    <a:moveTo>
                      <a:pt x="100" y="293"/>
                    </a:moveTo>
                    <a:lnTo>
                      <a:pt x="0" y="0"/>
                    </a:lnTo>
                    <a:lnTo>
                      <a:pt x="1" y="295"/>
                    </a:lnTo>
                    <a:lnTo>
                      <a:pt x="100" y="293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48665" y="8601071"/>
              <a:ext cx="1735" cy="1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848665" y="86010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7848665" y="86010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7848665" y="8601071"/>
              <a:ext cx="1735" cy="17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7" name="Freeform 289"/>
            <p:cNvSpPr>
              <a:spLocks/>
            </p:cNvSpPr>
            <p:nvPr/>
          </p:nvSpPr>
          <p:spPr bwMode="auto">
            <a:xfrm>
              <a:off x="9149341" y="5386846"/>
              <a:ext cx="700618" cy="443956"/>
            </a:xfrm>
            <a:custGeom>
              <a:avLst/>
              <a:gdLst>
                <a:gd name="T0" fmla="*/ 1622 w 2017"/>
                <a:gd name="T1" fmla="*/ 359 h 1284"/>
                <a:gd name="T2" fmla="*/ 1586 w 2017"/>
                <a:gd name="T3" fmla="*/ 262 h 1284"/>
                <a:gd name="T4" fmla="*/ 1531 w 2017"/>
                <a:gd name="T5" fmla="*/ 174 h 1284"/>
                <a:gd name="T6" fmla="*/ 1458 w 2017"/>
                <a:gd name="T7" fmla="*/ 103 h 1284"/>
                <a:gd name="T8" fmla="*/ 1372 w 2017"/>
                <a:gd name="T9" fmla="*/ 47 h 1284"/>
                <a:gd name="T10" fmla="*/ 1273 w 2017"/>
                <a:gd name="T11" fmla="*/ 12 h 1284"/>
                <a:gd name="T12" fmla="*/ 1166 w 2017"/>
                <a:gd name="T13" fmla="*/ 0 h 1284"/>
                <a:gd name="T14" fmla="*/ 1068 w 2017"/>
                <a:gd name="T15" fmla="*/ 11 h 1284"/>
                <a:gd name="T16" fmla="*/ 978 w 2017"/>
                <a:gd name="T17" fmla="*/ 41 h 1284"/>
                <a:gd name="T18" fmla="*/ 895 w 2017"/>
                <a:gd name="T19" fmla="*/ 87 h 1284"/>
                <a:gd name="T20" fmla="*/ 825 w 2017"/>
                <a:gd name="T21" fmla="*/ 149 h 1284"/>
                <a:gd name="T22" fmla="*/ 768 w 2017"/>
                <a:gd name="T23" fmla="*/ 224 h 1284"/>
                <a:gd name="T24" fmla="*/ 727 w 2017"/>
                <a:gd name="T25" fmla="*/ 309 h 1284"/>
                <a:gd name="T26" fmla="*/ 668 w 2017"/>
                <a:gd name="T27" fmla="*/ 324 h 1284"/>
                <a:gd name="T28" fmla="*/ 581 w 2017"/>
                <a:gd name="T29" fmla="*/ 309 h 1284"/>
                <a:gd name="T30" fmla="*/ 513 w 2017"/>
                <a:gd name="T31" fmla="*/ 318 h 1284"/>
                <a:gd name="T32" fmla="*/ 450 w 2017"/>
                <a:gd name="T33" fmla="*/ 342 h 1284"/>
                <a:gd name="T34" fmla="*/ 397 w 2017"/>
                <a:gd name="T35" fmla="*/ 381 h 1284"/>
                <a:gd name="T36" fmla="*/ 354 w 2017"/>
                <a:gd name="T37" fmla="*/ 430 h 1284"/>
                <a:gd name="T38" fmla="*/ 323 w 2017"/>
                <a:gd name="T39" fmla="*/ 490 h 1284"/>
                <a:gd name="T40" fmla="*/ 307 w 2017"/>
                <a:gd name="T41" fmla="*/ 556 h 1284"/>
                <a:gd name="T42" fmla="*/ 309 w 2017"/>
                <a:gd name="T43" fmla="*/ 620 h 1284"/>
                <a:gd name="T44" fmla="*/ 275 w 2017"/>
                <a:gd name="T45" fmla="*/ 629 h 1284"/>
                <a:gd name="T46" fmla="*/ 207 w 2017"/>
                <a:gd name="T47" fmla="*/ 638 h 1284"/>
                <a:gd name="T48" fmla="*/ 144 w 2017"/>
                <a:gd name="T49" fmla="*/ 662 h 1284"/>
                <a:gd name="T50" fmla="*/ 91 w 2017"/>
                <a:gd name="T51" fmla="*/ 701 h 1284"/>
                <a:gd name="T52" fmla="*/ 48 w 2017"/>
                <a:gd name="T53" fmla="*/ 751 h 1284"/>
                <a:gd name="T54" fmla="*/ 17 w 2017"/>
                <a:gd name="T55" fmla="*/ 809 h 1284"/>
                <a:gd name="T56" fmla="*/ 2 w 2017"/>
                <a:gd name="T57" fmla="*/ 875 h 1284"/>
                <a:gd name="T58" fmla="*/ 3 w 2017"/>
                <a:gd name="T59" fmla="*/ 946 h 1284"/>
                <a:gd name="T60" fmla="*/ 22 w 2017"/>
                <a:gd name="T61" fmla="*/ 1010 h 1284"/>
                <a:gd name="T62" fmla="*/ 55 w 2017"/>
                <a:gd name="T63" fmla="*/ 1067 h 1284"/>
                <a:gd name="T64" fmla="*/ 101 w 2017"/>
                <a:gd name="T65" fmla="*/ 1116 h 1284"/>
                <a:gd name="T66" fmla="*/ 156 w 2017"/>
                <a:gd name="T67" fmla="*/ 1151 h 1284"/>
                <a:gd name="T68" fmla="*/ 220 w 2017"/>
                <a:gd name="T69" fmla="*/ 1172 h 1284"/>
                <a:gd name="T70" fmla="*/ 294 w 2017"/>
                <a:gd name="T71" fmla="*/ 1178 h 1284"/>
                <a:gd name="T72" fmla="*/ 384 w 2017"/>
                <a:gd name="T73" fmla="*/ 1155 h 1284"/>
                <a:gd name="T74" fmla="*/ 523 w 2017"/>
                <a:gd name="T75" fmla="*/ 1194 h 1284"/>
                <a:gd name="T76" fmla="*/ 731 w 2017"/>
                <a:gd name="T77" fmla="*/ 1256 h 1284"/>
                <a:gd name="T78" fmla="*/ 960 w 2017"/>
                <a:gd name="T79" fmla="*/ 1283 h 1284"/>
                <a:gd name="T80" fmla="*/ 1182 w 2017"/>
                <a:gd name="T81" fmla="*/ 1277 h 1284"/>
                <a:gd name="T82" fmla="*/ 1373 w 2017"/>
                <a:gd name="T83" fmla="*/ 1245 h 1284"/>
                <a:gd name="T84" fmla="*/ 1505 w 2017"/>
                <a:gd name="T85" fmla="*/ 1193 h 1284"/>
                <a:gd name="T86" fmla="*/ 1575 w 2017"/>
                <a:gd name="T87" fmla="*/ 1144 h 1284"/>
                <a:gd name="T88" fmla="*/ 1679 w 2017"/>
                <a:gd name="T89" fmla="*/ 1148 h 1284"/>
                <a:gd name="T90" fmla="*/ 1770 w 2017"/>
                <a:gd name="T91" fmla="*/ 1128 h 1284"/>
                <a:gd name="T92" fmla="*/ 1851 w 2017"/>
                <a:gd name="T93" fmla="*/ 1086 h 1284"/>
                <a:gd name="T94" fmla="*/ 1918 w 2017"/>
                <a:gd name="T95" fmla="*/ 1028 h 1284"/>
                <a:gd name="T96" fmla="*/ 1971 w 2017"/>
                <a:gd name="T97" fmla="*/ 954 h 1284"/>
                <a:gd name="T98" fmla="*/ 2005 w 2017"/>
                <a:gd name="T99" fmla="*/ 869 h 1284"/>
                <a:gd name="T100" fmla="*/ 2017 w 2017"/>
                <a:gd name="T101" fmla="*/ 775 h 1284"/>
                <a:gd name="T102" fmla="*/ 2005 w 2017"/>
                <a:gd name="T103" fmla="*/ 681 h 1284"/>
                <a:gd name="T104" fmla="*/ 1971 w 2017"/>
                <a:gd name="T105" fmla="*/ 596 h 1284"/>
                <a:gd name="T106" fmla="*/ 1918 w 2017"/>
                <a:gd name="T107" fmla="*/ 523 h 1284"/>
                <a:gd name="T108" fmla="*/ 1851 w 2017"/>
                <a:gd name="T109" fmla="*/ 464 h 1284"/>
                <a:gd name="T110" fmla="*/ 1770 w 2017"/>
                <a:gd name="T111" fmla="*/ 423 h 1284"/>
                <a:gd name="T112" fmla="*/ 1679 w 2017"/>
                <a:gd name="T113" fmla="*/ 402 h 1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17" h="1284">
                  <a:moveTo>
                    <a:pt x="1641" y="399"/>
                  </a:moveTo>
                  <a:lnTo>
                    <a:pt x="1636" y="401"/>
                  </a:lnTo>
                  <a:lnTo>
                    <a:pt x="1630" y="401"/>
                  </a:lnTo>
                  <a:lnTo>
                    <a:pt x="1627" y="380"/>
                  </a:lnTo>
                  <a:lnTo>
                    <a:pt x="1622" y="359"/>
                  </a:lnTo>
                  <a:lnTo>
                    <a:pt x="1617" y="339"/>
                  </a:lnTo>
                  <a:lnTo>
                    <a:pt x="1610" y="319"/>
                  </a:lnTo>
                  <a:lnTo>
                    <a:pt x="1603" y="299"/>
                  </a:lnTo>
                  <a:lnTo>
                    <a:pt x="1595" y="280"/>
                  </a:lnTo>
                  <a:lnTo>
                    <a:pt x="1586" y="262"/>
                  </a:lnTo>
                  <a:lnTo>
                    <a:pt x="1577" y="243"/>
                  </a:lnTo>
                  <a:lnTo>
                    <a:pt x="1566" y="225"/>
                  </a:lnTo>
                  <a:lnTo>
                    <a:pt x="1555" y="207"/>
                  </a:lnTo>
                  <a:lnTo>
                    <a:pt x="1543" y="191"/>
                  </a:lnTo>
                  <a:lnTo>
                    <a:pt x="1531" y="174"/>
                  </a:lnTo>
                  <a:lnTo>
                    <a:pt x="1518" y="159"/>
                  </a:lnTo>
                  <a:lnTo>
                    <a:pt x="1504" y="143"/>
                  </a:lnTo>
                  <a:lnTo>
                    <a:pt x="1489" y="129"/>
                  </a:lnTo>
                  <a:lnTo>
                    <a:pt x="1474" y="116"/>
                  </a:lnTo>
                  <a:lnTo>
                    <a:pt x="1458" y="103"/>
                  </a:lnTo>
                  <a:lnTo>
                    <a:pt x="1442" y="90"/>
                  </a:lnTo>
                  <a:lnTo>
                    <a:pt x="1426" y="78"/>
                  </a:lnTo>
                  <a:lnTo>
                    <a:pt x="1408" y="67"/>
                  </a:lnTo>
                  <a:lnTo>
                    <a:pt x="1391" y="57"/>
                  </a:lnTo>
                  <a:lnTo>
                    <a:pt x="1372" y="47"/>
                  </a:lnTo>
                  <a:lnTo>
                    <a:pt x="1353" y="39"/>
                  </a:lnTo>
                  <a:lnTo>
                    <a:pt x="1334" y="31"/>
                  </a:lnTo>
                  <a:lnTo>
                    <a:pt x="1314" y="24"/>
                  </a:lnTo>
                  <a:lnTo>
                    <a:pt x="1294" y="18"/>
                  </a:lnTo>
                  <a:lnTo>
                    <a:pt x="1273" y="12"/>
                  </a:lnTo>
                  <a:lnTo>
                    <a:pt x="1253" y="9"/>
                  </a:lnTo>
                  <a:lnTo>
                    <a:pt x="1232" y="4"/>
                  </a:lnTo>
                  <a:lnTo>
                    <a:pt x="1211" y="2"/>
                  </a:lnTo>
                  <a:lnTo>
                    <a:pt x="1188" y="1"/>
                  </a:lnTo>
                  <a:lnTo>
                    <a:pt x="1166" y="0"/>
                  </a:lnTo>
                  <a:lnTo>
                    <a:pt x="1146" y="1"/>
                  </a:lnTo>
                  <a:lnTo>
                    <a:pt x="1127" y="2"/>
                  </a:lnTo>
                  <a:lnTo>
                    <a:pt x="1107" y="4"/>
                  </a:lnTo>
                  <a:lnTo>
                    <a:pt x="1087" y="6"/>
                  </a:lnTo>
                  <a:lnTo>
                    <a:pt x="1068" y="11"/>
                  </a:lnTo>
                  <a:lnTo>
                    <a:pt x="1049" y="15"/>
                  </a:lnTo>
                  <a:lnTo>
                    <a:pt x="1031" y="21"/>
                  </a:lnTo>
                  <a:lnTo>
                    <a:pt x="1013" y="26"/>
                  </a:lnTo>
                  <a:lnTo>
                    <a:pt x="994" y="33"/>
                  </a:lnTo>
                  <a:lnTo>
                    <a:pt x="978" y="41"/>
                  </a:lnTo>
                  <a:lnTo>
                    <a:pt x="960" y="48"/>
                  </a:lnTo>
                  <a:lnTo>
                    <a:pt x="943" y="57"/>
                  </a:lnTo>
                  <a:lnTo>
                    <a:pt x="927" y="66"/>
                  </a:lnTo>
                  <a:lnTo>
                    <a:pt x="911" y="76"/>
                  </a:lnTo>
                  <a:lnTo>
                    <a:pt x="895" y="87"/>
                  </a:lnTo>
                  <a:lnTo>
                    <a:pt x="880" y="98"/>
                  </a:lnTo>
                  <a:lnTo>
                    <a:pt x="866" y="110"/>
                  </a:lnTo>
                  <a:lnTo>
                    <a:pt x="852" y="122"/>
                  </a:lnTo>
                  <a:lnTo>
                    <a:pt x="838" y="136"/>
                  </a:lnTo>
                  <a:lnTo>
                    <a:pt x="825" y="149"/>
                  </a:lnTo>
                  <a:lnTo>
                    <a:pt x="812" y="163"/>
                  </a:lnTo>
                  <a:lnTo>
                    <a:pt x="801" y="178"/>
                  </a:lnTo>
                  <a:lnTo>
                    <a:pt x="789" y="192"/>
                  </a:lnTo>
                  <a:lnTo>
                    <a:pt x="778" y="207"/>
                  </a:lnTo>
                  <a:lnTo>
                    <a:pt x="768" y="224"/>
                  </a:lnTo>
                  <a:lnTo>
                    <a:pt x="759" y="241"/>
                  </a:lnTo>
                  <a:lnTo>
                    <a:pt x="749" y="257"/>
                  </a:lnTo>
                  <a:lnTo>
                    <a:pt x="741" y="274"/>
                  </a:lnTo>
                  <a:lnTo>
                    <a:pt x="733" y="291"/>
                  </a:lnTo>
                  <a:lnTo>
                    <a:pt x="727" y="309"/>
                  </a:lnTo>
                  <a:lnTo>
                    <a:pt x="720" y="328"/>
                  </a:lnTo>
                  <a:lnTo>
                    <a:pt x="715" y="345"/>
                  </a:lnTo>
                  <a:lnTo>
                    <a:pt x="699" y="338"/>
                  </a:lnTo>
                  <a:lnTo>
                    <a:pt x="684" y="331"/>
                  </a:lnTo>
                  <a:lnTo>
                    <a:pt x="668" y="324"/>
                  </a:lnTo>
                  <a:lnTo>
                    <a:pt x="652" y="319"/>
                  </a:lnTo>
                  <a:lnTo>
                    <a:pt x="634" y="316"/>
                  </a:lnTo>
                  <a:lnTo>
                    <a:pt x="616" y="312"/>
                  </a:lnTo>
                  <a:lnTo>
                    <a:pt x="599" y="310"/>
                  </a:lnTo>
                  <a:lnTo>
                    <a:pt x="581" y="309"/>
                  </a:lnTo>
                  <a:lnTo>
                    <a:pt x="567" y="310"/>
                  </a:lnTo>
                  <a:lnTo>
                    <a:pt x="552" y="311"/>
                  </a:lnTo>
                  <a:lnTo>
                    <a:pt x="539" y="312"/>
                  </a:lnTo>
                  <a:lnTo>
                    <a:pt x="526" y="316"/>
                  </a:lnTo>
                  <a:lnTo>
                    <a:pt x="513" y="318"/>
                  </a:lnTo>
                  <a:lnTo>
                    <a:pt x="499" y="322"/>
                  </a:lnTo>
                  <a:lnTo>
                    <a:pt x="486" y="327"/>
                  </a:lnTo>
                  <a:lnTo>
                    <a:pt x="474" y="331"/>
                  </a:lnTo>
                  <a:lnTo>
                    <a:pt x="462" y="337"/>
                  </a:lnTo>
                  <a:lnTo>
                    <a:pt x="450" y="342"/>
                  </a:lnTo>
                  <a:lnTo>
                    <a:pt x="439" y="349"/>
                  </a:lnTo>
                  <a:lnTo>
                    <a:pt x="428" y="356"/>
                  </a:lnTo>
                  <a:lnTo>
                    <a:pt x="416" y="364"/>
                  </a:lnTo>
                  <a:lnTo>
                    <a:pt x="407" y="372"/>
                  </a:lnTo>
                  <a:lnTo>
                    <a:pt x="397" y="381"/>
                  </a:lnTo>
                  <a:lnTo>
                    <a:pt x="387" y="390"/>
                  </a:lnTo>
                  <a:lnTo>
                    <a:pt x="378" y="399"/>
                  </a:lnTo>
                  <a:lnTo>
                    <a:pt x="369" y="409"/>
                  </a:lnTo>
                  <a:lnTo>
                    <a:pt x="361" y="419"/>
                  </a:lnTo>
                  <a:lnTo>
                    <a:pt x="354" y="430"/>
                  </a:lnTo>
                  <a:lnTo>
                    <a:pt x="346" y="441"/>
                  </a:lnTo>
                  <a:lnTo>
                    <a:pt x="339" y="454"/>
                  </a:lnTo>
                  <a:lnTo>
                    <a:pt x="334" y="465"/>
                  </a:lnTo>
                  <a:lnTo>
                    <a:pt x="328" y="477"/>
                  </a:lnTo>
                  <a:lnTo>
                    <a:pt x="323" y="490"/>
                  </a:lnTo>
                  <a:lnTo>
                    <a:pt x="318" y="502"/>
                  </a:lnTo>
                  <a:lnTo>
                    <a:pt x="315" y="515"/>
                  </a:lnTo>
                  <a:lnTo>
                    <a:pt x="312" y="529"/>
                  </a:lnTo>
                  <a:lnTo>
                    <a:pt x="309" y="542"/>
                  </a:lnTo>
                  <a:lnTo>
                    <a:pt x="307" y="556"/>
                  </a:lnTo>
                  <a:lnTo>
                    <a:pt x="307" y="570"/>
                  </a:lnTo>
                  <a:lnTo>
                    <a:pt x="306" y="584"/>
                  </a:lnTo>
                  <a:lnTo>
                    <a:pt x="307" y="596"/>
                  </a:lnTo>
                  <a:lnTo>
                    <a:pt x="307" y="609"/>
                  </a:lnTo>
                  <a:lnTo>
                    <a:pt x="309" y="620"/>
                  </a:lnTo>
                  <a:lnTo>
                    <a:pt x="312" y="632"/>
                  </a:lnTo>
                  <a:lnTo>
                    <a:pt x="303" y="631"/>
                  </a:lnTo>
                  <a:lnTo>
                    <a:pt x="293" y="630"/>
                  </a:lnTo>
                  <a:lnTo>
                    <a:pt x="284" y="629"/>
                  </a:lnTo>
                  <a:lnTo>
                    <a:pt x="275" y="629"/>
                  </a:lnTo>
                  <a:lnTo>
                    <a:pt x="261" y="629"/>
                  </a:lnTo>
                  <a:lnTo>
                    <a:pt x="246" y="630"/>
                  </a:lnTo>
                  <a:lnTo>
                    <a:pt x="233" y="632"/>
                  </a:lnTo>
                  <a:lnTo>
                    <a:pt x="220" y="635"/>
                  </a:lnTo>
                  <a:lnTo>
                    <a:pt x="207" y="638"/>
                  </a:lnTo>
                  <a:lnTo>
                    <a:pt x="193" y="641"/>
                  </a:lnTo>
                  <a:lnTo>
                    <a:pt x="180" y="646"/>
                  </a:lnTo>
                  <a:lnTo>
                    <a:pt x="168" y="651"/>
                  </a:lnTo>
                  <a:lnTo>
                    <a:pt x="156" y="657"/>
                  </a:lnTo>
                  <a:lnTo>
                    <a:pt x="144" y="662"/>
                  </a:lnTo>
                  <a:lnTo>
                    <a:pt x="133" y="669"/>
                  </a:lnTo>
                  <a:lnTo>
                    <a:pt x="122" y="677"/>
                  </a:lnTo>
                  <a:lnTo>
                    <a:pt x="111" y="683"/>
                  </a:lnTo>
                  <a:lnTo>
                    <a:pt x="101" y="692"/>
                  </a:lnTo>
                  <a:lnTo>
                    <a:pt x="91" y="701"/>
                  </a:lnTo>
                  <a:lnTo>
                    <a:pt x="81" y="710"/>
                  </a:lnTo>
                  <a:lnTo>
                    <a:pt x="72" y="720"/>
                  </a:lnTo>
                  <a:lnTo>
                    <a:pt x="63" y="730"/>
                  </a:lnTo>
                  <a:lnTo>
                    <a:pt x="55" y="740"/>
                  </a:lnTo>
                  <a:lnTo>
                    <a:pt x="48" y="751"/>
                  </a:lnTo>
                  <a:lnTo>
                    <a:pt x="40" y="762"/>
                  </a:lnTo>
                  <a:lnTo>
                    <a:pt x="33" y="773"/>
                  </a:lnTo>
                  <a:lnTo>
                    <a:pt x="28" y="785"/>
                  </a:lnTo>
                  <a:lnTo>
                    <a:pt x="22" y="797"/>
                  </a:lnTo>
                  <a:lnTo>
                    <a:pt x="17" y="809"/>
                  </a:lnTo>
                  <a:lnTo>
                    <a:pt x="12" y="822"/>
                  </a:lnTo>
                  <a:lnTo>
                    <a:pt x="9" y="836"/>
                  </a:lnTo>
                  <a:lnTo>
                    <a:pt x="6" y="849"/>
                  </a:lnTo>
                  <a:lnTo>
                    <a:pt x="3" y="862"/>
                  </a:lnTo>
                  <a:lnTo>
                    <a:pt x="2" y="875"/>
                  </a:lnTo>
                  <a:lnTo>
                    <a:pt x="1" y="890"/>
                  </a:lnTo>
                  <a:lnTo>
                    <a:pt x="0" y="904"/>
                  </a:lnTo>
                  <a:lnTo>
                    <a:pt x="1" y="917"/>
                  </a:lnTo>
                  <a:lnTo>
                    <a:pt x="2" y="932"/>
                  </a:lnTo>
                  <a:lnTo>
                    <a:pt x="3" y="946"/>
                  </a:lnTo>
                  <a:lnTo>
                    <a:pt x="6" y="959"/>
                  </a:lnTo>
                  <a:lnTo>
                    <a:pt x="9" y="972"/>
                  </a:lnTo>
                  <a:lnTo>
                    <a:pt x="12" y="986"/>
                  </a:lnTo>
                  <a:lnTo>
                    <a:pt x="17" y="998"/>
                  </a:lnTo>
                  <a:lnTo>
                    <a:pt x="22" y="1010"/>
                  </a:lnTo>
                  <a:lnTo>
                    <a:pt x="28" y="1022"/>
                  </a:lnTo>
                  <a:lnTo>
                    <a:pt x="33" y="1034"/>
                  </a:lnTo>
                  <a:lnTo>
                    <a:pt x="40" y="1046"/>
                  </a:lnTo>
                  <a:lnTo>
                    <a:pt x="48" y="1057"/>
                  </a:lnTo>
                  <a:lnTo>
                    <a:pt x="55" y="1067"/>
                  </a:lnTo>
                  <a:lnTo>
                    <a:pt x="63" y="1078"/>
                  </a:lnTo>
                  <a:lnTo>
                    <a:pt x="72" y="1088"/>
                  </a:lnTo>
                  <a:lnTo>
                    <a:pt x="81" y="1097"/>
                  </a:lnTo>
                  <a:lnTo>
                    <a:pt x="91" y="1107"/>
                  </a:lnTo>
                  <a:lnTo>
                    <a:pt x="101" y="1116"/>
                  </a:lnTo>
                  <a:lnTo>
                    <a:pt x="111" y="1124"/>
                  </a:lnTo>
                  <a:lnTo>
                    <a:pt x="122" y="1131"/>
                  </a:lnTo>
                  <a:lnTo>
                    <a:pt x="133" y="1138"/>
                  </a:lnTo>
                  <a:lnTo>
                    <a:pt x="144" y="1145"/>
                  </a:lnTo>
                  <a:lnTo>
                    <a:pt x="156" y="1151"/>
                  </a:lnTo>
                  <a:lnTo>
                    <a:pt x="168" y="1157"/>
                  </a:lnTo>
                  <a:lnTo>
                    <a:pt x="180" y="1161"/>
                  </a:lnTo>
                  <a:lnTo>
                    <a:pt x="193" y="1166"/>
                  </a:lnTo>
                  <a:lnTo>
                    <a:pt x="207" y="1169"/>
                  </a:lnTo>
                  <a:lnTo>
                    <a:pt x="220" y="1172"/>
                  </a:lnTo>
                  <a:lnTo>
                    <a:pt x="233" y="1174"/>
                  </a:lnTo>
                  <a:lnTo>
                    <a:pt x="246" y="1177"/>
                  </a:lnTo>
                  <a:lnTo>
                    <a:pt x="261" y="1178"/>
                  </a:lnTo>
                  <a:lnTo>
                    <a:pt x="275" y="1178"/>
                  </a:lnTo>
                  <a:lnTo>
                    <a:pt x="294" y="1178"/>
                  </a:lnTo>
                  <a:lnTo>
                    <a:pt x="314" y="1176"/>
                  </a:lnTo>
                  <a:lnTo>
                    <a:pt x="331" y="1172"/>
                  </a:lnTo>
                  <a:lnTo>
                    <a:pt x="350" y="1168"/>
                  </a:lnTo>
                  <a:lnTo>
                    <a:pt x="368" y="1161"/>
                  </a:lnTo>
                  <a:lnTo>
                    <a:pt x="384" y="1155"/>
                  </a:lnTo>
                  <a:lnTo>
                    <a:pt x="401" y="1147"/>
                  </a:lnTo>
                  <a:lnTo>
                    <a:pt x="416" y="1138"/>
                  </a:lnTo>
                  <a:lnTo>
                    <a:pt x="450" y="1158"/>
                  </a:lnTo>
                  <a:lnTo>
                    <a:pt x="485" y="1178"/>
                  </a:lnTo>
                  <a:lnTo>
                    <a:pt x="523" y="1194"/>
                  </a:lnTo>
                  <a:lnTo>
                    <a:pt x="561" y="1210"/>
                  </a:lnTo>
                  <a:lnTo>
                    <a:pt x="602" y="1224"/>
                  </a:lnTo>
                  <a:lnTo>
                    <a:pt x="644" y="1236"/>
                  </a:lnTo>
                  <a:lnTo>
                    <a:pt x="687" y="1247"/>
                  </a:lnTo>
                  <a:lnTo>
                    <a:pt x="731" y="1256"/>
                  </a:lnTo>
                  <a:lnTo>
                    <a:pt x="777" y="1265"/>
                  </a:lnTo>
                  <a:lnTo>
                    <a:pt x="822" y="1271"/>
                  </a:lnTo>
                  <a:lnTo>
                    <a:pt x="868" y="1276"/>
                  </a:lnTo>
                  <a:lnTo>
                    <a:pt x="913" y="1280"/>
                  </a:lnTo>
                  <a:lnTo>
                    <a:pt x="960" y="1283"/>
                  </a:lnTo>
                  <a:lnTo>
                    <a:pt x="1005" y="1284"/>
                  </a:lnTo>
                  <a:lnTo>
                    <a:pt x="1050" y="1284"/>
                  </a:lnTo>
                  <a:lnTo>
                    <a:pt x="1096" y="1283"/>
                  </a:lnTo>
                  <a:lnTo>
                    <a:pt x="1140" y="1280"/>
                  </a:lnTo>
                  <a:lnTo>
                    <a:pt x="1182" y="1277"/>
                  </a:lnTo>
                  <a:lnTo>
                    <a:pt x="1224" y="1273"/>
                  </a:lnTo>
                  <a:lnTo>
                    <a:pt x="1264" y="1267"/>
                  </a:lnTo>
                  <a:lnTo>
                    <a:pt x="1302" y="1261"/>
                  </a:lnTo>
                  <a:lnTo>
                    <a:pt x="1339" y="1254"/>
                  </a:lnTo>
                  <a:lnTo>
                    <a:pt x="1373" y="1245"/>
                  </a:lnTo>
                  <a:lnTo>
                    <a:pt x="1405" y="1236"/>
                  </a:lnTo>
                  <a:lnTo>
                    <a:pt x="1435" y="1226"/>
                  </a:lnTo>
                  <a:lnTo>
                    <a:pt x="1461" y="1216"/>
                  </a:lnTo>
                  <a:lnTo>
                    <a:pt x="1486" y="1205"/>
                  </a:lnTo>
                  <a:lnTo>
                    <a:pt x="1505" y="1193"/>
                  </a:lnTo>
                  <a:lnTo>
                    <a:pt x="1523" y="1180"/>
                  </a:lnTo>
                  <a:lnTo>
                    <a:pt x="1537" y="1167"/>
                  </a:lnTo>
                  <a:lnTo>
                    <a:pt x="1547" y="1153"/>
                  </a:lnTo>
                  <a:lnTo>
                    <a:pt x="1554" y="1139"/>
                  </a:lnTo>
                  <a:lnTo>
                    <a:pt x="1575" y="1144"/>
                  </a:lnTo>
                  <a:lnTo>
                    <a:pt x="1597" y="1147"/>
                  </a:lnTo>
                  <a:lnTo>
                    <a:pt x="1619" y="1149"/>
                  </a:lnTo>
                  <a:lnTo>
                    <a:pt x="1641" y="1150"/>
                  </a:lnTo>
                  <a:lnTo>
                    <a:pt x="1660" y="1150"/>
                  </a:lnTo>
                  <a:lnTo>
                    <a:pt x="1679" y="1148"/>
                  </a:lnTo>
                  <a:lnTo>
                    <a:pt x="1698" y="1146"/>
                  </a:lnTo>
                  <a:lnTo>
                    <a:pt x="1716" y="1142"/>
                  </a:lnTo>
                  <a:lnTo>
                    <a:pt x="1735" y="1138"/>
                  </a:lnTo>
                  <a:lnTo>
                    <a:pt x="1753" y="1134"/>
                  </a:lnTo>
                  <a:lnTo>
                    <a:pt x="1770" y="1128"/>
                  </a:lnTo>
                  <a:lnTo>
                    <a:pt x="1787" y="1120"/>
                  </a:lnTo>
                  <a:lnTo>
                    <a:pt x="1804" y="1114"/>
                  </a:lnTo>
                  <a:lnTo>
                    <a:pt x="1820" y="1105"/>
                  </a:lnTo>
                  <a:lnTo>
                    <a:pt x="1836" y="1096"/>
                  </a:lnTo>
                  <a:lnTo>
                    <a:pt x="1851" y="1086"/>
                  </a:lnTo>
                  <a:lnTo>
                    <a:pt x="1865" y="1076"/>
                  </a:lnTo>
                  <a:lnTo>
                    <a:pt x="1880" y="1065"/>
                  </a:lnTo>
                  <a:lnTo>
                    <a:pt x="1893" y="1053"/>
                  </a:lnTo>
                  <a:lnTo>
                    <a:pt x="1906" y="1041"/>
                  </a:lnTo>
                  <a:lnTo>
                    <a:pt x="1918" y="1028"/>
                  </a:lnTo>
                  <a:lnTo>
                    <a:pt x="1931" y="1013"/>
                  </a:lnTo>
                  <a:lnTo>
                    <a:pt x="1942" y="1000"/>
                  </a:lnTo>
                  <a:lnTo>
                    <a:pt x="1953" y="985"/>
                  </a:lnTo>
                  <a:lnTo>
                    <a:pt x="1962" y="969"/>
                  </a:lnTo>
                  <a:lnTo>
                    <a:pt x="1971" y="954"/>
                  </a:lnTo>
                  <a:lnTo>
                    <a:pt x="1979" y="938"/>
                  </a:lnTo>
                  <a:lnTo>
                    <a:pt x="1987" y="922"/>
                  </a:lnTo>
                  <a:lnTo>
                    <a:pt x="1994" y="904"/>
                  </a:lnTo>
                  <a:lnTo>
                    <a:pt x="1999" y="886"/>
                  </a:lnTo>
                  <a:lnTo>
                    <a:pt x="2005" y="869"/>
                  </a:lnTo>
                  <a:lnTo>
                    <a:pt x="2009" y="851"/>
                  </a:lnTo>
                  <a:lnTo>
                    <a:pt x="2012" y="832"/>
                  </a:lnTo>
                  <a:lnTo>
                    <a:pt x="2015" y="813"/>
                  </a:lnTo>
                  <a:lnTo>
                    <a:pt x="2016" y="795"/>
                  </a:lnTo>
                  <a:lnTo>
                    <a:pt x="2017" y="775"/>
                  </a:lnTo>
                  <a:lnTo>
                    <a:pt x="2016" y="756"/>
                  </a:lnTo>
                  <a:lnTo>
                    <a:pt x="2015" y="736"/>
                  </a:lnTo>
                  <a:lnTo>
                    <a:pt x="2012" y="717"/>
                  </a:lnTo>
                  <a:lnTo>
                    <a:pt x="2009" y="700"/>
                  </a:lnTo>
                  <a:lnTo>
                    <a:pt x="2005" y="681"/>
                  </a:lnTo>
                  <a:lnTo>
                    <a:pt x="1999" y="663"/>
                  </a:lnTo>
                  <a:lnTo>
                    <a:pt x="1994" y="646"/>
                  </a:lnTo>
                  <a:lnTo>
                    <a:pt x="1987" y="629"/>
                  </a:lnTo>
                  <a:lnTo>
                    <a:pt x="1979" y="613"/>
                  </a:lnTo>
                  <a:lnTo>
                    <a:pt x="1971" y="596"/>
                  </a:lnTo>
                  <a:lnTo>
                    <a:pt x="1962" y="581"/>
                  </a:lnTo>
                  <a:lnTo>
                    <a:pt x="1953" y="565"/>
                  </a:lnTo>
                  <a:lnTo>
                    <a:pt x="1942" y="551"/>
                  </a:lnTo>
                  <a:lnTo>
                    <a:pt x="1931" y="536"/>
                  </a:lnTo>
                  <a:lnTo>
                    <a:pt x="1918" y="523"/>
                  </a:lnTo>
                  <a:lnTo>
                    <a:pt x="1906" y="510"/>
                  </a:lnTo>
                  <a:lnTo>
                    <a:pt x="1893" y="498"/>
                  </a:lnTo>
                  <a:lnTo>
                    <a:pt x="1880" y="486"/>
                  </a:lnTo>
                  <a:lnTo>
                    <a:pt x="1865" y="475"/>
                  </a:lnTo>
                  <a:lnTo>
                    <a:pt x="1851" y="464"/>
                  </a:lnTo>
                  <a:lnTo>
                    <a:pt x="1836" y="455"/>
                  </a:lnTo>
                  <a:lnTo>
                    <a:pt x="1820" y="445"/>
                  </a:lnTo>
                  <a:lnTo>
                    <a:pt x="1804" y="437"/>
                  </a:lnTo>
                  <a:lnTo>
                    <a:pt x="1787" y="429"/>
                  </a:lnTo>
                  <a:lnTo>
                    <a:pt x="1770" y="423"/>
                  </a:lnTo>
                  <a:lnTo>
                    <a:pt x="1753" y="417"/>
                  </a:lnTo>
                  <a:lnTo>
                    <a:pt x="1735" y="412"/>
                  </a:lnTo>
                  <a:lnTo>
                    <a:pt x="1716" y="407"/>
                  </a:lnTo>
                  <a:lnTo>
                    <a:pt x="1698" y="404"/>
                  </a:lnTo>
                  <a:lnTo>
                    <a:pt x="1679" y="402"/>
                  </a:lnTo>
                  <a:lnTo>
                    <a:pt x="1660" y="401"/>
                  </a:lnTo>
                  <a:lnTo>
                    <a:pt x="1641" y="39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8" name="Freeform 291"/>
            <p:cNvSpPr>
              <a:spLocks/>
            </p:cNvSpPr>
            <p:nvPr/>
          </p:nvSpPr>
          <p:spPr bwMode="auto">
            <a:xfrm>
              <a:off x="8159427" y="5880791"/>
              <a:ext cx="464766" cy="296548"/>
            </a:xfrm>
            <a:custGeom>
              <a:avLst/>
              <a:gdLst>
                <a:gd name="T0" fmla="*/ 1080 w 1339"/>
                <a:gd name="T1" fmla="*/ 253 h 852"/>
                <a:gd name="T2" fmla="*/ 1064 w 1339"/>
                <a:gd name="T3" fmla="*/ 199 h 852"/>
                <a:gd name="T4" fmla="*/ 1040 w 1339"/>
                <a:gd name="T5" fmla="*/ 149 h 852"/>
                <a:gd name="T6" fmla="*/ 1008 w 1339"/>
                <a:gd name="T7" fmla="*/ 106 h 852"/>
                <a:gd name="T8" fmla="*/ 968 w 1339"/>
                <a:gd name="T9" fmla="*/ 69 h 852"/>
                <a:gd name="T10" fmla="*/ 923 w 1339"/>
                <a:gd name="T11" fmla="*/ 38 h 852"/>
                <a:gd name="T12" fmla="*/ 872 w 1339"/>
                <a:gd name="T13" fmla="*/ 16 h 852"/>
                <a:gd name="T14" fmla="*/ 818 w 1339"/>
                <a:gd name="T15" fmla="*/ 3 h 852"/>
                <a:gd name="T16" fmla="*/ 762 w 1339"/>
                <a:gd name="T17" fmla="*/ 0 h 852"/>
                <a:gd name="T18" fmla="*/ 697 w 1339"/>
                <a:gd name="T19" fmla="*/ 10 h 852"/>
                <a:gd name="T20" fmla="*/ 605 w 1339"/>
                <a:gd name="T21" fmla="*/ 51 h 852"/>
                <a:gd name="T22" fmla="*/ 531 w 1339"/>
                <a:gd name="T23" fmla="*/ 118 h 852"/>
                <a:gd name="T24" fmla="*/ 482 w 1339"/>
                <a:gd name="T25" fmla="*/ 205 h 852"/>
                <a:gd name="T26" fmla="*/ 444 w 1339"/>
                <a:gd name="T27" fmla="*/ 215 h 852"/>
                <a:gd name="T28" fmla="*/ 397 w 1339"/>
                <a:gd name="T29" fmla="*/ 207 h 852"/>
                <a:gd name="T30" fmla="*/ 331 w 1339"/>
                <a:gd name="T31" fmla="*/ 214 h 852"/>
                <a:gd name="T32" fmla="*/ 269 w 1339"/>
                <a:gd name="T33" fmla="*/ 247 h 852"/>
                <a:gd name="T34" fmla="*/ 225 w 1339"/>
                <a:gd name="T35" fmla="*/ 302 h 852"/>
                <a:gd name="T36" fmla="*/ 204 w 1339"/>
                <a:gd name="T37" fmla="*/ 369 h 852"/>
                <a:gd name="T38" fmla="*/ 194 w 1339"/>
                <a:gd name="T39" fmla="*/ 419 h 852"/>
                <a:gd name="T40" fmla="*/ 128 w 1339"/>
                <a:gd name="T41" fmla="*/ 426 h 852"/>
                <a:gd name="T42" fmla="*/ 66 w 1339"/>
                <a:gd name="T43" fmla="*/ 459 h 852"/>
                <a:gd name="T44" fmla="*/ 22 w 1339"/>
                <a:gd name="T45" fmla="*/ 513 h 852"/>
                <a:gd name="T46" fmla="*/ 1 w 1339"/>
                <a:gd name="T47" fmla="*/ 582 h 852"/>
                <a:gd name="T48" fmla="*/ 8 w 1339"/>
                <a:gd name="T49" fmla="*/ 655 h 852"/>
                <a:gd name="T50" fmla="*/ 42 w 1339"/>
                <a:gd name="T51" fmla="*/ 717 h 852"/>
                <a:gd name="T52" fmla="*/ 96 w 1339"/>
                <a:gd name="T53" fmla="*/ 761 h 852"/>
                <a:gd name="T54" fmla="*/ 164 w 1339"/>
                <a:gd name="T55" fmla="*/ 782 h 852"/>
                <a:gd name="T56" fmla="*/ 221 w 1339"/>
                <a:gd name="T57" fmla="*/ 778 h 852"/>
                <a:gd name="T58" fmla="*/ 266 w 1339"/>
                <a:gd name="T59" fmla="*/ 762 h 852"/>
                <a:gd name="T60" fmla="*/ 346 w 1339"/>
                <a:gd name="T61" fmla="*/ 794 h 852"/>
                <a:gd name="T62" fmla="*/ 456 w 1339"/>
                <a:gd name="T63" fmla="*/ 828 h 852"/>
                <a:gd name="T64" fmla="*/ 576 w 1339"/>
                <a:gd name="T65" fmla="*/ 848 h 852"/>
                <a:gd name="T66" fmla="*/ 698 w 1339"/>
                <a:gd name="T67" fmla="*/ 852 h 852"/>
                <a:gd name="T68" fmla="*/ 812 w 1339"/>
                <a:gd name="T69" fmla="*/ 846 h 852"/>
                <a:gd name="T70" fmla="*/ 912 w 1339"/>
                <a:gd name="T71" fmla="*/ 827 h 852"/>
                <a:gd name="T72" fmla="*/ 986 w 1339"/>
                <a:gd name="T73" fmla="*/ 801 h 852"/>
                <a:gd name="T74" fmla="*/ 1028 w 1339"/>
                <a:gd name="T75" fmla="*/ 766 h 852"/>
                <a:gd name="T76" fmla="*/ 1075 w 1339"/>
                <a:gd name="T77" fmla="*/ 764 h 852"/>
                <a:gd name="T78" fmla="*/ 1127 w 1339"/>
                <a:gd name="T79" fmla="*/ 761 h 852"/>
                <a:gd name="T80" fmla="*/ 1176 w 1339"/>
                <a:gd name="T81" fmla="*/ 749 h 852"/>
                <a:gd name="T82" fmla="*/ 1219 w 1339"/>
                <a:gd name="T83" fmla="*/ 728 h 852"/>
                <a:gd name="T84" fmla="*/ 1258 w 1339"/>
                <a:gd name="T85" fmla="*/ 699 h 852"/>
                <a:gd name="T86" fmla="*/ 1290 w 1339"/>
                <a:gd name="T87" fmla="*/ 664 h 852"/>
                <a:gd name="T88" fmla="*/ 1314 w 1339"/>
                <a:gd name="T89" fmla="*/ 623 h 852"/>
                <a:gd name="T90" fmla="*/ 1332 w 1339"/>
                <a:gd name="T91" fmla="*/ 578 h 852"/>
                <a:gd name="T92" fmla="*/ 1338 w 1339"/>
                <a:gd name="T93" fmla="*/ 528 h 852"/>
                <a:gd name="T94" fmla="*/ 1336 w 1339"/>
                <a:gd name="T95" fmla="*/ 477 h 852"/>
                <a:gd name="T96" fmla="*/ 1324 w 1339"/>
                <a:gd name="T97" fmla="*/ 430 h 852"/>
                <a:gd name="T98" fmla="*/ 1303 w 1339"/>
                <a:gd name="T99" fmla="*/ 385 h 852"/>
                <a:gd name="T100" fmla="*/ 1274 w 1339"/>
                <a:gd name="T101" fmla="*/ 348 h 852"/>
                <a:gd name="T102" fmla="*/ 1239 w 1339"/>
                <a:gd name="T103" fmla="*/ 315 h 852"/>
                <a:gd name="T104" fmla="*/ 1198 w 1339"/>
                <a:gd name="T105" fmla="*/ 290 h 852"/>
                <a:gd name="T106" fmla="*/ 1152 w 1339"/>
                <a:gd name="T107" fmla="*/ 274 h 852"/>
                <a:gd name="T108" fmla="*/ 1103 w 1339"/>
                <a:gd name="T109" fmla="*/ 266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9" h="852">
                  <a:moveTo>
                    <a:pt x="1090" y="266"/>
                  </a:moveTo>
                  <a:lnTo>
                    <a:pt x="1086" y="266"/>
                  </a:lnTo>
                  <a:lnTo>
                    <a:pt x="1083" y="266"/>
                  </a:lnTo>
                  <a:lnTo>
                    <a:pt x="1080" y="253"/>
                  </a:lnTo>
                  <a:lnTo>
                    <a:pt x="1078" y="239"/>
                  </a:lnTo>
                  <a:lnTo>
                    <a:pt x="1073" y="225"/>
                  </a:lnTo>
                  <a:lnTo>
                    <a:pt x="1070" y="212"/>
                  </a:lnTo>
                  <a:lnTo>
                    <a:pt x="1064" y="199"/>
                  </a:lnTo>
                  <a:lnTo>
                    <a:pt x="1059" y="186"/>
                  </a:lnTo>
                  <a:lnTo>
                    <a:pt x="1053" y="173"/>
                  </a:lnTo>
                  <a:lnTo>
                    <a:pt x="1047" y="161"/>
                  </a:lnTo>
                  <a:lnTo>
                    <a:pt x="1040" y="149"/>
                  </a:lnTo>
                  <a:lnTo>
                    <a:pt x="1032" y="138"/>
                  </a:lnTo>
                  <a:lnTo>
                    <a:pt x="1025" y="127"/>
                  </a:lnTo>
                  <a:lnTo>
                    <a:pt x="1017" y="116"/>
                  </a:lnTo>
                  <a:lnTo>
                    <a:pt x="1008" y="106"/>
                  </a:lnTo>
                  <a:lnTo>
                    <a:pt x="999" y="96"/>
                  </a:lnTo>
                  <a:lnTo>
                    <a:pt x="989" y="86"/>
                  </a:lnTo>
                  <a:lnTo>
                    <a:pt x="979" y="77"/>
                  </a:lnTo>
                  <a:lnTo>
                    <a:pt x="968" y="69"/>
                  </a:lnTo>
                  <a:lnTo>
                    <a:pt x="957" y="60"/>
                  </a:lnTo>
                  <a:lnTo>
                    <a:pt x="946" y="52"/>
                  </a:lnTo>
                  <a:lnTo>
                    <a:pt x="935" y="45"/>
                  </a:lnTo>
                  <a:lnTo>
                    <a:pt x="923" y="38"/>
                  </a:lnTo>
                  <a:lnTo>
                    <a:pt x="911" y="32"/>
                  </a:lnTo>
                  <a:lnTo>
                    <a:pt x="899" y="26"/>
                  </a:lnTo>
                  <a:lnTo>
                    <a:pt x="885" y="21"/>
                  </a:lnTo>
                  <a:lnTo>
                    <a:pt x="872" y="16"/>
                  </a:lnTo>
                  <a:lnTo>
                    <a:pt x="859" y="12"/>
                  </a:lnTo>
                  <a:lnTo>
                    <a:pt x="846" y="9"/>
                  </a:lnTo>
                  <a:lnTo>
                    <a:pt x="832" y="6"/>
                  </a:lnTo>
                  <a:lnTo>
                    <a:pt x="818" y="3"/>
                  </a:lnTo>
                  <a:lnTo>
                    <a:pt x="804" y="1"/>
                  </a:lnTo>
                  <a:lnTo>
                    <a:pt x="789" y="0"/>
                  </a:lnTo>
                  <a:lnTo>
                    <a:pt x="775" y="0"/>
                  </a:lnTo>
                  <a:lnTo>
                    <a:pt x="762" y="0"/>
                  </a:lnTo>
                  <a:lnTo>
                    <a:pt x="748" y="1"/>
                  </a:lnTo>
                  <a:lnTo>
                    <a:pt x="735" y="2"/>
                  </a:lnTo>
                  <a:lnTo>
                    <a:pt x="722" y="5"/>
                  </a:lnTo>
                  <a:lnTo>
                    <a:pt x="697" y="10"/>
                  </a:lnTo>
                  <a:lnTo>
                    <a:pt x="672" y="18"/>
                  </a:lnTo>
                  <a:lnTo>
                    <a:pt x="649" y="27"/>
                  </a:lnTo>
                  <a:lnTo>
                    <a:pt x="626" y="38"/>
                  </a:lnTo>
                  <a:lnTo>
                    <a:pt x="605" y="51"/>
                  </a:lnTo>
                  <a:lnTo>
                    <a:pt x="584" y="65"/>
                  </a:lnTo>
                  <a:lnTo>
                    <a:pt x="565" y="82"/>
                  </a:lnTo>
                  <a:lnTo>
                    <a:pt x="547" y="100"/>
                  </a:lnTo>
                  <a:lnTo>
                    <a:pt x="531" y="118"/>
                  </a:lnTo>
                  <a:lnTo>
                    <a:pt x="516" y="138"/>
                  </a:lnTo>
                  <a:lnTo>
                    <a:pt x="503" y="159"/>
                  </a:lnTo>
                  <a:lnTo>
                    <a:pt x="492" y="182"/>
                  </a:lnTo>
                  <a:lnTo>
                    <a:pt x="482" y="205"/>
                  </a:lnTo>
                  <a:lnTo>
                    <a:pt x="475" y="230"/>
                  </a:lnTo>
                  <a:lnTo>
                    <a:pt x="465" y="224"/>
                  </a:lnTo>
                  <a:lnTo>
                    <a:pt x="454" y="220"/>
                  </a:lnTo>
                  <a:lnTo>
                    <a:pt x="444" y="215"/>
                  </a:lnTo>
                  <a:lnTo>
                    <a:pt x="433" y="212"/>
                  </a:lnTo>
                  <a:lnTo>
                    <a:pt x="422" y="210"/>
                  </a:lnTo>
                  <a:lnTo>
                    <a:pt x="409" y="208"/>
                  </a:lnTo>
                  <a:lnTo>
                    <a:pt x="397" y="207"/>
                  </a:lnTo>
                  <a:lnTo>
                    <a:pt x="385" y="205"/>
                  </a:lnTo>
                  <a:lnTo>
                    <a:pt x="367" y="207"/>
                  </a:lnTo>
                  <a:lnTo>
                    <a:pt x="349" y="210"/>
                  </a:lnTo>
                  <a:lnTo>
                    <a:pt x="331" y="214"/>
                  </a:lnTo>
                  <a:lnTo>
                    <a:pt x="314" y="220"/>
                  </a:lnTo>
                  <a:lnTo>
                    <a:pt x="299" y="228"/>
                  </a:lnTo>
                  <a:lnTo>
                    <a:pt x="283" y="236"/>
                  </a:lnTo>
                  <a:lnTo>
                    <a:pt x="269" y="247"/>
                  </a:lnTo>
                  <a:lnTo>
                    <a:pt x="257" y="260"/>
                  </a:lnTo>
                  <a:lnTo>
                    <a:pt x="245" y="272"/>
                  </a:lnTo>
                  <a:lnTo>
                    <a:pt x="235" y="286"/>
                  </a:lnTo>
                  <a:lnTo>
                    <a:pt x="225" y="302"/>
                  </a:lnTo>
                  <a:lnTo>
                    <a:pt x="217" y="317"/>
                  </a:lnTo>
                  <a:lnTo>
                    <a:pt x="212" y="334"/>
                  </a:lnTo>
                  <a:lnTo>
                    <a:pt x="207" y="351"/>
                  </a:lnTo>
                  <a:lnTo>
                    <a:pt x="204" y="369"/>
                  </a:lnTo>
                  <a:lnTo>
                    <a:pt x="203" y="388"/>
                  </a:lnTo>
                  <a:lnTo>
                    <a:pt x="204" y="404"/>
                  </a:lnTo>
                  <a:lnTo>
                    <a:pt x="206" y="421"/>
                  </a:lnTo>
                  <a:lnTo>
                    <a:pt x="194" y="419"/>
                  </a:lnTo>
                  <a:lnTo>
                    <a:pt x="183" y="419"/>
                  </a:lnTo>
                  <a:lnTo>
                    <a:pt x="164" y="419"/>
                  </a:lnTo>
                  <a:lnTo>
                    <a:pt x="145" y="422"/>
                  </a:lnTo>
                  <a:lnTo>
                    <a:pt x="128" y="426"/>
                  </a:lnTo>
                  <a:lnTo>
                    <a:pt x="111" y="433"/>
                  </a:lnTo>
                  <a:lnTo>
                    <a:pt x="96" y="440"/>
                  </a:lnTo>
                  <a:lnTo>
                    <a:pt x="80" y="449"/>
                  </a:lnTo>
                  <a:lnTo>
                    <a:pt x="66" y="459"/>
                  </a:lnTo>
                  <a:lnTo>
                    <a:pt x="54" y="472"/>
                  </a:lnTo>
                  <a:lnTo>
                    <a:pt x="42" y="485"/>
                  </a:lnTo>
                  <a:lnTo>
                    <a:pt x="32" y="498"/>
                  </a:lnTo>
                  <a:lnTo>
                    <a:pt x="22" y="513"/>
                  </a:lnTo>
                  <a:lnTo>
                    <a:pt x="14" y="529"/>
                  </a:lnTo>
                  <a:lnTo>
                    <a:pt x="8" y="547"/>
                  </a:lnTo>
                  <a:lnTo>
                    <a:pt x="4" y="563"/>
                  </a:lnTo>
                  <a:lnTo>
                    <a:pt x="1" y="582"/>
                  </a:lnTo>
                  <a:lnTo>
                    <a:pt x="0" y="601"/>
                  </a:lnTo>
                  <a:lnTo>
                    <a:pt x="1" y="619"/>
                  </a:lnTo>
                  <a:lnTo>
                    <a:pt x="4" y="637"/>
                  </a:lnTo>
                  <a:lnTo>
                    <a:pt x="8" y="655"/>
                  </a:lnTo>
                  <a:lnTo>
                    <a:pt x="14" y="671"/>
                  </a:lnTo>
                  <a:lnTo>
                    <a:pt x="22" y="687"/>
                  </a:lnTo>
                  <a:lnTo>
                    <a:pt x="32" y="702"/>
                  </a:lnTo>
                  <a:lnTo>
                    <a:pt x="42" y="717"/>
                  </a:lnTo>
                  <a:lnTo>
                    <a:pt x="54" y="729"/>
                  </a:lnTo>
                  <a:lnTo>
                    <a:pt x="66" y="741"/>
                  </a:lnTo>
                  <a:lnTo>
                    <a:pt x="80" y="752"/>
                  </a:lnTo>
                  <a:lnTo>
                    <a:pt x="96" y="761"/>
                  </a:lnTo>
                  <a:lnTo>
                    <a:pt x="111" y="769"/>
                  </a:lnTo>
                  <a:lnTo>
                    <a:pt x="128" y="774"/>
                  </a:lnTo>
                  <a:lnTo>
                    <a:pt x="145" y="778"/>
                  </a:lnTo>
                  <a:lnTo>
                    <a:pt x="164" y="782"/>
                  </a:lnTo>
                  <a:lnTo>
                    <a:pt x="183" y="783"/>
                  </a:lnTo>
                  <a:lnTo>
                    <a:pt x="195" y="782"/>
                  </a:lnTo>
                  <a:lnTo>
                    <a:pt x="208" y="781"/>
                  </a:lnTo>
                  <a:lnTo>
                    <a:pt x="221" y="778"/>
                  </a:lnTo>
                  <a:lnTo>
                    <a:pt x="233" y="775"/>
                  </a:lnTo>
                  <a:lnTo>
                    <a:pt x="244" y="772"/>
                  </a:lnTo>
                  <a:lnTo>
                    <a:pt x="255" y="767"/>
                  </a:lnTo>
                  <a:lnTo>
                    <a:pt x="266" y="762"/>
                  </a:lnTo>
                  <a:lnTo>
                    <a:pt x="277" y="755"/>
                  </a:lnTo>
                  <a:lnTo>
                    <a:pt x="299" y="770"/>
                  </a:lnTo>
                  <a:lnTo>
                    <a:pt x="322" y="782"/>
                  </a:lnTo>
                  <a:lnTo>
                    <a:pt x="346" y="794"/>
                  </a:lnTo>
                  <a:lnTo>
                    <a:pt x="373" y="804"/>
                  </a:lnTo>
                  <a:lnTo>
                    <a:pt x="399" y="813"/>
                  </a:lnTo>
                  <a:lnTo>
                    <a:pt x="427" y="821"/>
                  </a:lnTo>
                  <a:lnTo>
                    <a:pt x="456" y="828"/>
                  </a:lnTo>
                  <a:lnTo>
                    <a:pt x="486" y="835"/>
                  </a:lnTo>
                  <a:lnTo>
                    <a:pt x="515" y="840"/>
                  </a:lnTo>
                  <a:lnTo>
                    <a:pt x="545" y="845"/>
                  </a:lnTo>
                  <a:lnTo>
                    <a:pt x="576" y="848"/>
                  </a:lnTo>
                  <a:lnTo>
                    <a:pt x="607" y="850"/>
                  </a:lnTo>
                  <a:lnTo>
                    <a:pt x="637" y="852"/>
                  </a:lnTo>
                  <a:lnTo>
                    <a:pt x="668" y="852"/>
                  </a:lnTo>
                  <a:lnTo>
                    <a:pt x="698" y="852"/>
                  </a:lnTo>
                  <a:lnTo>
                    <a:pt x="727" y="852"/>
                  </a:lnTo>
                  <a:lnTo>
                    <a:pt x="756" y="850"/>
                  </a:lnTo>
                  <a:lnTo>
                    <a:pt x="785" y="848"/>
                  </a:lnTo>
                  <a:lnTo>
                    <a:pt x="812" y="846"/>
                  </a:lnTo>
                  <a:lnTo>
                    <a:pt x="839" y="841"/>
                  </a:lnTo>
                  <a:lnTo>
                    <a:pt x="864" y="838"/>
                  </a:lnTo>
                  <a:lnTo>
                    <a:pt x="889" y="833"/>
                  </a:lnTo>
                  <a:lnTo>
                    <a:pt x="912" y="827"/>
                  </a:lnTo>
                  <a:lnTo>
                    <a:pt x="933" y="821"/>
                  </a:lnTo>
                  <a:lnTo>
                    <a:pt x="953" y="815"/>
                  </a:lnTo>
                  <a:lnTo>
                    <a:pt x="970" y="808"/>
                  </a:lnTo>
                  <a:lnTo>
                    <a:pt x="986" y="801"/>
                  </a:lnTo>
                  <a:lnTo>
                    <a:pt x="1000" y="793"/>
                  </a:lnTo>
                  <a:lnTo>
                    <a:pt x="1011" y="784"/>
                  </a:lnTo>
                  <a:lnTo>
                    <a:pt x="1021" y="775"/>
                  </a:lnTo>
                  <a:lnTo>
                    <a:pt x="1028" y="766"/>
                  </a:lnTo>
                  <a:lnTo>
                    <a:pt x="1032" y="756"/>
                  </a:lnTo>
                  <a:lnTo>
                    <a:pt x="1045" y="760"/>
                  </a:lnTo>
                  <a:lnTo>
                    <a:pt x="1060" y="762"/>
                  </a:lnTo>
                  <a:lnTo>
                    <a:pt x="1075" y="764"/>
                  </a:lnTo>
                  <a:lnTo>
                    <a:pt x="1090" y="764"/>
                  </a:lnTo>
                  <a:lnTo>
                    <a:pt x="1103" y="764"/>
                  </a:lnTo>
                  <a:lnTo>
                    <a:pt x="1115" y="763"/>
                  </a:lnTo>
                  <a:lnTo>
                    <a:pt x="1127" y="761"/>
                  </a:lnTo>
                  <a:lnTo>
                    <a:pt x="1140" y="760"/>
                  </a:lnTo>
                  <a:lnTo>
                    <a:pt x="1152" y="756"/>
                  </a:lnTo>
                  <a:lnTo>
                    <a:pt x="1164" y="753"/>
                  </a:lnTo>
                  <a:lnTo>
                    <a:pt x="1176" y="749"/>
                  </a:lnTo>
                  <a:lnTo>
                    <a:pt x="1187" y="744"/>
                  </a:lnTo>
                  <a:lnTo>
                    <a:pt x="1198" y="740"/>
                  </a:lnTo>
                  <a:lnTo>
                    <a:pt x="1209" y="734"/>
                  </a:lnTo>
                  <a:lnTo>
                    <a:pt x="1219" y="728"/>
                  </a:lnTo>
                  <a:lnTo>
                    <a:pt x="1229" y="722"/>
                  </a:lnTo>
                  <a:lnTo>
                    <a:pt x="1239" y="714"/>
                  </a:lnTo>
                  <a:lnTo>
                    <a:pt x="1249" y="708"/>
                  </a:lnTo>
                  <a:lnTo>
                    <a:pt x="1258" y="699"/>
                  </a:lnTo>
                  <a:lnTo>
                    <a:pt x="1266" y="691"/>
                  </a:lnTo>
                  <a:lnTo>
                    <a:pt x="1274" y="682"/>
                  </a:lnTo>
                  <a:lnTo>
                    <a:pt x="1282" y="674"/>
                  </a:lnTo>
                  <a:lnTo>
                    <a:pt x="1290" y="664"/>
                  </a:lnTo>
                  <a:lnTo>
                    <a:pt x="1296" y="655"/>
                  </a:lnTo>
                  <a:lnTo>
                    <a:pt x="1303" y="644"/>
                  </a:lnTo>
                  <a:lnTo>
                    <a:pt x="1309" y="634"/>
                  </a:lnTo>
                  <a:lnTo>
                    <a:pt x="1314" y="623"/>
                  </a:lnTo>
                  <a:lnTo>
                    <a:pt x="1319" y="612"/>
                  </a:lnTo>
                  <a:lnTo>
                    <a:pt x="1324" y="601"/>
                  </a:lnTo>
                  <a:lnTo>
                    <a:pt x="1328" y="589"/>
                  </a:lnTo>
                  <a:lnTo>
                    <a:pt x="1332" y="578"/>
                  </a:lnTo>
                  <a:lnTo>
                    <a:pt x="1334" y="565"/>
                  </a:lnTo>
                  <a:lnTo>
                    <a:pt x="1336" y="553"/>
                  </a:lnTo>
                  <a:lnTo>
                    <a:pt x="1338" y="540"/>
                  </a:lnTo>
                  <a:lnTo>
                    <a:pt x="1338" y="528"/>
                  </a:lnTo>
                  <a:lnTo>
                    <a:pt x="1339" y="515"/>
                  </a:lnTo>
                  <a:lnTo>
                    <a:pt x="1338" y="502"/>
                  </a:lnTo>
                  <a:lnTo>
                    <a:pt x="1338" y="489"/>
                  </a:lnTo>
                  <a:lnTo>
                    <a:pt x="1336" y="477"/>
                  </a:lnTo>
                  <a:lnTo>
                    <a:pt x="1334" y="465"/>
                  </a:lnTo>
                  <a:lnTo>
                    <a:pt x="1332" y="453"/>
                  </a:lnTo>
                  <a:lnTo>
                    <a:pt x="1328" y="441"/>
                  </a:lnTo>
                  <a:lnTo>
                    <a:pt x="1324" y="430"/>
                  </a:lnTo>
                  <a:lnTo>
                    <a:pt x="1319" y="417"/>
                  </a:lnTo>
                  <a:lnTo>
                    <a:pt x="1314" y="406"/>
                  </a:lnTo>
                  <a:lnTo>
                    <a:pt x="1309" y="396"/>
                  </a:lnTo>
                  <a:lnTo>
                    <a:pt x="1303" y="385"/>
                  </a:lnTo>
                  <a:lnTo>
                    <a:pt x="1296" y="375"/>
                  </a:lnTo>
                  <a:lnTo>
                    <a:pt x="1290" y="366"/>
                  </a:lnTo>
                  <a:lnTo>
                    <a:pt x="1282" y="357"/>
                  </a:lnTo>
                  <a:lnTo>
                    <a:pt x="1274" y="348"/>
                  </a:lnTo>
                  <a:lnTo>
                    <a:pt x="1266" y="339"/>
                  </a:lnTo>
                  <a:lnTo>
                    <a:pt x="1258" y="330"/>
                  </a:lnTo>
                  <a:lnTo>
                    <a:pt x="1249" y="323"/>
                  </a:lnTo>
                  <a:lnTo>
                    <a:pt x="1239" y="315"/>
                  </a:lnTo>
                  <a:lnTo>
                    <a:pt x="1229" y="308"/>
                  </a:lnTo>
                  <a:lnTo>
                    <a:pt x="1219" y="302"/>
                  </a:lnTo>
                  <a:lnTo>
                    <a:pt x="1209" y="296"/>
                  </a:lnTo>
                  <a:lnTo>
                    <a:pt x="1198" y="290"/>
                  </a:lnTo>
                  <a:lnTo>
                    <a:pt x="1187" y="285"/>
                  </a:lnTo>
                  <a:lnTo>
                    <a:pt x="1176" y="281"/>
                  </a:lnTo>
                  <a:lnTo>
                    <a:pt x="1164" y="277"/>
                  </a:lnTo>
                  <a:lnTo>
                    <a:pt x="1152" y="274"/>
                  </a:lnTo>
                  <a:lnTo>
                    <a:pt x="1140" y="271"/>
                  </a:lnTo>
                  <a:lnTo>
                    <a:pt x="1127" y="268"/>
                  </a:lnTo>
                  <a:lnTo>
                    <a:pt x="1115" y="267"/>
                  </a:lnTo>
                  <a:lnTo>
                    <a:pt x="1103" y="266"/>
                  </a:lnTo>
                  <a:lnTo>
                    <a:pt x="1090" y="26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19" name="Freeform 307"/>
            <p:cNvSpPr>
              <a:spLocks/>
            </p:cNvSpPr>
            <p:nvPr/>
          </p:nvSpPr>
          <p:spPr bwMode="auto">
            <a:xfrm>
              <a:off x="9961264" y="4436476"/>
              <a:ext cx="437019" cy="2337706"/>
            </a:xfrm>
            <a:custGeom>
              <a:avLst/>
              <a:gdLst>
                <a:gd name="T0" fmla="*/ 0 w 252"/>
                <a:gd name="T1" fmla="*/ 1331 h 1348"/>
                <a:gd name="T2" fmla="*/ 252 w 252"/>
                <a:gd name="T3" fmla="*/ 0 h 1348"/>
                <a:gd name="T4" fmla="*/ 252 w 252"/>
                <a:gd name="T5" fmla="*/ 1348 h 1348"/>
                <a:gd name="T6" fmla="*/ 0 w 252"/>
                <a:gd name="T7" fmla="*/ 1331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348">
                  <a:moveTo>
                    <a:pt x="0" y="1331"/>
                  </a:moveTo>
                  <a:lnTo>
                    <a:pt x="252" y="0"/>
                  </a:lnTo>
                  <a:lnTo>
                    <a:pt x="252" y="1348"/>
                  </a:lnTo>
                  <a:lnTo>
                    <a:pt x="0" y="1331"/>
                  </a:lnTo>
                  <a:close/>
                </a:path>
              </a:pathLst>
            </a:custGeom>
            <a:solidFill>
              <a:srgbClr val="979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0" name="Freeform 309"/>
            <p:cNvSpPr>
              <a:spLocks/>
            </p:cNvSpPr>
            <p:nvPr/>
          </p:nvSpPr>
          <p:spPr bwMode="auto">
            <a:xfrm>
              <a:off x="10398283" y="4436476"/>
              <a:ext cx="438753" cy="2337706"/>
            </a:xfrm>
            <a:custGeom>
              <a:avLst/>
              <a:gdLst>
                <a:gd name="T0" fmla="*/ 0 w 253"/>
                <a:gd name="T1" fmla="*/ 1348 h 1348"/>
                <a:gd name="T2" fmla="*/ 253 w 253"/>
                <a:gd name="T3" fmla="*/ 1331 h 1348"/>
                <a:gd name="T4" fmla="*/ 0 w 253"/>
                <a:gd name="T5" fmla="*/ 0 h 1348"/>
                <a:gd name="T6" fmla="*/ 0 w 253"/>
                <a:gd name="T7" fmla="*/ 1348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1348">
                  <a:moveTo>
                    <a:pt x="0" y="1348"/>
                  </a:moveTo>
                  <a:lnTo>
                    <a:pt x="253" y="1331"/>
                  </a:lnTo>
                  <a:lnTo>
                    <a:pt x="0" y="0"/>
                  </a:lnTo>
                  <a:lnTo>
                    <a:pt x="0" y="1348"/>
                  </a:lnTo>
                  <a:close/>
                </a:path>
              </a:pathLst>
            </a:custGeom>
            <a:solidFill>
              <a:srgbClr val="C1B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1" name="Freeform 327"/>
            <p:cNvSpPr>
              <a:spLocks/>
            </p:cNvSpPr>
            <p:nvPr/>
          </p:nvSpPr>
          <p:spPr bwMode="auto">
            <a:xfrm>
              <a:off x="10398283" y="4436476"/>
              <a:ext cx="438753" cy="2337706"/>
            </a:xfrm>
            <a:custGeom>
              <a:avLst/>
              <a:gdLst>
                <a:gd name="T0" fmla="*/ 0 w 253"/>
                <a:gd name="T1" fmla="*/ 1348 h 1348"/>
                <a:gd name="T2" fmla="*/ 253 w 253"/>
                <a:gd name="T3" fmla="*/ 1331 h 1348"/>
                <a:gd name="T4" fmla="*/ 0 w 253"/>
                <a:gd name="T5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1348">
                  <a:moveTo>
                    <a:pt x="0" y="1348"/>
                  </a:moveTo>
                  <a:lnTo>
                    <a:pt x="253" y="13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2" name="Freeform 329"/>
            <p:cNvSpPr>
              <a:spLocks/>
            </p:cNvSpPr>
            <p:nvPr/>
          </p:nvSpPr>
          <p:spPr bwMode="auto">
            <a:xfrm>
              <a:off x="10282092" y="4436476"/>
              <a:ext cx="116192" cy="624313"/>
            </a:xfrm>
            <a:custGeom>
              <a:avLst/>
              <a:gdLst>
                <a:gd name="T0" fmla="*/ 67 w 67"/>
                <a:gd name="T1" fmla="*/ 360 h 360"/>
                <a:gd name="T2" fmla="*/ 67 w 67"/>
                <a:gd name="T3" fmla="*/ 0 h 360"/>
                <a:gd name="T4" fmla="*/ 0 w 67"/>
                <a:gd name="T5" fmla="*/ 360 h 360"/>
                <a:gd name="T6" fmla="*/ 67 w 67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360">
                  <a:moveTo>
                    <a:pt x="67" y="360"/>
                  </a:moveTo>
                  <a:lnTo>
                    <a:pt x="67" y="0"/>
                  </a:lnTo>
                  <a:lnTo>
                    <a:pt x="0" y="360"/>
                  </a:lnTo>
                  <a:lnTo>
                    <a:pt x="67" y="36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3" name="Freeform 331"/>
            <p:cNvSpPr>
              <a:spLocks/>
            </p:cNvSpPr>
            <p:nvPr/>
          </p:nvSpPr>
          <p:spPr bwMode="auto">
            <a:xfrm>
              <a:off x="10398283" y="4436476"/>
              <a:ext cx="117926" cy="624313"/>
            </a:xfrm>
            <a:custGeom>
              <a:avLst/>
              <a:gdLst>
                <a:gd name="T0" fmla="*/ 68 w 68"/>
                <a:gd name="T1" fmla="*/ 360 h 360"/>
                <a:gd name="T2" fmla="*/ 0 w 68"/>
                <a:gd name="T3" fmla="*/ 0 h 360"/>
                <a:gd name="T4" fmla="*/ 0 w 68"/>
                <a:gd name="T5" fmla="*/ 360 h 360"/>
                <a:gd name="T6" fmla="*/ 68 w 68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60">
                  <a:moveTo>
                    <a:pt x="68" y="360"/>
                  </a:moveTo>
                  <a:lnTo>
                    <a:pt x="0" y="0"/>
                  </a:lnTo>
                  <a:lnTo>
                    <a:pt x="0" y="360"/>
                  </a:lnTo>
                  <a:lnTo>
                    <a:pt x="68" y="36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4" name="Freeform 332"/>
            <p:cNvSpPr>
              <a:spLocks/>
            </p:cNvSpPr>
            <p:nvPr/>
          </p:nvSpPr>
          <p:spPr bwMode="auto">
            <a:xfrm>
              <a:off x="10321979" y="5218602"/>
              <a:ext cx="554945" cy="1687380"/>
            </a:xfrm>
            <a:custGeom>
              <a:avLst/>
              <a:gdLst>
                <a:gd name="T0" fmla="*/ 0 w 320"/>
                <a:gd name="T1" fmla="*/ 960 h 973"/>
                <a:gd name="T2" fmla="*/ 320 w 320"/>
                <a:gd name="T3" fmla="*/ 0 h 973"/>
                <a:gd name="T4" fmla="*/ 320 w 320"/>
                <a:gd name="T5" fmla="*/ 973 h 973"/>
                <a:gd name="T6" fmla="*/ 0 w 320"/>
                <a:gd name="T7" fmla="*/ 9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973">
                  <a:moveTo>
                    <a:pt x="0" y="960"/>
                  </a:moveTo>
                  <a:lnTo>
                    <a:pt x="320" y="0"/>
                  </a:lnTo>
                  <a:lnTo>
                    <a:pt x="320" y="973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979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5" name="Freeform 333"/>
            <p:cNvSpPr>
              <a:spLocks/>
            </p:cNvSpPr>
            <p:nvPr/>
          </p:nvSpPr>
          <p:spPr bwMode="auto">
            <a:xfrm>
              <a:off x="10321979" y="5218602"/>
              <a:ext cx="554945" cy="1687380"/>
            </a:xfrm>
            <a:custGeom>
              <a:avLst/>
              <a:gdLst>
                <a:gd name="T0" fmla="*/ 0 w 320"/>
                <a:gd name="T1" fmla="*/ 960 h 973"/>
                <a:gd name="T2" fmla="*/ 320 w 320"/>
                <a:gd name="T3" fmla="*/ 0 h 973"/>
                <a:gd name="T4" fmla="*/ 320 w 320"/>
                <a:gd name="T5" fmla="*/ 973 h 973"/>
                <a:gd name="T6" fmla="*/ 0 w 320"/>
                <a:gd name="T7" fmla="*/ 96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973">
                  <a:moveTo>
                    <a:pt x="0" y="960"/>
                  </a:moveTo>
                  <a:lnTo>
                    <a:pt x="320" y="0"/>
                  </a:lnTo>
                  <a:lnTo>
                    <a:pt x="320" y="973"/>
                  </a:lnTo>
                  <a:lnTo>
                    <a:pt x="0" y="9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6" name="Freeform 335"/>
            <p:cNvSpPr>
              <a:spLocks/>
            </p:cNvSpPr>
            <p:nvPr/>
          </p:nvSpPr>
          <p:spPr bwMode="auto">
            <a:xfrm>
              <a:off x="10876924" y="5218602"/>
              <a:ext cx="587895" cy="1687380"/>
            </a:xfrm>
            <a:custGeom>
              <a:avLst/>
              <a:gdLst>
                <a:gd name="T0" fmla="*/ 0 w 339"/>
                <a:gd name="T1" fmla="*/ 973 h 973"/>
                <a:gd name="T2" fmla="*/ 339 w 339"/>
                <a:gd name="T3" fmla="*/ 955 h 973"/>
                <a:gd name="T4" fmla="*/ 0 w 339"/>
                <a:gd name="T5" fmla="*/ 0 h 973"/>
                <a:gd name="T6" fmla="*/ 0 w 339"/>
                <a:gd name="T7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73">
                  <a:moveTo>
                    <a:pt x="0" y="973"/>
                  </a:moveTo>
                  <a:lnTo>
                    <a:pt x="339" y="955"/>
                  </a:lnTo>
                  <a:lnTo>
                    <a:pt x="0" y="0"/>
                  </a:lnTo>
                  <a:lnTo>
                    <a:pt x="0" y="973"/>
                  </a:lnTo>
                  <a:close/>
                </a:path>
              </a:pathLst>
            </a:custGeom>
            <a:solidFill>
              <a:srgbClr val="C1B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7" name="Freeform 336"/>
            <p:cNvSpPr>
              <a:spLocks/>
            </p:cNvSpPr>
            <p:nvPr/>
          </p:nvSpPr>
          <p:spPr bwMode="auto">
            <a:xfrm>
              <a:off x="10876924" y="5218602"/>
              <a:ext cx="587895" cy="1687380"/>
            </a:xfrm>
            <a:custGeom>
              <a:avLst/>
              <a:gdLst>
                <a:gd name="T0" fmla="*/ 0 w 339"/>
                <a:gd name="T1" fmla="*/ 973 h 973"/>
                <a:gd name="T2" fmla="*/ 339 w 339"/>
                <a:gd name="T3" fmla="*/ 955 h 973"/>
                <a:gd name="T4" fmla="*/ 0 w 339"/>
                <a:gd name="T5" fmla="*/ 0 h 973"/>
                <a:gd name="T6" fmla="*/ 0 w 339"/>
                <a:gd name="T7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73">
                  <a:moveTo>
                    <a:pt x="0" y="973"/>
                  </a:moveTo>
                  <a:lnTo>
                    <a:pt x="339" y="955"/>
                  </a:lnTo>
                  <a:lnTo>
                    <a:pt x="0" y="0"/>
                  </a:lnTo>
                  <a:lnTo>
                    <a:pt x="0" y="9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8" name="Freeform 337"/>
            <p:cNvSpPr>
              <a:spLocks/>
            </p:cNvSpPr>
            <p:nvPr/>
          </p:nvSpPr>
          <p:spPr bwMode="auto">
            <a:xfrm>
              <a:off x="10727782" y="5218602"/>
              <a:ext cx="149141" cy="452627"/>
            </a:xfrm>
            <a:custGeom>
              <a:avLst/>
              <a:gdLst>
                <a:gd name="T0" fmla="*/ 86 w 86"/>
                <a:gd name="T1" fmla="*/ 261 h 261"/>
                <a:gd name="T2" fmla="*/ 86 w 86"/>
                <a:gd name="T3" fmla="*/ 0 h 261"/>
                <a:gd name="T4" fmla="*/ 0 w 86"/>
                <a:gd name="T5" fmla="*/ 261 h 261"/>
                <a:gd name="T6" fmla="*/ 86 w 86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61">
                  <a:moveTo>
                    <a:pt x="86" y="261"/>
                  </a:moveTo>
                  <a:lnTo>
                    <a:pt x="86" y="0"/>
                  </a:lnTo>
                  <a:lnTo>
                    <a:pt x="0" y="261"/>
                  </a:lnTo>
                  <a:lnTo>
                    <a:pt x="86" y="26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29" name="Freeform 338"/>
            <p:cNvSpPr>
              <a:spLocks/>
            </p:cNvSpPr>
            <p:nvPr/>
          </p:nvSpPr>
          <p:spPr bwMode="auto">
            <a:xfrm>
              <a:off x="10876924" y="5218602"/>
              <a:ext cx="161281" cy="452627"/>
            </a:xfrm>
            <a:custGeom>
              <a:avLst/>
              <a:gdLst>
                <a:gd name="T0" fmla="*/ 93 w 93"/>
                <a:gd name="T1" fmla="*/ 261 h 261"/>
                <a:gd name="T2" fmla="*/ 0 w 93"/>
                <a:gd name="T3" fmla="*/ 0 h 261"/>
                <a:gd name="T4" fmla="*/ 0 w 93"/>
                <a:gd name="T5" fmla="*/ 261 h 261"/>
                <a:gd name="T6" fmla="*/ 93 w 93"/>
                <a:gd name="T7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261">
                  <a:moveTo>
                    <a:pt x="93" y="261"/>
                  </a:moveTo>
                  <a:lnTo>
                    <a:pt x="0" y="0"/>
                  </a:lnTo>
                  <a:lnTo>
                    <a:pt x="0" y="261"/>
                  </a:lnTo>
                  <a:lnTo>
                    <a:pt x="93" y="26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0" name="Freeform 342"/>
            <p:cNvSpPr>
              <a:spLocks/>
            </p:cNvSpPr>
            <p:nvPr/>
          </p:nvSpPr>
          <p:spPr bwMode="auto">
            <a:xfrm>
              <a:off x="8310303" y="4696607"/>
              <a:ext cx="868836" cy="2316896"/>
            </a:xfrm>
            <a:custGeom>
              <a:avLst/>
              <a:gdLst>
                <a:gd name="T0" fmla="*/ 0 w 501"/>
                <a:gd name="T1" fmla="*/ 1319 h 1336"/>
                <a:gd name="T2" fmla="*/ 501 w 501"/>
                <a:gd name="T3" fmla="*/ 0 h 1336"/>
                <a:gd name="T4" fmla="*/ 501 w 501"/>
                <a:gd name="T5" fmla="*/ 1336 h 1336"/>
                <a:gd name="T6" fmla="*/ 0 w 501"/>
                <a:gd name="T7" fmla="*/ 1319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336">
                  <a:moveTo>
                    <a:pt x="0" y="1319"/>
                  </a:moveTo>
                  <a:lnTo>
                    <a:pt x="501" y="0"/>
                  </a:lnTo>
                  <a:lnTo>
                    <a:pt x="501" y="1336"/>
                  </a:lnTo>
                  <a:lnTo>
                    <a:pt x="0" y="1319"/>
                  </a:lnTo>
                  <a:close/>
                </a:path>
              </a:pathLst>
            </a:custGeom>
            <a:solidFill>
              <a:srgbClr val="979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1" name="Freeform 343"/>
            <p:cNvSpPr>
              <a:spLocks/>
            </p:cNvSpPr>
            <p:nvPr/>
          </p:nvSpPr>
          <p:spPr bwMode="auto">
            <a:xfrm>
              <a:off x="9179138" y="4696607"/>
              <a:ext cx="868836" cy="2316896"/>
            </a:xfrm>
            <a:custGeom>
              <a:avLst/>
              <a:gdLst>
                <a:gd name="T0" fmla="*/ 0 w 501"/>
                <a:gd name="T1" fmla="*/ 1336 h 1336"/>
                <a:gd name="T2" fmla="*/ 501 w 501"/>
                <a:gd name="T3" fmla="*/ 1319 h 1336"/>
                <a:gd name="T4" fmla="*/ 0 w 501"/>
                <a:gd name="T5" fmla="*/ 0 h 1336"/>
                <a:gd name="T6" fmla="*/ 0 w 501"/>
                <a:gd name="T7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1" h="1336">
                  <a:moveTo>
                    <a:pt x="0" y="1336"/>
                  </a:moveTo>
                  <a:lnTo>
                    <a:pt x="501" y="1319"/>
                  </a:lnTo>
                  <a:lnTo>
                    <a:pt x="0" y="0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C1B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2" name="Freeform 344"/>
            <p:cNvSpPr>
              <a:spLocks/>
            </p:cNvSpPr>
            <p:nvPr/>
          </p:nvSpPr>
          <p:spPr bwMode="auto">
            <a:xfrm>
              <a:off x="9179138" y="4696607"/>
              <a:ext cx="868836" cy="2316896"/>
            </a:xfrm>
            <a:custGeom>
              <a:avLst/>
              <a:gdLst>
                <a:gd name="T0" fmla="*/ 0 w 501"/>
                <a:gd name="T1" fmla="*/ 1336 h 1336"/>
                <a:gd name="T2" fmla="*/ 501 w 501"/>
                <a:gd name="T3" fmla="*/ 1319 h 1336"/>
                <a:gd name="T4" fmla="*/ 0 w 501"/>
                <a:gd name="T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1" h="1336">
                  <a:moveTo>
                    <a:pt x="0" y="1336"/>
                  </a:moveTo>
                  <a:lnTo>
                    <a:pt x="501" y="13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3" name="Freeform 345"/>
            <p:cNvSpPr>
              <a:spLocks/>
            </p:cNvSpPr>
            <p:nvPr/>
          </p:nvSpPr>
          <p:spPr bwMode="auto">
            <a:xfrm>
              <a:off x="8948490" y="4696607"/>
              <a:ext cx="230649" cy="608705"/>
            </a:xfrm>
            <a:custGeom>
              <a:avLst/>
              <a:gdLst>
                <a:gd name="T0" fmla="*/ 133 w 133"/>
                <a:gd name="T1" fmla="*/ 351 h 351"/>
                <a:gd name="T2" fmla="*/ 133 w 133"/>
                <a:gd name="T3" fmla="*/ 0 h 351"/>
                <a:gd name="T4" fmla="*/ 0 w 133"/>
                <a:gd name="T5" fmla="*/ 351 h 351"/>
                <a:gd name="T6" fmla="*/ 133 w 133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351">
                  <a:moveTo>
                    <a:pt x="133" y="351"/>
                  </a:moveTo>
                  <a:lnTo>
                    <a:pt x="133" y="0"/>
                  </a:lnTo>
                  <a:lnTo>
                    <a:pt x="0" y="351"/>
                  </a:lnTo>
                  <a:lnTo>
                    <a:pt x="133" y="35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4" name="Freeform 346"/>
            <p:cNvSpPr>
              <a:spLocks/>
            </p:cNvSpPr>
            <p:nvPr/>
          </p:nvSpPr>
          <p:spPr bwMode="auto">
            <a:xfrm>
              <a:off x="9179138" y="4696607"/>
              <a:ext cx="232383" cy="608705"/>
            </a:xfrm>
            <a:custGeom>
              <a:avLst/>
              <a:gdLst>
                <a:gd name="T0" fmla="*/ 134 w 134"/>
                <a:gd name="T1" fmla="*/ 351 h 351"/>
                <a:gd name="T2" fmla="*/ 0 w 134"/>
                <a:gd name="T3" fmla="*/ 0 h 351"/>
                <a:gd name="T4" fmla="*/ 0 w 134"/>
                <a:gd name="T5" fmla="*/ 351 h 351"/>
                <a:gd name="T6" fmla="*/ 134 w 134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351">
                  <a:moveTo>
                    <a:pt x="134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134" y="35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35" name="Freeform 347"/>
            <p:cNvSpPr>
              <a:spLocks/>
            </p:cNvSpPr>
            <p:nvPr/>
          </p:nvSpPr>
          <p:spPr bwMode="auto">
            <a:xfrm>
              <a:off x="8995313" y="5689344"/>
              <a:ext cx="894849" cy="378056"/>
            </a:xfrm>
            <a:custGeom>
              <a:avLst/>
              <a:gdLst>
                <a:gd name="T0" fmla="*/ 329 w 329"/>
                <a:gd name="T1" fmla="*/ 139 h 139"/>
                <a:gd name="T2" fmla="*/ 281 w 329"/>
                <a:gd name="T3" fmla="*/ 87 h 139"/>
                <a:gd name="T4" fmla="*/ 278 w 329"/>
                <a:gd name="T5" fmla="*/ 87 h 139"/>
                <a:gd name="T6" fmla="*/ 229 w 329"/>
                <a:gd name="T7" fmla="*/ 35 h 139"/>
                <a:gd name="T8" fmla="*/ 196 w 329"/>
                <a:gd name="T9" fmla="*/ 44 h 139"/>
                <a:gd name="T10" fmla="*/ 185 w 329"/>
                <a:gd name="T11" fmla="*/ 16 h 139"/>
                <a:gd name="T12" fmla="*/ 175 w 329"/>
                <a:gd name="T13" fmla="*/ 8 h 139"/>
                <a:gd name="T14" fmla="*/ 153 w 329"/>
                <a:gd name="T15" fmla="*/ 0 h 139"/>
                <a:gd name="T16" fmla="*/ 141 w 329"/>
                <a:gd name="T17" fmla="*/ 1 h 139"/>
                <a:gd name="T18" fmla="*/ 118 w 329"/>
                <a:gd name="T19" fmla="*/ 12 h 139"/>
                <a:gd name="T20" fmla="*/ 102 w 329"/>
                <a:gd name="T21" fmla="*/ 44 h 139"/>
                <a:gd name="T22" fmla="*/ 102 w 329"/>
                <a:gd name="T23" fmla="*/ 48 h 139"/>
                <a:gd name="T24" fmla="*/ 88 w 329"/>
                <a:gd name="T25" fmla="*/ 45 h 139"/>
                <a:gd name="T26" fmla="*/ 43 w 329"/>
                <a:gd name="T27" fmla="*/ 84 h 139"/>
                <a:gd name="T28" fmla="*/ 43 w 329"/>
                <a:gd name="T29" fmla="*/ 88 h 139"/>
                <a:gd name="T30" fmla="*/ 18 w 329"/>
                <a:gd name="T31" fmla="*/ 100 h 139"/>
                <a:gd name="T32" fmla="*/ 0 w 329"/>
                <a:gd name="T33" fmla="*/ 135 h 139"/>
                <a:gd name="T34" fmla="*/ 0 w 329"/>
                <a:gd name="T35" fmla="*/ 139 h 139"/>
                <a:gd name="T36" fmla="*/ 329 w 329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9" h="139">
                  <a:moveTo>
                    <a:pt x="329" y="139"/>
                  </a:moveTo>
                  <a:cubicBezTo>
                    <a:pt x="329" y="112"/>
                    <a:pt x="312" y="85"/>
                    <a:pt x="281" y="87"/>
                  </a:cubicBezTo>
                  <a:cubicBezTo>
                    <a:pt x="280" y="87"/>
                    <a:pt x="279" y="87"/>
                    <a:pt x="278" y="87"/>
                  </a:cubicBezTo>
                  <a:cubicBezTo>
                    <a:pt x="277" y="61"/>
                    <a:pt x="256" y="35"/>
                    <a:pt x="229" y="35"/>
                  </a:cubicBezTo>
                  <a:cubicBezTo>
                    <a:pt x="217" y="35"/>
                    <a:pt x="206" y="38"/>
                    <a:pt x="196" y="44"/>
                  </a:cubicBezTo>
                  <a:cubicBezTo>
                    <a:pt x="195" y="34"/>
                    <a:pt x="191" y="24"/>
                    <a:pt x="185" y="16"/>
                  </a:cubicBezTo>
                  <a:cubicBezTo>
                    <a:pt x="182" y="14"/>
                    <a:pt x="178" y="11"/>
                    <a:pt x="175" y="8"/>
                  </a:cubicBezTo>
                  <a:cubicBezTo>
                    <a:pt x="169" y="4"/>
                    <a:pt x="161" y="1"/>
                    <a:pt x="153" y="0"/>
                  </a:cubicBezTo>
                  <a:cubicBezTo>
                    <a:pt x="149" y="1"/>
                    <a:pt x="145" y="1"/>
                    <a:pt x="141" y="1"/>
                  </a:cubicBezTo>
                  <a:cubicBezTo>
                    <a:pt x="132" y="3"/>
                    <a:pt x="125" y="6"/>
                    <a:pt x="118" y="12"/>
                  </a:cubicBezTo>
                  <a:cubicBezTo>
                    <a:pt x="109" y="20"/>
                    <a:pt x="103" y="32"/>
                    <a:pt x="102" y="44"/>
                  </a:cubicBezTo>
                  <a:cubicBezTo>
                    <a:pt x="102" y="45"/>
                    <a:pt x="102" y="47"/>
                    <a:pt x="102" y="48"/>
                  </a:cubicBezTo>
                  <a:cubicBezTo>
                    <a:pt x="98" y="46"/>
                    <a:pt x="93" y="45"/>
                    <a:pt x="88" y="45"/>
                  </a:cubicBezTo>
                  <a:cubicBezTo>
                    <a:pt x="65" y="45"/>
                    <a:pt x="45" y="60"/>
                    <a:pt x="43" y="84"/>
                  </a:cubicBezTo>
                  <a:cubicBezTo>
                    <a:pt x="43" y="85"/>
                    <a:pt x="43" y="87"/>
                    <a:pt x="43" y="88"/>
                  </a:cubicBezTo>
                  <a:cubicBezTo>
                    <a:pt x="33" y="90"/>
                    <a:pt x="25" y="94"/>
                    <a:pt x="18" y="100"/>
                  </a:cubicBezTo>
                  <a:cubicBezTo>
                    <a:pt x="8" y="109"/>
                    <a:pt x="1" y="122"/>
                    <a:pt x="0" y="135"/>
                  </a:cubicBezTo>
                  <a:cubicBezTo>
                    <a:pt x="0" y="137"/>
                    <a:pt x="0" y="138"/>
                    <a:pt x="0" y="139"/>
                  </a:cubicBezTo>
                  <a:lnTo>
                    <a:pt x="329" y="13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grpSp>
          <p:nvGrpSpPr>
            <p:cNvPr id="36" name="Group 470"/>
            <p:cNvGrpSpPr/>
            <p:nvPr/>
          </p:nvGrpSpPr>
          <p:grpSpPr>
            <a:xfrm>
              <a:off x="7448762" y="6377049"/>
              <a:ext cx="528932" cy="799467"/>
              <a:chOff x="7679726" y="4039708"/>
              <a:chExt cx="773502" cy="1169129"/>
            </a:xfrm>
          </p:grpSpPr>
          <p:sp>
            <p:nvSpPr>
              <p:cNvPr id="176" name="Oval 348"/>
              <p:cNvSpPr>
                <a:spLocks noChangeArrowheads="1"/>
              </p:cNvSpPr>
              <p:nvPr/>
            </p:nvSpPr>
            <p:spPr bwMode="auto">
              <a:xfrm>
                <a:off x="7679726" y="4039708"/>
                <a:ext cx="773502" cy="77350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77" name="Freeform 349"/>
              <p:cNvSpPr>
                <a:spLocks/>
              </p:cNvSpPr>
              <p:nvPr/>
            </p:nvSpPr>
            <p:spPr bwMode="auto">
              <a:xfrm>
                <a:off x="7852179" y="4326284"/>
                <a:ext cx="388019" cy="882553"/>
              </a:xfrm>
              <a:custGeom>
                <a:avLst/>
                <a:gdLst>
                  <a:gd name="T0" fmla="*/ 66 w 153"/>
                  <a:gd name="T1" fmla="*/ 348 h 348"/>
                  <a:gd name="T2" fmla="*/ 108 w 153"/>
                  <a:gd name="T3" fmla="*/ 348 h 348"/>
                  <a:gd name="T4" fmla="*/ 103 w 153"/>
                  <a:gd name="T5" fmla="*/ 129 h 348"/>
                  <a:gd name="T6" fmla="*/ 153 w 153"/>
                  <a:gd name="T7" fmla="*/ 83 h 348"/>
                  <a:gd name="T8" fmla="*/ 100 w 153"/>
                  <a:gd name="T9" fmla="*/ 102 h 348"/>
                  <a:gd name="T10" fmla="*/ 89 w 153"/>
                  <a:gd name="T11" fmla="*/ 0 h 348"/>
                  <a:gd name="T12" fmla="*/ 70 w 153"/>
                  <a:gd name="T13" fmla="*/ 109 h 348"/>
                  <a:gd name="T14" fmla="*/ 0 w 153"/>
                  <a:gd name="T15" fmla="*/ 82 h 348"/>
                  <a:gd name="T16" fmla="*/ 69 w 153"/>
                  <a:gd name="T17" fmla="*/ 137 h 348"/>
                  <a:gd name="T18" fmla="*/ 66 w 153"/>
                  <a:gd name="T19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48">
                    <a:moveTo>
                      <a:pt x="66" y="348"/>
                    </a:moveTo>
                    <a:lnTo>
                      <a:pt x="108" y="348"/>
                    </a:lnTo>
                    <a:lnTo>
                      <a:pt x="103" y="129"/>
                    </a:lnTo>
                    <a:lnTo>
                      <a:pt x="153" y="83"/>
                    </a:lnTo>
                    <a:lnTo>
                      <a:pt x="100" y="102"/>
                    </a:lnTo>
                    <a:lnTo>
                      <a:pt x="89" y="0"/>
                    </a:lnTo>
                    <a:lnTo>
                      <a:pt x="70" y="109"/>
                    </a:lnTo>
                    <a:lnTo>
                      <a:pt x="0" y="82"/>
                    </a:lnTo>
                    <a:lnTo>
                      <a:pt x="69" y="137"/>
                    </a:lnTo>
                    <a:lnTo>
                      <a:pt x="66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37" name="Group 468"/>
            <p:cNvGrpSpPr/>
            <p:nvPr/>
          </p:nvGrpSpPr>
          <p:grpSpPr>
            <a:xfrm>
              <a:off x="8121633" y="6413468"/>
              <a:ext cx="570553" cy="752645"/>
              <a:chOff x="8663722" y="4092966"/>
              <a:chExt cx="834368" cy="1100656"/>
            </a:xfrm>
          </p:grpSpPr>
          <p:sp>
            <p:nvSpPr>
              <p:cNvPr id="174" name="Oval 350"/>
              <p:cNvSpPr>
                <a:spLocks noChangeArrowheads="1"/>
              </p:cNvSpPr>
              <p:nvPr/>
            </p:nvSpPr>
            <p:spPr bwMode="auto">
              <a:xfrm>
                <a:off x="8663722" y="4092966"/>
                <a:ext cx="834368" cy="83183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75" name="Freeform 351"/>
              <p:cNvSpPr>
                <a:spLocks/>
              </p:cNvSpPr>
              <p:nvPr/>
            </p:nvSpPr>
            <p:spPr bwMode="auto">
              <a:xfrm>
                <a:off x="8846319" y="4402367"/>
                <a:ext cx="420988" cy="791255"/>
              </a:xfrm>
              <a:custGeom>
                <a:avLst/>
                <a:gdLst>
                  <a:gd name="T0" fmla="*/ 67 w 166"/>
                  <a:gd name="T1" fmla="*/ 312 h 312"/>
                  <a:gd name="T2" fmla="*/ 114 w 166"/>
                  <a:gd name="T3" fmla="*/ 312 h 312"/>
                  <a:gd name="T4" fmla="*/ 114 w 166"/>
                  <a:gd name="T5" fmla="*/ 140 h 312"/>
                  <a:gd name="T6" fmla="*/ 166 w 166"/>
                  <a:gd name="T7" fmla="*/ 89 h 312"/>
                  <a:gd name="T8" fmla="*/ 110 w 166"/>
                  <a:gd name="T9" fmla="*/ 110 h 312"/>
                  <a:gd name="T10" fmla="*/ 97 w 166"/>
                  <a:gd name="T11" fmla="*/ 0 h 312"/>
                  <a:gd name="T12" fmla="*/ 77 w 166"/>
                  <a:gd name="T13" fmla="*/ 118 h 312"/>
                  <a:gd name="T14" fmla="*/ 0 w 166"/>
                  <a:gd name="T15" fmla="*/ 86 h 312"/>
                  <a:gd name="T16" fmla="*/ 75 w 166"/>
                  <a:gd name="T17" fmla="*/ 148 h 312"/>
                  <a:gd name="T18" fmla="*/ 67 w 166"/>
                  <a:gd name="T19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312">
                    <a:moveTo>
                      <a:pt x="67" y="312"/>
                    </a:moveTo>
                    <a:lnTo>
                      <a:pt x="114" y="312"/>
                    </a:lnTo>
                    <a:lnTo>
                      <a:pt x="114" y="140"/>
                    </a:lnTo>
                    <a:lnTo>
                      <a:pt x="166" y="89"/>
                    </a:lnTo>
                    <a:lnTo>
                      <a:pt x="110" y="110"/>
                    </a:lnTo>
                    <a:lnTo>
                      <a:pt x="97" y="0"/>
                    </a:lnTo>
                    <a:lnTo>
                      <a:pt x="77" y="118"/>
                    </a:lnTo>
                    <a:lnTo>
                      <a:pt x="0" y="86"/>
                    </a:lnTo>
                    <a:lnTo>
                      <a:pt x="75" y="148"/>
                    </a:lnTo>
                    <a:lnTo>
                      <a:pt x="67" y="3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38" name="Group 467"/>
            <p:cNvGrpSpPr/>
            <p:nvPr/>
          </p:nvGrpSpPr>
          <p:grpSpPr>
            <a:xfrm>
              <a:off x="7762653" y="6552204"/>
              <a:ext cx="475172" cy="712758"/>
              <a:chOff x="8138755" y="4295851"/>
              <a:chExt cx="694884" cy="1042326"/>
            </a:xfrm>
          </p:grpSpPr>
          <p:sp>
            <p:nvSpPr>
              <p:cNvPr id="172" name="Oval 352"/>
              <p:cNvSpPr>
                <a:spLocks noChangeArrowheads="1"/>
              </p:cNvSpPr>
              <p:nvPr/>
            </p:nvSpPr>
            <p:spPr bwMode="auto">
              <a:xfrm>
                <a:off x="8138755" y="4295851"/>
                <a:ext cx="694884" cy="692348"/>
              </a:xfrm>
              <a:prstGeom prst="ellipse">
                <a:avLst/>
              </a:prstGeom>
              <a:solidFill>
                <a:srgbClr val="FFB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73" name="Freeform 353"/>
              <p:cNvSpPr>
                <a:spLocks/>
              </p:cNvSpPr>
              <p:nvPr/>
            </p:nvSpPr>
            <p:spPr bwMode="auto">
              <a:xfrm>
                <a:off x="8293455" y="4554531"/>
                <a:ext cx="349978" cy="783646"/>
              </a:xfrm>
              <a:custGeom>
                <a:avLst/>
                <a:gdLst>
                  <a:gd name="T0" fmla="*/ 55 w 138"/>
                  <a:gd name="T1" fmla="*/ 309 h 309"/>
                  <a:gd name="T2" fmla="*/ 94 w 138"/>
                  <a:gd name="T3" fmla="*/ 309 h 309"/>
                  <a:gd name="T4" fmla="*/ 94 w 138"/>
                  <a:gd name="T5" fmla="*/ 116 h 309"/>
                  <a:gd name="T6" fmla="*/ 138 w 138"/>
                  <a:gd name="T7" fmla="*/ 75 h 309"/>
                  <a:gd name="T8" fmla="*/ 91 w 138"/>
                  <a:gd name="T9" fmla="*/ 91 h 309"/>
                  <a:gd name="T10" fmla="*/ 80 w 138"/>
                  <a:gd name="T11" fmla="*/ 0 h 309"/>
                  <a:gd name="T12" fmla="*/ 64 w 138"/>
                  <a:gd name="T13" fmla="*/ 97 h 309"/>
                  <a:gd name="T14" fmla="*/ 0 w 138"/>
                  <a:gd name="T15" fmla="*/ 72 h 309"/>
                  <a:gd name="T16" fmla="*/ 61 w 138"/>
                  <a:gd name="T17" fmla="*/ 122 h 309"/>
                  <a:gd name="T18" fmla="*/ 55 w 138"/>
                  <a:gd name="T1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309">
                    <a:moveTo>
                      <a:pt x="55" y="309"/>
                    </a:moveTo>
                    <a:lnTo>
                      <a:pt x="94" y="309"/>
                    </a:lnTo>
                    <a:lnTo>
                      <a:pt x="94" y="116"/>
                    </a:lnTo>
                    <a:lnTo>
                      <a:pt x="138" y="75"/>
                    </a:lnTo>
                    <a:lnTo>
                      <a:pt x="91" y="91"/>
                    </a:lnTo>
                    <a:lnTo>
                      <a:pt x="80" y="0"/>
                    </a:lnTo>
                    <a:lnTo>
                      <a:pt x="64" y="97"/>
                    </a:lnTo>
                    <a:lnTo>
                      <a:pt x="0" y="72"/>
                    </a:lnTo>
                    <a:lnTo>
                      <a:pt x="61" y="122"/>
                    </a:lnTo>
                    <a:lnTo>
                      <a:pt x="55" y="3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39" name="Group 469"/>
            <p:cNvGrpSpPr/>
            <p:nvPr/>
          </p:nvGrpSpPr>
          <p:grpSpPr>
            <a:xfrm>
              <a:off x="7322165" y="6553938"/>
              <a:ext cx="341638" cy="612173"/>
              <a:chOff x="7494592" y="4298388"/>
              <a:chExt cx="499606" cy="895233"/>
            </a:xfrm>
          </p:grpSpPr>
          <p:sp>
            <p:nvSpPr>
              <p:cNvPr id="170" name="Oval 354"/>
              <p:cNvSpPr>
                <a:spLocks noChangeArrowheads="1"/>
              </p:cNvSpPr>
              <p:nvPr/>
            </p:nvSpPr>
            <p:spPr bwMode="auto">
              <a:xfrm>
                <a:off x="7494592" y="4298388"/>
                <a:ext cx="499606" cy="502142"/>
              </a:xfrm>
              <a:prstGeom prst="ellipse">
                <a:avLst/>
              </a:prstGeom>
              <a:solidFill>
                <a:srgbClr val="FFB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71" name="Freeform 355"/>
              <p:cNvSpPr>
                <a:spLocks/>
              </p:cNvSpPr>
              <p:nvPr/>
            </p:nvSpPr>
            <p:spPr bwMode="auto">
              <a:xfrm>
                <a:off x="7629004" y="4486057"/>
                <a:ext cx="253607" cy="707564"/>
              </a:xfrm>
              <a:custGeom>
                <a:avLst/>
                <a:gdLst>
                  <a:gd name="T0" fmla="*/ 60 w 100"/>
                  <a:gd name="T1" fmla="*/ 279 h 279"/>
                  <a:gd name="T2" fmla="*/ 30 w 100"/>
                  <a:gd name="T3" fmla="*/ 279 h 279"/>
                  <a:gd name="T4" fmla="*/ 30 w 100"/>
                  <a:gd name="T5" fmla="*/ 85 h 279"/>
                  <a:gd name="T6" fmla="*/ 0 w 100"/>
                  <a:gd name="T7" fmla="*/ 55 h 279"/>
                  <a:gd name="T8" fmla="*/ 34 w 100"/>
                  <a:gd name="T9" fmla="*/ 66 h 279"/>
                  <a:gd name="T10" fmla="*/ 42 w 100"/>
                  <a:gd name="T11" fmla="*/ 0 h 279"/>
                  <a:gd name="T12" fmla="*/ 53 w 100"/>
                  <a:gd name="T13" fmla="*/ 71 h 279"/>
                  <a:gd name="T14" fmla="*/ 100 w 100"/>
                  <a:gd name="T15" fmla="*/ 53 h 279"/>
                  <a:gd name="T16" fmla="*/ 55 w 100"/>
                  <a:gd name="T17" fmla="*/ 89 h 279"/>
                  <a:gd name="T18" fmla="*/ 60 w 100"/>
                  <a:gd name="T19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279">
                    <a:moveTo>
                      <a:pt x="60" y="279"/>
                    </a:moveTo>
                    <a:lnTo>
                      <a:pt x="30" y="279"/>
                    </a:lnTo>
                    <a:lnTo>
                      <a:pt x="30" y="85"/>
                    </a:lnTo>
                    <a:lnTo>
                      <a:pt x="0" y="55"/>
                    </a:lnTo>
                    <a:lnTo>
                      <a:pt x="34" y="66"/>
                    </a:lnTo>
                    <a:lnTo>
                      <a:pt x="42" y="0"/>
                    </a:lnTo>
                    <a:lnTo>
                      <a:pt x="53" y="71"/>
                    </a:lnTo>
                    <a:lnTo>
                      <a:pt x="100" y="53"/>
                    </a:lnTo>
                    <a:lnTo>
                      <a:pt x="55" y="89"/>
                    </a:lnTo>
                    <a:lnTo>
                      <a:pt x="60" y="2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40" name="Freeform 358"/>
            <p:cNvSpPr>
              <a:spLocks/>
            </p:cNvSpPr>
            <p:nvPr/>
          </p:nvSpPr>
          <p:spPr bwMode="auto">
            <a:xfrm>
              <a:off x="9999417" y="5164841"/>
              <a:ext cx="643390" cy="1914560"/>
            </a:xfrm>
            <a:custGeom>
              <a:avLst/>
              <a:gdLst>
                <a:gd name="T0" fmla="*/ 9 w 371"/>
                <a:gd name="T1" fmla="*/ 1104 h 1104"/>
                <a:gd name="T2" fmla="*/ 371 w 371"/>
                <a:gd name="T3" fmla="*/ 1087 h 1104"/>
                <a:gd name="T4" fmla="*/ 0 w 371"/>
                <a:gd name="T5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1104">
                  <a:moveTo>
                    <a:pt x="9" y="1104"/>
                  </a:moveTo>
                  <a:lnTo>
                    <a:pt x="371" y="10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grpSp>
          <p:nvGrpSpPr>
            <p:cNvPr id="41" name="Group 461"/>
            <p:cNvGrpSpPr/>
            <p:nvPr/>
          </p:nvGrpSpPr>
          <p:grpSpPr>
            <a:xfrm>
              <a:off x="9383775" y="5164841"/>
              <a:ext cx="1250695" cy="1914560"/>
              <a:chOff x="8671297" y="2266993"/>
              <a:chExt cx="1828997" cy="2799824"/>
            </a:xfrm>
          </p:grpSpPr>
          <p:sp>
            <p:nvSpPr>
              <p:cNvPr id="166" name="Freeform 356"/>
              <p:cNvSpPr>
                <a:spLocks/>
              </p:cNvSpPr>
              <p:nvPr/>
            </p:nvSpPr>
            <p:spPr bwMode="auto">
              <a:xfrm>
                <a:off x="8671297" y="2266993"/>
                <a:ext cx="923130" cy="2799824"/>
              </a:xfrm>
              <a:custGeom>
                <a:avLst/>
                <a:gdLst>
                  <a:gd name="T0" fmla="*/ 0 w 364"/>
                  <a:gd name="T1" fmla="*/ 1093 h 1104"/>
                  <a:gd name="T2" fmla="*/ 355 w 364"/>
                  <a:gd name="T3" fmla="*/ 0 h 1104"/>
                  <a:gd name="T4" fmla="*/ 364 w 364"/>
                  <a:gd name="T5" fmla="*/ 1104 h 1104"/>
                  <a:gd name="T6" fmla="*/ 0 w 364"/>
                  <a:gd name="T7" fmla="*/ 1093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1104">
                    <a:moveTo>
                      <a:pt x="0" y="1093"/>
                    </a:moveTo>
                    <a:lnTo>
                      <a:pt x="355" y="0"/>
                    </a:lnTo>
                    <a:lnTo>
                      <a:pt x="364" y="1104"/>
                    </a:lnTo>
                    <a:lnTo>
                      <a:pt x="0" y="1093"/>
                    </a:lnTo>
                    <a:close/>
                  </a:path>
                </a:pathLst>
              </a:custGeom>
              <a:solidFill>
                <a:srgbClr val="979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67" name="Freeform 357"/>
              <p:cNvSpPr>
                <a:spLocks/>
              </p:cNvSpPr>
              <p:nvPr/>
            </p:nvSpPr>
            <p:spPr bwMode="auto">
              <a:xfrm>
                <a:off x="9559411" y="2266993"/>
                <a:ext cx="940883" cy="2799824"/>
              </a:xfrm>
              <a:custGeom>
                <a:avLst/>
                <a:gdLst>
                  <a:gd name="T0" fmla="*/ 9 w 371"/>
                  <a:gd name="T1" fmla="*/ 1104 h 1104"/>
                  <a:gd name="T2" fmla="*/ 371 w 371"/>
                  <a:gd name="T3" fmla="*/ 1087 h 1104"/>
                  <a:gd name="T4" fmla="*/ 0 w 371"/>
                  <a:gd name="T5" fmla="*/ 0 h 1104"/>
                  <a:gd name="T6" fmla="*/ 9 w 371"/>
                  <a:gd name="T7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1" h="1104">
                    <a:moveTo>
                      <a:pt x="9" y="1104"/>
                    </a:moveTo>
                    <a:lnTo>
                      <a:pt x="371" y="1087"/>
                    </a:lnTo>
                    <a:lnTo>
                      <a:pt x="0" y="0"/>
                    </a:lnTo>
                    <a:lnTo>
                      <a:pt x="9" y="1104"/>
                    </a:lnTo>
                    <a:close/>
                  </a:path>
                </a:pathLst>
              </a:custGeom>
              <a:solidFill>
                <a:srgbClr val="C1B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68" name="Freeform 359"/>
              <p:cNvSpPr>
                <a:spLocks/>
              </p:cNvSpPr>
              <p:nvPr/>
            </p:nvSpPr>
            <p:spPr bwMode="auto">
              <a:xfrm>
                <a:off x="9328140" y="2266993"/>
                <a:ext cx="251071" cy="750677"/>
              </a:xfrm>
              <a:custGeom>
                <a:avLst/>
                <a:gdLst>
                  <a:gd name="T0" fmla="*/ 99 w 99"/>
                  <a:gd name="T1" fmla="*/ 295 h 296"/>
                  <a:gd name="T2" fmla="*/ 96 w 99"/>
                  <a:gd name="T3" fmla="*/ 0 h 296"/>
                  <a:gd name="T4" fmla="*/ 0 w 99"/>
                  <a:gd name="T5" fmla="*/ 296 h 296"/>
                  <a:gd name="T6" fmla="*/ 99 w 99"/>
                  <a:gd name="T7" fmla="*/ 29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296">
                    <a:moveTo>
                      <a:pt x="99" y="295"/>
                    </a:moveTo>
                    <a:lnTo>
                      <a:pt x="96" y="0"/>
                    </a:lnTo>
                    <a:lnTo>
                      <a:pt x="0" y="296"/>
                    </a:lnTo>
                    <a:lnTo>
                      <a:pt x="99" y="295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69" name="Freeform 360"/>
              <p:cNvSpPr>
                <a:spLocks/>
              </p:cNvSpPr>
              <p:nvPr/>
            </p:nvSpPr>
            <p:spPr bwMode="auto">
              <a:xfrm>
                <a:off x="9571603" y="2266993"/>
                <a:ext cx="253607" cy="748141"/>
              </a:xfrm>
              <a:custGeom>
                <a:avLst/>
                <a:gdLst>
                  <a:gd name="T0" fmla="*/ 100 w 100"/>
                  <a:gd name="T1" fmla="*/ 293 h 295"/>
                  <a:gd name="T2" fmla="*/ 0 w 100"/>
                  <a:gd name="T3" fmla="*/ 0 h 295"/>
                  <a:gd name="T4" fmla="*/ 1 w 100"/>
                  <a:gd name="T5" fmla="*/ 295 h 295"/>
                  <a:gd name="T6" fmla="*/ 100 w 100"/>
                  <a:gd name="T7" fmla="*/ 293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295">
                    <a:moveTo>
                      <a:pt x="100" y="293"/>
                    </a:moveTo>
                    <a:lnTo>
                      <a:pt x="0" y="0"/>
                    </a:lnTo>
                    <a:lnTo>
                      <a:pt x="1" y="295"/>
                    </a:lnTo>
                    <a:lnTo>
                      <a:pt x="100" y="293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42" name="Group 1"/>
            <p:cNvGrpSpPr/>
            <p:nvPr/>
          </p:nvGrpSpPr>
          <p:grpSpPr>
            <a:xfrm>
              <a:off x="8585532" y="6561356"/>
              <a:ext cx="454361" cy="681542"/>
              <a:chOff x="9635004" y="4453088"/>
              <a:chExt cx="664451" cy="996676"/>
            </a:xfrm>
          </p:grpSpPr>
          <p:sp>
            <p:nvSpPr>
              <p:cNvPr id="164" name="Oval 363"/>
              <p:cNvSpPr>
                <a:spLocks noChangeArrowheads="1"/>
              </p:cNvSpPr>
              <p:nvPr/>
            </p:nvSpPr>
            <p:spPr bwMode="auto">
              <a:xfrm>
                <a:off x="9635004" y="4453088"/>
                <a:ext cx="664451" cy="664451"/>
              </a:xfrm>
              <a:prstGeom prst="ellipse">
                <a:avLst/>
              </a:prstGeom>
              <a:solidFill>
                <a:srgbClr val="FFB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165" name="Freeform 364"/>
              <p:cNvSpPr>
                <a:spLocks/>
              </p:cNvSpPr>
              <p:nvPr/>
            </p:nvSpPr>
            <p:spPr bwMode="auto">
              <a:xfrm>
                <a:off x="9782097" y="4701623"/>
                <a:ext cx="332226" cy="748141"/>
              </a:xfrm>
              <a:custGeom>
                <a:avLst/>
                <a:gdLst>
                  <a:gd name="T0" fmla="*/ 53 w 131"/>
                  <a:gd name="T1" fmla="*/ 295 h 295"/>
                  <a:gd name="T2" fmla="*/ 91 w 131"/>
                  <a:gd name="T3" fmla="*/ 295 h 295"/>
                  <a:gd name="T4" fmla="*/ 91 w 131"/>
                  <a:gd name="T5" fmla="*/ 111 h 295"/>
                  <a:gd name="T6" fmla="*/ 131 w 131"/>
                  <a:gd name="T7" fmla="*/ 72 h 295"/>
                  <a:gd name="T8" fmla="*/ 86 w 131"/>
                  <a:gd name="T9" fmla="*/ 88 h 295"/>
                  <a:gd name="T10" fmla="*/ 77 w 131"/>
                  <a:gd name="T11" fmla="*/ 0 h 295"/>
                  <a:gd name="T12" fmla="*/ 61 w 131"/>
                  <a:gd name="T13" fmla="*/ 92 h 295"/>
                  <a:gd name="T14" fmla="*/ 0 w 131"/>
                  <a:gd name="T15" fmla="*/ 69 h 295"/>
                  <a:gd name="T16" fmla="*/ 59 w 131"/>
                  <a:gd name="T17" fmla="*/ 117 h 295"/>
                  <a:gd name="T18" fmla="*/ 53 w 131"/>
                  <a:gd name="T1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295">
                    <a:moveTo>
                      <a:pt x="53" y="295"/>
                    </a:moveTo>
                    <a:lnTo>
                      <a:pt x="91" y="295"/>
                    </a:lnTo>
                    <a:lnTo>
                      <a:pt x="91" y="111"/>
                    </a:lnTo>
                    <a:lnTo>
                      <a:pt x="131" y="72"/>
                    </a:lnTo>
                    <a:lnTo>
                      <a:pt x="86" y="88"/>
                    </a:lnTo>
                    <a:lnTo>
                      <a:pt x="77" y="0"/>
                    </a:lnTo>
                    <a:lnTo>
                      <a:pt x="61" y="92"/>
                    </a:lnTo>
                    <a:lnTo>
                      <a:pt x="0" y="69"/>
                    </a:lnTo>
                    <a:lnTo>
                      <a:pt x="59" y="117"/>
                    </a:lnTo>
                    <a:lnTo>
                      <a:pt x="53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sp>
          <p:nvSpPr>
            <p:cNvPr id="43" name="Freeform 365"/>
            <p:cNvSpPr>
              <a:spLocks/>
            </p:cNvSpPr>
            <p:nvPr/>
          </p:nvSpPr>
          <p:spPr bwMode="auto">
            <a:xfrm>
              <a:off x="10453778" y="4814532"/>
              <a:ext cx="891380" cy="374588"/>
            </a:xfrm>
            <a:custGeom>
              <a:avLst/>
              <a:gdLst>
                <a:gd name="T0" fmla="*/ 328 w 328"/>
                <a:gd name="T1" fmla="*/ 138 h 138"/>
                <a:gd name="T2" fmla="*/ 281 w 328"/>
                <a:gd name="T3" fmla="*/ 86 h 138"/>
                <a:gd name="T4" fmla="*/ 277 w 328"/>
                <a:gd name="T5" fmla="*/ 86 h 138"/>
                <a:gd name="T6" fmla="*/ 229 w 328"/>
                <a:gd name="T7" fmla="*/ 34 h 138"/>
                <a:gd name="T8" fmla="*/ 195 w 328"/>
                <a:gd name="T9" fmla="*/ 43 h 138"/>
                <a:gd name="T10" fmla="*/ 184 w 328"/>
                <a:gd name="T11" fmla="*/ 15 h 138"/>
                <a:gd name="T12" fmla="*/ 175 w 328"/>
                <a:gd name="T13" fmla="*/ 7 h 138"/>
                <a:gd name="T14" fmla="*/ 152 w 328"/>
                <a:gd name="T15" fmla="*/ 0 h 138"/>
                <a:gd name="T16" fmla="*/ 140 w 328"/>
                <a:gd name="T17" fmla="*/ 0 h 138"/>
                <a:gd name="T18" fmla="*/ 117 w 328"/>
                <a:gd name="T19" fmla="*/ 11 h 138"/>
                <a:gd name="T20" fmla="*/ 102 w 328"/>
                <a:gd name="T21" fmla="*/ 43 h 138"/>
                <a:gd name="T22" fmla="*/ 101 w 328"/>
                <a:gd name="T23" fmla="*/ 47 h 138"/>
                <a:gd name="T24" fmla="*/ 88 w 328"/>
                <a:gd name="T25" fmla="*/ 44 h 138"/>
                <a:gd name="T26" fmla="*/ 42 w 328"/>
                <a:gd name="T27" fmla="*/ 83 h 138"/>
                <a:gd name="T28" fmla="*/ 42 w 328"/>
                <a:gd name="T29" fmla="*/ 87 h 138"/>
                <a:gd name="T30" fmla="*/ 17 w 328"/>
                <a:gd name="T31" fmla="*/ 99 h 138"/>
                <a:gd name="T32" fmla="*/ 0 w 328"/>
                <a:gd name="T33" fmla="*/ 135 h 138"/>
                <a:gd name="T34" fmla="*/ 0 w 328"/>
                <a:gd name="T35" fmla="*/ 138 h 138"/>
                <a:gd name="T36" fmla="*/ 328 w 328"/>
                <a:gd name="T3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138">
                  <a:moveTo>
                    <a:pt x="328" y="138"/>
                  </a:moveTo>
                  <a:cubicBezTo>
                    <a:pt x="328" y="111"/>
                    <a:pt x="311" y="84"/>
                    <a:pt x="281" y="86"/>
                  </a:cubicBezTo>
                  <a:cubicBezTo>
                    <a:pt x="279" y="86"/>
                    <a:pt x="278" y="86"/>
                    <a:pt x="277" y="86"/>
                  </a:cubicBezTo>
                  <a:cubicBezTo>
                    <a:pt x="277" y="60"/>
                    <a:pt x="256" y="34"/>
                    <a:pt x="229" y="34"/>
                  </a:cubicBezTo>
                  <a:cubicBezTo>
                    <a:pt x="216" y="34"/>
                    <a:pt x="205" y="37"/>
                    <a:pt x="195" y="43"/>
                  </a:cubicBezTo>
                  <a:cubicBezTo>
                    <a:pt x="195" y="33"/>
                    <a:pt x="191" y="23"/>
                    <a:pt x="184" y="15"/>
                  </a:cubicBezTo>
                  <a:cubicBezTo>
                    <a:pt x="181" y="13"/>
                    <a:pt x="178" y="10"/>
                    <a:pt x="175" y="7"/>
                  </a:cubicBezTo>
                  <a:cubicBezTo>
                    <a:pt x="168" y="3"/>
                    <a:pt x="160" y="0"/>
                    <a:pt x="152" y="0"/>
                  </a:cubicBezTo>
                  <a:cubicBezTo>
                    <a:pt x="148" y="0"/>
                    <a:pt x="144" y="0"/>
                    <a:pt x="140" y="0"/>
                  </a:cubicBezTo>
                  <a:cubicBezTo>
                    <a:pt x="131" y="2"/>
                    <a:pt x="124" y="5"/>
                    <a:pt x="117" y="11"/>
                  </a:cubicBezTo>
                  <a:cubicBezTo>
                    <a:pt x="108" y="19"/>
                    <a:pt x="102" y="31"/>
                    <a:pt x="102" y="43"/>
                  </a:cubicBezTo>
                  <a:cubicBezTo>
                    <a:pt x="101" y="44"/>
                    <a:pt x="101" y="46"/>
                    <a:pt x="101" y="47"/>
                  </a:cubicBezTo>
                  <a:cubicBezTo>
                    <a:pt x="97" y="45"/>
                    <a:pt x="93" y="44"/>
                    <a:pt x="88" y="44"/>
                  </a:cubicBezTo>
                  <a:cubicBezTo>
                    <a:pt x="64" y="44"/>
                    <a:pt x="44" y="59"/>
                    <a:pt x="42" y="83"/>
                  </a:cubicBezTo>
                  <a:cubicBezTo>
                    <a:pt x="42" y="84"/>
                    <a:pt x="42" y="86"/>
                    <a:pt x="42" y="87"/>
                  </a:cubicBezTo>
                  <a:cubicBezTo>
                    <a:pt x="33" y="89"/>
                    <a:pt x="25" y="93"/>
                    <a:pt x="17" y="99"/>
                  </a:cubicBezTo>
                  <a:cubicBezTo>
                    <a:pt x="7" y="108"/>
                    <a:pt x="1" y="121"/>
                    <a:pt x="0" y="135"/>
                  </a:cubicBezTo>
                  <a:cubicBezTo>
                    <a:pt x="0" y="136"/>
                    <a:pt x="0" y="137"/>
                    <a:pt x="0" y="138"/>
                  </a:cubicBezTo>
                  <a:lnTo>
                    <a:pt x="328" y="1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4" name="Freeform 366"/>
            <p:cNvSpPr>
              <a:spLocks/>
            </p:cNvSpPr>
            <p:nvPr/>
          </p:nvSpPr>
          <p:spPr bwMode="auto">
            <a:xfrm>
              <a:off x="9590145" y="4729556"/>
              <a:ext cx="593098" cy="317359"/>
            </a:xfrm>
            <a:custGeom>
              <a:avLst/>
              <a:gdLst>
                <a:gd name="T0" fmla="*/ 218 w 218"/>
                <a:gd name="T1" fmla="*/ 117 h 117"/>
                <a:gd name="T2" fmla="*/ 218 w 218"/>
                <a:gd name="T3" fmla="*/ 114 h 117"/>
                <a:gd name="T4" fmla="*/ 201 w 218"/>
                <a:gd name="T5" fmla="*/ 82 h 117"/>
                <a:gd name="T6" fmla="*/ 165 w 218"/>
                <a:gd name="T7" fmla="*/ 42 h 117"/>
                <a:gd name="T8" fmla="*/ 147 w 218"/>
                <a:gd name="T9" fmla="*/ 42 h 117"/>
                <a:gd name="T10" fmla="*/ 148 w 218"/>
                <a:gd name="T11" fmla="*/ 36 h 117"/>
                <a:gd name="T12" fmla="*/ 139 w 218"/>
                <a:gd name="T13" fmla="*/ 11 h 117"/>
                <a:gd name="T14" fmla="*/ 133 w 218"/>
                <a:gd name="T15" fmla="*/ 5 h 117"/>
                <a:gd name="T16" fmla="*/ 116 w 218"/>
                <a:gd name="T17" fmla="*/ 0 h 117"/>
                <a:gd name="T18" fmla="*/ 108 w 218"/>
                <a:gd name="T19" fmla="*/ 0 h 117"/>
                <a:gd name="T20" fmla="*/ 91 w 218"/>
                <a:gd name="T21" fmla="*/ 8 h 117"/>
                <a:gd name="T22" fmla="*/ 80 w 218"/>
                <a:gd name="T23" fmla="*/ 31 h 117"/>
                <a:gd name="T24" fmla="*/ 81 w 218"/>
                <a:gd name="T25" fmla="*/ 40 h 117"/>
                <a:gd name="T26" fmla="*/ 73 w 218"/>
                <a:gd name="T27" fmla="*/ 39 h 117"/>
                <a:gd name="T28" fmla="*/ 36 w 218"/>
                <a:gd name="T29" fmla="*/ 71 h 117"/>
                <a:gd name="T30" fmla="*/ 36 w 218"/>
                <a:gd name="T31" fmla="*/ 73 h 117"/>
                <a:gd name="T32" fmla="*/ 1 w 218"/>
                <a:gd name="T33" fmla="*/ 106 h 117"/>
                <a:gd name="T34" fmla="*/ 1 w 218"/>
                <a:gd name="T35" fmla="*/ 117 h 117"/>
                <a:gd name="T36" fmla="*/ 218 w 218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8" h="117">
                  <a:moveTo>
                    <a:pt x="218" y="117"/>
                  </a:moveTo>
                  <a:cubicBezTo>
                    <a:pt x="218" y="116"/>
                    <a:pt x="218" y="115"/>
                    <a:pt x="218" y="114"/>
                  </a:cubicBezTo>
                  <a:cubicBezTo>
                    <a:pt x="217" y="99"/>
                    <a:pt x="211" y="89"/>
                    <a:pt x="201" y="82"/>
                  </a:cubicBezTo>
                  <a:cubicBezTo>
                    <a:pt x="201" y="61"/>
                    <a:pt x="185" y="46"/>
                    <a:pt x="165" y="42"/>
                  </a:cubicBezTo>
                  <a:cubicBezTo>
                    <a:pt x="159" y="41"/>
                    <a:pt x="153" y="41"/>
                    <a:pt x="147" y="42"/>
                  </a:cubicBezTo>
                  <a:cubicBezTo>
                    <a:pt x="147" y="40"/>
                    <a:pt x="147" y="38"/>
                    <a:pt x="148" y="36"/>
                  </a:cubicBezTo>
                  <a:cubicBezTo>
                    <a:pt x="148" y="27"/>
                    <a:pt x="145" y="18"/>
                    <a:pt x="139" y="11"/>
                  </a:cubicBezTo>
                  <a:cubicBezTo>
                    <a:pt x="137" y="9"/>
                    <a:pt x="135" y="7"/>
                    <a:pt x="133" y="5"/>
                  </a:cubicBezTo>
                  <a:cubicBezTo>
                    <a:pt x="128" y="2"/>
                    <a:pt x="122" y="0"/>
                    <a:pt x="116" y="0"/>
                  </a:cubicBezTo>
                  <a:cubicBezTo>
                    <a:pt x="113" y="0"/>
                    <a:pt x="110" y="0"/>
                    <a:pt x="108" y="0"/>
                  </a:cubicBezTo>
                  <a:cubicBezTo>
                    <a:pt x="101" y="1"/>
                    <a:pt x="96" y="4"/>
                    <a:pt x="91" y="8"/>
                  </a:cubicBezTo>
                  <a:cubicBezTo>
                    <a:pt x="85" y="14"/>
                    <a:pt x="81" y="22"/>
                    <a:pt x="80" y="31"/>
                  </a:cubicBezTo>
                  <a:cubicBezTo>
                    <a:pt x="80" y="34"/>
                    <a:pt x="80" y="37"/>
                    <a:pt x="81" y="40"/>
                  </a:cubicBezTo>
                  <a:cubicBezTo>
                    <a:pt x="78" y="40"/>
                    <a:pt x="76" y="39"/>
                    <a:pt x="73" y="39"/>
                  </a:cubicBezTo>
                  <a:cubicBezTo>
                    <a:pt x="55" y="39"/>
                    <a:pt x="38" y="51"/>
                    <a:pt x="36" y="71"/>
                  </a:cubicBezTo>
                  <a:cubicBezTo>
                    <a:pt x="36" y="72"/>
                    <a:pt x="36" y="73"/>
                    <a:pt x="36" y="73"/>
                  </a:cubicBezTo>
                  <a:cubicBezTo>
                    <a:pt x="18" y="73"/>
                    <a:pt x="2" y="88"/>
                    <a:pt x="1" y="106"/>
                  </a:cubicBezTo>
                  <a:cubicBezTo>
                    <a:pt x="0" y="110"/>
                    <a:pt x="1" y="113"/>
                    <a:pt x="1" y="117"/>
                  </a:cubicBezTo>
                  <a:lnTo>
                    <a:pt x="218" y="11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5" name="Freeform 367"/>
            <p:cNvSpPr>
              <a:spLocks/>
            </p:cNvSpPr>
            <p:nvPr/>
          </p:nvSpPr>
          <p:spPr bwMode="auto">
            <a:xfrm>
              <a:off x="10254345" y="5928758"/>
              <a:ext cx="495982" cy="267067"/>
            </a:xfrm>
            <a:custGeom>
              <a:avLst/>
              <a:gdLst>
                <a:gd name="T0" fmla="*/ 182 w 182"/>
                <a:gd name="T1" fmla="*/ 98 h 98"/>
                <a:gd name="T2" fmla="*/ 182 w 182"/>
                <a:gd name="T3" fmla="*/ 96 h 98"/>
                <a:gd name="T4" fmla="*/ 168 w 182"/>
                <a:gd name="T5" fmla="*/ 69 h 98"/>
                <a:gd name="T6" fmla="*/ 138 w 182"/>
                <a:gd name="T7" fmla="*/ 36 h 98"/>
                <a:gd name="T8" fmla="*/ 123 w 182"/>
                <a:gd name="T9" fmla="*/ 35 h 98"/>
                <a:gd name="T10" fmla="*/ 123 w 182"/>
                <a:gd name="T11" fmla="*/ 31 h 98"/>
                <a:gd name="T12" fmla="*/ 116 w 182"/>
                <a:gd name="T13" fmla="*/ 10 h 98"/>
                <a:gd name="T14" fmla="*/ 111 w 182"/>
                <a:gd name="T15" fmla="*/ 5 h 98"/>
                <a:gd name="T16" fmla="*/ 97 w 182"/>
                <a:gd name="T17" fmla="*/ 0 h 98"/>
                <a:gd name="T18" fmla="*/ 90 w 182"/>
                <a:gd name="T19" fmla="*/ 1 h 98"/>
                <a:gd name="T20" fmla="*/ 76 w 182"/>
                <a:gd name="T21" fmla="*/ 7 h 98"/>
                <a:gd name="T22" fmla="*/ 67 w 182"/>
                <a:gd name="T23" fmla="*/ 26 h 98"/>
                <a:gd name="T24" fmla="*/ 67 w 182"/>
                <a:gd name="T25" fmla="*/ 34 h 98"/>
                <a:gd name="T26" fmla="*/ 61 w 182"/>
                <a:gd name="T27" fmla="*/ 34 h 98"/>
                <a:gd name="T28" fmla="*/ 30 w 182"/>
                <a:gd name="T29" fmla="*/ 60 h 98"/>
                <a:gd name="T30" fmla="*/ 30 w 182"/>
                <a:gd name="T31" fmla="*/ 62 h 98"/>
                <a:gd name="T32" fmla="*/ 0 w 182"/>
                <a:gd name="T33" fmla="*/ 89 h 98"/>
                <a:gd name="T34" fmla="*/ 1 w 182"/>
                <a:gd name="T35" fmla="*/ 98 h 98"/>
                <a:gd name="T36" fmla="*/ 182 w 182"/>
                <a:gd name="T3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98">
                  <a:moveTo>
                    <a:pt x="182" y="98"/>
                  </a:moveTo>
                  <a:cubicBezTo>
                    <a:pt x="182" y="98"/>
                    <a:pt x="182" y="97"/>
                    <a:pt x="182" y="96"/>
                  </a:cubicBezTo>
                  <a:cubicBezTo>
                    <a:pt x="182" y="83"/>
                    <a:pt x="176" y="75"/>
                    <a:pt x="168" y="69"/>
                  </a:cubicBezTo>
                  <a:cubicBezTo>
                    <a:pt x="169" y="51"/>
                    <a:pt x="155" y="39"/>
                    <a:pt x="138" y="36"/>
                  </a:cubicBezTo>
                  <a:cubicBezTo>
                    <a:pt x="133" y="35"/>
                    <a:pt x="128" y="35"/>
                    <a:pt x="123" y="35"/>
                  </a:cubicBezTo>
                  <a:cubicBezTo>
                    <a:pt x="123" y="34"/>
                    <a:pt x="123" y="32"/>
                    <a:pt x="123" y="31"/>
                  </a:cubicBezTo>
                  <a:cubicBezTo>
                    <a:pt x="124" y="23"/>
                    <a:pt x="121" y="15"/>
                    <a:pt x="116" y="10"/>
                  </a:cubicBezTo>
                  <a:cubicBezTo>
                    <a:pt x="115" y="8"/>
                    <a:pt x="113" y="7"/>
                    <a:pt x="111" y="5"/>
                  </a:cubicBezTo>
                  <a:cubicBezTo>
                    <a:pt x="107" y="2"/>
                    <a:pt x="102" y="1"/>
                    <a:pt x="97" y="0"/>
                  </a:cubicBezTo>
                  <a:cubicBezTo>
                    <a:pt x="95" y="0"/>
                    <a:pt x="92" y="1"/>
                    <a:pt x="90" y="1"/>
                  </a:cubicBezTo>
                  <a:cubicBezTo>
                    <a:pt x="85" y="2"/>
                    <a:pt x="80" y="4"/>
                    <a:pt x="76" y="7"/>
                  </a:cubicBezTo>
                  <a:cubicBezTo>
                    <a:pt x="71" y="12"/>
                    <a:pt x="67" y="19"/>
                    <a:pt x="67" y="26"/>
                  </a:cubicBezTo>
                  <a:cubicBezTo>
                    <a:pt x="67" y="29"/>
                    <a:pt x="67" y="32"/>
                    <a:pt x="67" y="34"/>
                  </a:cubicBezTo>
                  <a:cubicBezTo>
                    <a:pt x="65" y="34"/>
                    <a:pt x="63" y="34"/>
                    <a:pt x="61" y="34"/>
                  </a:cubicBezTo>
                  <a:cubicBezTo>
                    <a:pt x="46" y="34"/>
                    <a:pt x="32" y="44"/>
                    <a:pt x="30" y="60"/>
                  </a:cubicBezTo>
                  <a:cubicBezTo>
                    <a:pt x="30" y="61"/>
                    <a:pt x="30" y="61"/>
                    <a:pt x="30" y="62"/>
                  </a:cubicBezTo>
                  <a:cubicBezTo>
                    <a:pt x="15" y="62"/>
                    <a:pt x="2" y="74"/>
                    <a:pt x="0" y="89"/>
                  </a:cubicBezTo>
                  <a:cubicBezTo>
                    <a:pt x="0" y="92"/>
                    <a:pt x="0" y="96"/>
                    <a:pt x="1" y="98"/>
                  </a:cubicBezTo>
                  <a:lnTo>
                    <a:pt x="182" y="9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6" name="Freeform 368"/>
            <p:cNvSpPr>
              <a:spLocks/>
            </p:cNvSpPr>
            <p:nvPr/>
          </p:nvSpPr>
          <p:spPr bwMode="auto">
            <a:xfrm>
              <a:off x="10797150" y="5379241"/>
              <a:ext cx="495982" cy="265333"/>
            </a:xfrm>
            <a:custGeom>
              <a:avLst/>
              <a:gdLst>
                <a:gd name="T0" fmla="*/ 182 w 182"/>
                <a:gd name="T1" fmla="*/ 98 h 98"/>
                <a:gd name="T2" fmla="*/ 182 w 182"/>
                <a:gd name="T3" fmla="*/ 96 h 98"/>
                <a:gd name="T4" fmla="*/ 168 w 182"/>
                <a:gd name="T5" fmla="*/ 69 h 98"/>
                <a:gd name="T6" fmla="*/ 138 w 182"/>
                <a:gd name="T7" fmla="*/ 36 h 98"/>
                <a:gd name="T8" fmla="*/ 123 w 182"/>
                <a:gd name="T9" fmla="*/ 35 h 98"/>
                <a:gd name="T10" fmla="*/ 123 w 182"/>
                <a:gd name="T11" fmla="*/ 30 h 98"/>
                <a:gd name="T12" fmla="*/ 116 w 182"/>
                <a:gd name="T13" fmla="*/ 9 h 98"/>
                <a:gd name="T14" fmla="*/ 111 w 182"/>
                <a:gd name="T15" fmla="*/ 5 h 98"/>
                <a:gd name="T16" fmla="*/ 97 w 182"/>
                <a:gd name="T17" fmla="*/ 0 h 98"/>
                <a:gd name="T18" fmla="*/ 90 w 182"/>
                <a:gd name="T19" fmla="*/ 0 h 98"/>
                <a:gd name="T20" fmla="*/ 76 w 182"/>
                <a:gd name="T21" fmla="*/ 7 h 98"/>
                <a:gd name="T22" fmla="*/ 67 w 182"/>
                <a:gd name="T23" fmla="*/ 26 h 98"/>
                <a:gd name="T24" fmla="*/ 67 w 182"/>
                <a:gd name="T25" fmla="*/ 34 h 98"/>
                <a:gd name="T26" fmla="*/ 61 w 182"/>
                <a:gd name="T27" fmla="*/ 33 h 98"/>
                <a:gd name="T28" fmla="*/ 30 w 182"/>
                <a:gd name="T29" fmla="*/ 60 h 98"/>
                <a:gd name="T30" fmla="*/ 30 w 182"/>
                <a:gd name="T31" fmla="*/ 62 h 98"/>
                <a:gd name="T32" fmla="*/ 0 w 182"/>
                <a:gd name="T33" fmla="*/ 89 h 98"/>
                <a:gd name="T34" fmla="*/ 1 w 182"/>
                <a:gd name="T35" fmla="*/ 98 h 98"/>
                <a:gd name="T36" fmla="*/ 182 w 182"/>
                <a:gd name="T3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98">
                  <a:moveTo>
                    <a:pt x="182" y="98"/>
                  </a:moveTo>
                  <a:cubicBezTo>
                    <a:pt x="182" y="97"/>
                    <a:pt x="182" y="97"/>
                    <a:pt x="182" y="96"/>
                  </a:cubicBezTo>
                  <a:cubicBezTo>
                    <a:pt x="182" y="83"/>
                    <a:pt x="176" y="74"/>
                    <a:pt x="168" y="69"/>
                  </a:cubicBezTo>
                  <a:cubicBezTo>
                    <a:pt x="169" y="51"/>
                    <a:pt x="155" y="38"/>
                    <a:pt x="138" y="36"/>
                  </a:cubicBezTo>
                  <a:cubicBezTo>
                    <a:pt x="133" y="35"/>
                    <a:pt x="128" y="35"/>
                    <a:pt x="123" y="35"/>
                  </a:cubicBezTo>
                  <a:cubicBezTo>
                    <a:pt x="123" y="33"/>
                    <a:pt x="123" y="32"/>
                    <a:pt x="123" y="30"/>
                  </a:cubicBezTo>
                  <a:cubicBezTo>
                    <a:pt x="124" y="23"/>
                    <a:pt x="121" y="15"/>
                    <a:pt x="116" y="9"/>
                  </a:cubicBezTo>
                  <a:cubicBezTo>
                    <a:pt x="115" y="8"/>
                    <a:pt x="113" y="6"/>
                    <a:pt x="111" y="5"/>
                  </a:cubicBezTo>
                  <a:cubicBezTo>
                    <a:pt x="107" y="2"/>
                    <a:pt x="102" y="0"/>
                    <a:pt x="97" y="0"/>
                  </a:cubicBezTo>
                  <a:cubicBezTo>
                    <a:pt x="95" y="0"/>
                    <a:pt x="92" y="0"/>
                    <a:pt x="90" y="0"/>
                  </a:cubicBezTo>
                  <a:cubicBezTo>
                    <a:pt x="85" y="1"/>
                    <a:pt x="80" y="4"/>
                    <a:pt x="76" y="7"/>
                  </a:cubicBezTo>
                  <a:cubicBezTo>
                    <a:pt x="71" y="12"/>
                    <a:pt x="67" y="19"/>
                    <a:pt x="67" y="26"/>
                  </a:cubicBezTo>
                  <a:cubicBezTo>
                    <a:pt x="67" y="29"/>
                    <a:pt x="67" y="31"/>
                    <a:pt x="67" y="34"/>
                  </a:cubicBezTo>
                  <a:cubicBezTo>
                    <a:pt x="65" y="33"/>
                    <a:pt x="63" y="33"/>
                    <a:pt x="61" y="33"/>
                  </a:cubicBezTo>
                  <a:cubicBezTo>
                    <a:pt x="46" y="33"/>
                    <a:pt x="32" y="43"/>
                    <a:pt x="30" y="60"/>
                  </a:cubicBezTo>
                  <a:cubicBezTo>
                    <a:pt x="30" y="60"/>
                    <a:pt x="30" y="61"/>
                    <a:pt x="30" y="62"/>
                  </a:cubicBezTo>
                  <a:cubicBezTo>
                    <a:pt x="15" y="61"/>
                    <a:pt x="2" y="74"/>
                    <a:pt x="0" y="89"/>
                  </a:cubicBezTo>
                  <a:cubicBezTo>
                    <a:pt x="0" y="92"/>
                    <a:pt x="0" y="95"/>
                    <a:pt x="1" y="98"/>
                  </a:cubicBezTo>
                  <a:lnTo>
                    <a:pt x="182" y="9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7" name="Freeform 369"/>
            <p:cNvSpPr>
              <a:spLocks/>
            </p:cNvSpPr>
            <p:nvPr/>
          </p:nvSpPr>
          <p:spPr bwMode="auto">
            <a:xfrm>
              <a:off x="8490442" y="5121487"/>
              <a:ext cx="631250" cy="341638"/>
            </a:xfrm>
            <a:custGeom>
              <a:avLst/>
              <a:gdLst>
                <a:gd name="T0" fmla="*/ 225 w 232"/>
                <a:gd name="T1" fmla="*/ 126 h 126"/>
                <a:gd name="T2" fmla="*/ 230 w 232"/>
                <a:gd name="T3" fmla="*/ 114 h 126"/>
                <a:gd name="T4" fmla="*/ 224 w 232"/>
                <a:gd name="T5" fmla="*/ 87 h 126"/>
                <a:gd name="T6" fmla="*/ 218 w 232"/>
                <a:gd name="T7" fmla="*/ 80 h 126"/>
                <a:gd name="T8" fmla="*/ 202 w 232"/>
                <a:gd name="T9" fmla="*/ 72 h 126"/>
                <a:gd name="T10" fmla="*/ 193 w 232"/>
                <a:gd name="T11" fmla="*/ 71 h 126"/>
                <a:gd name="T12" fmla="*/ 167 w 232"/>
                <a:gd name="T13" fmla="*/ 45 h 126"/>
                <a:gd name="T14" fmla="*/ 142 w 232"/>
                <a:gd name="T15" fmla="*/ 50 h 126"/>
                <a:gd name="T16" fmla="*/ 143 w 232"/>
                <a:gd name="T17" fmla="*/ 38 h 126"/>
                <a:gd name="T18" fmla="*/ 138 w 232"/>
                <a:gd name="T19" fmla="*/ 14 h 126"/>
                <a:gd name="T20" fmla="*/ 133 w 232"/>
                <a:gd name="T21" fmla="*/ 8 h 126"/>
                <a:gd name="T22" fmla="*/ 118 w 232"/>
                <a:gd name="T23" fmla="*/ 1 h 126"/>
                <a:gd name="T24" fmla="*/ 109 w 232"/>
                <a:gd name="T25" fmla="*/ 0 h 126"/>
                <a:gd name="T26" fmla="*/ 106 w 232"/>
                <a:gd name="T27" fmla="*/ 0 h 126"/>
                <a:gd name="T28" fmla="*/ 86 w 232"/>
                <a:gd name="T29" fmla="*/ 7 h 126"/>
                <a:gd name="T30" fmla="*/ 79 w 232"/>
                <a:gd name="T31" fmla="*/ 13 h 126"/>
                <a:gd name="T32" fmla="*/ 71 w 232"/>
                <a:gd name="T33" fmla="*/ 29 h 126"/>
                <a:gd name="T34" fmla="*/ 71 w 232"/>
                <a:gd name="T35" fmla="*/ 40 h 126"/>
                <a:gd name="T36" fmla="*/ 71 w 232"/>
                <a:gd name="T37" fmla="*/ 41 h 126"/>
                <a:gd name="T38" fmla="*/ 65 w 232"/>
                <a:gd name="T39" fmla="*/ 39 h 126"/>
                <a:gd name="T40" fmla="*/ 57 w 232"/>
                <a:gd name="T41" fmla="*/ 39 h 126"/>
                <a:gd name="T42" fmla="*/ 41 w 232"/>
                <a:gd name="T43" fmla="*/ 44 h 126"/>
                <a:gd name="T44" fmla="*/ 28 w 232"/>
                <a:gd name="T45" fmla="*/ 64 h 126"/>
                <a:gd name="T46" fmla="*/ 30 w 232"/>
                <a:gd name="T47" fmla="*/ 83 h 126"/>
                <a:gd name="T48" fmla="*/ 1 w 232"/>
                <a:gd name="T49" fmla="*/ 110 h 126"/>
                <a:gd name="T50" fmla="*/ 2 w 232"/>
                <a:gd name="T51" fmla="*/ 126 h 126"/>
                <a:gd name="T52" fmla="*/ 225 w 232"/>
                <a:gd name="T5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126">
                  <a:moveTo>
                    <a:pt x="225" y="126"/>
                  </a:moveTo>
                  <a:cubicBezTo>
                    <a:pt x="227" y="122"/>
                    <a:pt x="229" y="118"/>
                    <a:pt x="230" y="114"/>
                  </a:cubicBezTo>
                  <a:cubicBezTo>
                    <a:pt x="232" y="105"/>
                    <a:pt x="230" y="95"/>
                    <a:pt x="224" y="87"/>
                  </a:cubicBezTo>
                  <a:cubicBezTo>
                    <a:pt x="222" y="85"/>
                    <a:pt x="220" y="82"/>
                    <a:pt x="218" y="80"/>
                  </a:cubicBezTo>
                  <a:cubicBezTo>
                    <a:pt x="213" y="76"/>
                    <a:pt x="208" y="73"/>
                    <a:pt x="202" y="72"/>
                  </a:cubicBezTo>
                  <a:cubicBezTo>
                    <a:pt x="199" y="72"/>
                    <a:pt x="196" y="72"/>
                    <a:pt x="193" y="71"/>
                  </a:cubicBezTo>
                  <a:cubicBezTo>
                    <a:pt x="190" y="59"/>
                    <a:pt x="181" y="47"/>
                    <a:pt x="167" y="45"/>
                  </a:cubicBezTo>
                  <a:cubicBezTo>
                    <a:pt x="158" y="44"/>
                    <a:pt x="149" y="46"/>
                    <a:pt x="142" y="50"/>
                  </a:cubicBezTo>
                  <a:cubicBezTo>
                    <a:pt x="143" y="46"/>
                    <a:pt x="144" y="42"/>
                    <a:pt x="143" y="38"/>
                  </a:cubicBezTo>
                  <a:cubicBezTo>
                    <a:pt x="145" y="30"/>
                    <a:pt x="143" y="21"/>
                    <a:pt x="138" y="14"/>
                  </a:cubicBezTo>
                  <a:cubicBezTo>
                    <a:pt x="136" y="12"/>
                    <a:pt x="135" y="10"/>
                    <a:pt x="133" y="8"/>
                  </a:cubicBezTo>
                  <a:cubicBezTo>
                    <a:pt x="128" y="4"/>
                    <a:pt x="123" y="2"/>
                    <a:pt x="118" y="1"/>
                  </a:cubicBezTo>
                  <a:cubicBezTo>
                    <a:pt x="115" y="0"/>
                    <a:pt x="112" y="0"/>
                    <a:pt x="109" y="0"/>
                  </a:cubicBezTo>
                  <a:cubicBezTo>
                    <a:pt x="108" y="0"/>
                    <a:pt x="107" y="0"/>
                    <a:pt x="106" y="0"/>
                  </a:cubicBezTo>
                  <a:cubicBezTo>
                    <a:pt x="99" y="0"/>
                    <a:pt x="92" y="3"/>
                    <a:pt x="86" y="7"/>
                  </a:cubicBezTo>
                  <a:cubicBezTo>
                    <a:pt x="84" y="9"/>
                    <a:pt x="82" y="11"/>
                    <a:pt x="79" y="13"/>
                  </a:cubicBezTo>
                  <a:cubicBezTo>
                    <a:pt x="75" y="17"/>
                    <a:pt x="73" y="23"/>
                    <a:pt x="71" y="29"/>
                  </a:cubicBezTo>
                  <a:cubicBezTo>
                    <a:pt x="71" y="32"/>
                    <a:pt x="70" y="36"/>
                    <a:pt x="71" y="40"/>
                  </a:cubicBezTo>
                  <a:cubicBezTo>
                    <a:pt x="71" y="40"/>
                    <a:pt x="71" y="41"/>
                    <a:pt x="71" y="41"/>
                  </a:cubicBezTo>
                  <a:cubicBezTo>
                    <a:pt x="69" y="40"/>
                    <a:pt x="67" y="40"/>
                    <a:pt x="65" y="39"/>
                  </a:cubicBezTo>
                  <a:cubicBezTo>
                    <a:pt x="63" y="39"/>
                    <a:pt x="60" y="39"/>
                    <a:pt x="57" y="39"/>
                  </a:cubicBezTo>
                  <a:cubicBezTo>
                    <a:pt x="51" y="39"/>
                    <a:pt x="46" y="41"/>
                    <a:pt x="41" y="44"/>
                  </a:cubicBezTo>
                  <a:cubicBezTo>
                    <a:pt x="34" y="49"/>
                    <a:pt x="30" y="56"/>
                    <a:pt x="28" y="64"/>
                  </a:cubicBezTo>
                  <a:cubicBezTo>
                    <a:pt x="27" y="71"/>
                    <a:pt x="27" y="77"/>
                    <a:pt x="30" y="83"/>
                  </a:cubicBezTo>
                  <a:cubicBezTo>
                    <a:pt x="16" y="86"/>
                    <a:pt x="5" y="95"/>
                    <a:pt x="1" y="110"/>
                  </a:cubicBezTo>
                  <a:cubicBezTo>
                    <a:pt x="0" y="115"/>
                    <a:pt x="1" y="121"/>
                    <a:pt x="2" y="126"/>
                  </a:cubicBezTo>
                  <a:lnTo>
                    <a:pt x="225" y="12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8" name="Freeform 371"/>
            <p:cNvSpPr>
              <a:spLocks/>
            </p:cNvSpPr>
            <p:nvPr/>
          </p:nvSpPr>
          <p:spPr bwMode="auto">
            <a:xfrm>
              <a:off x="8423300" y="4611524"/>
              <a:ext cx="697150" cy="293080"/>
            </a:xfrm>
            <a:custGeom>
              <a:avLst/>
              <a:gdLst>
                <a:gd name="T0" fmla="*/ 0 w 256"/>
                <a:gd name="T1" fmla="*/ 108 h 108"/>
                <a:gd name="T2" fmla="*/ 37 w 256"/>
                <a:gd name="T3" fmla="*/ 67 h 108"/>
                <a:gd name="T4" fmla="*/ 40 w 256"/>
                <a:gd name="T5" fmla="*/ 67 h 108"/>
                <a:gd name="T6" fmla="*/ 78 w 256"/>
                <a:gd name="T7" fmla="*/ 27 h 108"/>
                <a:gd name="T8" fmla="*/ 103 w 256"/>
                <a:gd name="T9" fmla="*/ 34 h 108"/>
                <a:gd name="T10" fmla="*/ 112 w 256"/>
                <a:gd name="T11" fmla="*/ 12 h 108"/>
                <a:gd name="T12" fmla="*/ 120 w 256"/>
                <a:gd name="T13" fmla="*/ 6 h 108"/>
                <a:gd name="T14" fmla="*/ 137 w 256"/>
                <a:gd name="T15" fmla="*/ 0 h 108"/>
                <a:gd name="T16" fmla="*/ 147 w 256"/>
                <a:gd name="T17" fmla="*/ 0 h 108"/>
                <a:gd name="T18" fmla="*/ 164 w 256"/>
                <a:gd name="T19" fmla="*/ 9 h 108"/>
                <a:gd name="T20" fmla="*/ 176 w 256"/>
                <a:gd name="T21" fmla="*/ 34 h 108"/>
                <a:gd name="T22" fmla="*/ 177 w 256"/>
                <a:gd name="T23" fmla="*/ 37 h 108"/>
                <a:gd name="T24" fmla="*/ 187 w 256"/>
                <a:gd name="T25" fmla="*/ 35 h 108"/>
                <a:gd name="T26" fmla="*/ 223 w 256"/>
                <a:gd name="T27" fmla="*/ 65 h 108"/>
                <a:gd name="T28" fmla="*/ 223 w 256"/>
                <a:gd name="T29" fmla="*/ 68 h 108"/>
                <a:gd name="T30" fmla="*/ 242 w 256"/>
                <a:gd name="T31" fmla="*/ 77 h 108"/>
                <a:gd name="T32" fmla="*/ 256 w 256"/>
                <a:gd name="T33" fmla="*/ 105 h 108"/>
                <a:gd name="T34" fmla="*/ 256 w 256"/>
                <a:gd name="T35" fmla="*/ 108 h 108"/>
                <a:gd name="T36" fmla="*/ 0 w 256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" h="108">
                  <a:moveTo>
                    <a:pt x="0" y="108"/>
                  </a:moveTo>
                  <a:cubicBezTo>
                    <a:pt x="0" y="87"/>
                    <a:pt x="13" y="66"/>
                    <a:pt x="37" y="67"/>
                  </a:cubicBezTo>
                  <a:cubicBezTo>
                    <a:pt x="38" y="67"/>
                    <a:pt x="39" y="67"/>
                    <a:pt x="40" y="67"/>
                  </a:cubicBezTo>
                  <a:cubicBezTo>
                    <a:pt x="40" y="47"/>
                    <a:pt x="57" y="27"/>
                    <a:pt x="78" y="27"/>
                  </a:cubicBezTo>
                  <a:cubicBezTo>
                    <a:pt x="87" y="27"/>
                    <a:pt x="96" y="29"/>
                    <a:pt x="103" y="34"/>
                  </a:cubicBezTo>
                  <a:cubicBezTo>
                    <a:pt x="104" y="26"/>
                    <a:pt x="107" y="18"/>
                    <a:pt x="112" y="12"/>
                  </a:cubicBezTo>
                  <a:cubicBezTo>
                    <a:pt x="115" y="10"/>
                    <a:pt x="117" y="8"/>
                    <a:pt x="120" y="6"/>
                  </a:cubicBezTo>
                  <a:cubicBezTo>
                    <a:pt x="125" y="2"/>
                    <a:pt x="131" y="0"/>
                    <a:pt x="137" y="0"/>
                  </a:cubicBezTo>
                  <a:cubicBezTo>
                    <a:pt x="140" y="0"/>
                    <a:pt x="143" y="0"/>
                    <a:pt x="147" y="0"/>
                  </a:cubicBezTo>
                  <a:cubicBezTo>
                    <a:pt x="153" y="2"/>
                    <a:pt x="159" y="5"/>
                    <a:pt x="164" y="9"/>
                  </a:cubicBezTo>
                  <a:cubicBezTo>
                    <a:pt x="171" y="15"/>
                    <a:pt x="176" y="24"/>
                    <a:pt x="176" y="34"/>
                  </a:cubicBezTo>
                  <a:cubicBezTo>
                    <a:pt x="177" y="35"/>
                    <a:pt x="177" y="36"/>
                    <a:pt x="177" y="37"/>
                  </a:cubicBezTo>
                  <a:cubicBezTo>
                    <a:pt x="180" y="35"/>
                    <a:pt x="183" y="35"/>
                    <a:pt x="187" y="35"/>
                  </a:cubicBezTo>
                  <a:cubicBezTo>
                    <a:pt x="205" y="35"/>
                    <a:pt x="221" y="46"/>
                    <a:pt x="223" y="65"/>
                  </a:cubicBezTo>
                  <a:cubicBezTo>
                    <a:pt x="223" y="66"/>
                    <a:pt x="223" y="67"/>
                    <a:pt x="223" y="68"/>
                  </a:cubicBezTo>
                  <a:cubicBezTo>
                    <a:pt x="230" y="69"/>
                    <a:pt x="236" y="72"/>
                    <a:pt x="242" y="77"/>
                  </a:cubicBezTo>
                  <a:cubicBezTo>
                    <a:pt x="250" y="84"/>
                    <a:pt x="255" y="94"/>
                    <a:pt x="256" y="105"/>
                  </a:cubicBezTo>
                  <a:cubicBezTo>
                    <a:pt x="256" y="106"/>
                    <a:pt x="256" y="107"/>
                    <a:pt x="256" y="108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  <p:sp>
          <p:nvSpPr>
            <p:cNvPr id="49" name="Freeform 474"/>
            <p:cNvSpPr/>
            <p:nvPr/>
          </p:nvSpPr>
          <p:spPr>
            <a:xfrm>
              <a:off x="7943045" y="7310868"/>
              <a:ext cx="3489483" cy="381945"/>
            </a:xfrm>
            <a:custGeom>
              <a:avLst/>
              <a:gdLst>
                <a:gd name="connsiteX0" fmla="*/ 2612941 w 5102966"/>
                <a:gd name="connsiteY0" fmla="*/ 0 h 558551"/>
                <a:gd name="connsiteX1" fmla="*/ 5022479 w 5102966"/>
                <a:gd name="connsiteY1" fmla="*/ 366075 h 558551"/>
                <a:gd name="connsiteX2" fmla="*/ 5102966 w 5102966"/>
                <a:gd name="connsiteY2" fmla="*/ 400750 h 558551"/>
                <a:gd name="connsiteX3" fmla="*/ 5083758 w 5102966"/>
                <a:gd name="connsiteY3" fmla="*/ 403344 h 558551"/>
                <a:gd name="connsiteX4" fmla="*/ 4918406 w 5102966"/>
                <a:gd name="connsiteY4" fmla="*/ 423632 h 558551"/>
                <a:gd name="connsiteX5" fmla="*/ 4747474 w 5102966"/>
                <a:gd name="connsiteY5" fmla="*/ 442906 h 558551"/>
                <a:gd name="connsiteX6" fmla="*/ 4569950 w 5102966"/>
                <a:gd name="connsiteY6" fmla="*/ 460152 h 558551"/>
                <a:gd name="connsiteX7" fmla="*/ 4387352 w 5102966"/>
                <a:gd name="connsiteY7" fmla="*/ 476890 h 558551"/>
                <a:gd name="connsiteX8" fmla="*/ 4199176 w 5102966"/>
                <a:gd name="connsiteY8" fmla="*/ 492106 h 558551"/>
                <a:gd name="connsiteX9" fmla="*/ 4005927 w 5102966"/>
                <a:gd name="connsiteY9" fmla="*/ 505294 h 558551"/>
                <a:gd name="connsiteX10" fmla="*/ 3807606 w 5102966"/>
                <a:gd name="connsiteY10" fmla="*/ 517467 h 558551"/>
                <a:gd name="connsiteX11" fmla="*/ 3604720 w 5102966"/>
                <a:gd name="connsiteY11" fmla="*/ 528118 h 558551"/>
                <a:gd name="connsiteX12" fmla="*/ 3397270 w 5102966"/>
                <a:gd name="connsiteY12" fmla="*/ 537248 h 558551"/>
                <a:gd name="connsiteX13" fmla="*/ 3186268 w 5102966"/>
                <a:gd name="connsiteY13" fmla="*/ 545364 h 558551"/>
                <a:gd name="connsiteX14" fmla="*/ 2971209 w 5102966"/>
                <a:gd name="connsiteY14" fmla="*/ 550943 h 558551"/>
                <a:gd name="connsiteX15" fmla="*/ 2752600 w 5102966"/>
                <a:gd name="connsiteY15" fmla="*/ 555001 h 558551"/>
                <a:gd name="connsiteX16" fmla="*/ 2530947 w 5102966"/>
                <a:gd name="connsiteY16" fmla="*/ 558044 h 558551"/>
                <a:gd name="connsiteX17" fmla="*/ 2306251 w 5102966"/>
                <a:gd name="connsiteY17" fmla="*/ 558551 h 558551"/>
                <a:gd name="connsiteX18" fmla="*/ 2081555 w 5102966"/>
                <a:gd name="connsiteY18" fmla="*/ 558044 h 558551"/>
                <a:gd name="connsiteX19" fmla="*/ 1859902 w 5102966"/>
                <a:gd name="connsiteY19" fmla="*/ 555001 h 558551"/>
                <a:gd name="connsiteX20" fmla="*/ 1641292 w 5102966"/>
                <a:gd name="connsiteY20" fmla="*/ 550943 h 558551"/>
                <a:gd name="connsiteX21" fmla="*/ 1426234 w 5102966"/>
                <a:gd name="connsiteY21" fmla="*/ 545364 h 558551"/>
                <a:gd name="connsiteX22" fmla="*/ 1215232 w 5102966"/>
                <a:gd name="connsiteY22" fmla="*/ 537248 h 558551"/>
                <a:gd name="connsiteX23" fmla="*/ 1007782 w 5102966"/>
                <a:gd name="connsiteY23" fmla="*/ 528118 h 558551"/>
                <a:gd name="connsiteX24" fmla="*/ 804896 w 5102966"/>
                <a:gd name="connsiteY24" fmla="*/ 517467 h 558551"/>
                <a:gd name="connsiteX25" fmla="*/ 606575 w 5102966"/>
                <a:gd name="connsiteY25" fmla="*/ 505294 h 558551"/>
                <a:gd name="connsiteX26" fmla="*/ 413326 w 5102966"/>
                <a:gd name="connsiteY26" fmla="*/ 492106 h 558551"/>
                <a:gd name="connsiteX27" fmla="*/ 225150 w 5102966"/>
                <a:gd name="connsiteY27" fmla="*/ 476890 h 558551"/>
                <a:gd name="connsiteX28" fmla="*/ 42045 w 5102966"/>
                <a:gd name="connsiteY28" fmla="*/ 460152 h 558551"/>
                <a:gd name="connsiteX29" fmla="*/ 0 w 5102966"/>
                <a:gd name="connsiteY29" fmla="*/ 456056 h 558551"/>
                <a:gd name="connsiteX30" fmla="*/ 23645 w 5102966"/>
                <a:gd name="connsiteY30" fmla="*/ 443517 h 558551"/>
                <a:gd name="connsiteX31" fmla="*/ 2612941 w 5102966"/>
                <a:gd name="connsiteY31" fmla="*/ 0 h 55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02966" h="558551">
                  <a:moveTo>
                    <a:pt x="2612941" y="0"/>
                  </a:moveTo>
                  <a:cubicBezTo>
                    <a:pt x="3583004" y="0"/>
                    <a:pt x="4449751" y="142504"/>
                    <a:pt x="5022479" y="366075"/>
                  </a:cubicBezTo>
                  <a:lnTo>
                    <a:pt x="5102966" y="400750"/>
                  </a:lnTo>
                  <a:lnTo>
                    <a:pt x="5083758" y="403344"/>
                  </a:lnTo>
                  <a:lnTo>
                    <a:pt x="4918406" y="423632"/>
                  </a:lnTo>
                  <a:lnTo>
                    <a:pt x="4747474" y="442906"/>
                  </a:lnTo>
                  <a:lnTo>
                    <a:pt x="4569950" y="460152"/>
                  </a:lnTo>
                  <a:lnTo>
                    <a:pt x="4387352" y="476890"/>
                  </a:lnTo>
                  <a:lnTo>
                    <a:pt x="4199176" y="492106"/>
                  </a:lnTo>
                  <a:lnTo>
                    <a:pt x="4005927" y="505294"/>
                  </a:lnTo>
                  <a:lnTo>
                    <a:pt x="3807606" y="517467"/>
                  </a:lnTo>
                  <a:lnTo>
                    <a:pt x="3604720" y="528118"/>
                  </a:lnTo>
                  <a:lnTo>
                    <a:pt x="3397270" y="537248"/>
                  </a:lnTo>
                  <a:lnTo>
                    <a:pt x="3186268" y="545364"/>
                  </a:lnTo>
                  <a:lnTo>
                    <a:pt x="2971209" y="550943"/>
                  </a:lnTo>
                  <a:lnTo>
                    <a:pt x="2752600" y="555001"/>
                  </a:lnTo>
                  <a:lnTo>
                    <a:pt x="2530947" y="558044"/>
                  </a:lnTo>
                  <a:lnTo>
                    <a:pt x="2306251" y="558551"/>
                  </a:lnTo>
                  <a:lnTo>
                    <a:pt x="2081555" y="558044"/>
                  </a:lnTo>
                  <a:lnTo>
                    <a:pt x="1859902" y="555001"/>
                  </a:lnTo>
                  <a:lnTo>
                    <a:pt x="1641292" y="550943"/>
                  </a:lnTo>
                  <a:lnTo>
                    <a:pt x="1426234" y="545364"/>
                  </a:lnTo>
                  <a:lnTo>
                    <a:pt x="1215232" y="537248"/>
                  </a:lnTo>
                  <a:lnTo>
                    <a:pt x="1007782" y="528118"/>
                  </a:lnTo>
                  <a:lnTo>
                    <a:pt x="804896" y="517467"/>
                  </a:lnTo>
                  <a:lnTo>
                    <a:pt x="606575" y="505294"/>
                  </a:lnTo>
                  <a:lnTo>
                    <a:pt x="413326" y="492106"/>
                  </a:lnTo>
                  <a:lnTo>
                    <a:pt x="225150" y="476890"/>
                  </a:lnTo>
                  <a:lnTo>
                    <a:pt x="42045" y="460152"/>
                  </a:lnTo>
                  <a:lnTo>
                    <a:pt x="0" y="456056"/>
                  </a:lnTo>
                  <a:lnTo>
                    <a:pt x="23645" y="443517"/>
                  </a:lnTo>
                  <a:cubicBezTo>
                    <a:pt x="584796" y="175931"/>
                    <a:pt x="1535094" y="0"/>
                    <a:pt x="2612941" y="0"/>
                  </a:cubicBezTo>
                  <a:close/>
                </a:path>
              </a:pathLst>
            </a:custGeom>
            <a:gradFill>
              <a:gsLst>
                <a:gs pos="1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grpSp>
          <p:nvGrpSpPr>
            <p:cNvPr id="50" name="Group 266"/>
            <p:cNvGrpSpPr/>
            <p:nvPr/>
          </p:nvGrpSpPr>
          <p:grpSpPr>
            <a:xfrm>
              <a:off x="10440277" y="5570408"/>
              <a:ext cx="1660900" cy="1349346"/>
              <a:chOff x="13765863" y="782224"/>
              <a:chExt cx="2428875" cy="1973263"/>
            </a:xfrm>
          </p:grpSpPr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>
                <a:off x="15156513" y="1461674"/>
                <a:ext cx="55563" cy="1293812"/>
              </a:xfrm>
              <a:custGeom>
                <a:avLst/>
                <a:gdLst>
                  <a:gd name="T0" fmla="*/ 35 w 35"/>
                  <a:gd name="T1" fmla="*/ 815 h 815"/>
                  <a:gd name="T2" fmla="*/ 0 w 35"/>
                  <a:gd name="T3" fmla="*/ 815 h 815"/>
                  <a:gd name="T4" fmla="*/ 0 w 35"/>
                  <a:gd name="T5" fmla="*/ 0 h 815"/>
                  <a:gd name="T6" fmla="*/ 14 w 35"/>
                  <a:gd name="T7" fmla="*/ 0 h 815"/>
                  <a:gd name="T8" fmla="*/ 35 w 35"/>
                  <a:gd name="T9" fmla="*/ 815 h 815"/>
                  <a:gd name="T10" fmla="*/ 35 w 35"/>
                  <a:gd name="T1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815">
                    <a:moveTo>
                      <a:pt x="35" y="815"/>
                    </a:moveTo>
                    <a:lnTo>
                      <a:pt x="0" y="81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5" y="815"/>
                    </a:lnTo>
                    <a:lnTo>
                      <a:pt x="35" y="815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9" name="Freeform 6"/>
              <p:cNvSpPr>
                <a:spLocks/>
              </p:cNvSpPr>
              <p:nvPr/>
            </p:nvSpPr>
            <p:spPr bwMode="auto">
              <a:xfrm>
                <a:off x="15099363" y="1461674"/>
                <a:ext cx="57150" cy="1293812"/>
              </a:xfrm>
              <a:custGeom>
                <a:avLst/>
                <a:gdLst>
                  <a:gd name="T0" fmla="*/ 0 w 36"/>
                  <a:gd name="T1" fmla="*/ 815 h 815"/>
                  <a:gd name="T2" fmla="*/ 36 w 36"/>
                  <a:gd name="T3" fmla="*/ 815 h 815"/>
                  <a:gd name="T4" fmla="*/ 36 w 36"/>
                  <a:gd name="T5" fmla="*/ 0 h 815"/>
                  <a:gd name="T6" fmla="*/ 22 w 36"/>
                  <a:gd name="T7" fmla="*/ 0 h 815"/>
                  <a:gd name="T8" fmla="*/ 0 w 36"/>
                  <a:gd name="T9" fmla="*/ 815 h 815"/>
                  <a:gd name="T10" fmla="*/ 0 w 36"/>
                  <a:gd name="T11" fmla="*/ 815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815">
                    <a:moveTo>
                      <a:pt x="0" y="815"/>
                    </a:moveTo>
                    <a:lnTo>
                      <a:pt x="36" y="815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815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0" name="Freeform 7"/>
              <p:cNvSpPr>
                <a:spLocks/>
              </p:cNvSpPr>
              <p:nvPr/>
            </p:nvSpPr>
            <p:spPr bwMode="auto">
              <a:xfrm>
                <a:off x="15156513" y="1037812"/>
                <a:ext cx="239713" cy="423862"/>
              </a:xfrm>
              <a:custGeom>
                <a:avLst/>
                <a:gdLst>
                  <a:gd name="T0" fmla="*/ 0 w 64"/>
                  <a:gd name="T1" fmla="*/ 113 h 113"/>
                  <a:gd name="T2" fmla="*/ 0 w 64"/>
                  <a:gd name="T3" fmla="*/ 106 h 113"/>
                  <a:gd name="T4" fmla="*/ 9 w 64"/>
                  <a:gd name="T5" fmla="*/ 79 h 113"/>
                  <a:gd name="T6" fmla="*/ 60 w 64"/>
                  <a:gd name="T7" fmla="*/ 3 h 113"/>
                  <a:gd name="T8" fmla="*/ 64 w 64"/>
                  <a:gd name="T9" fmla="*/ 1 h 113"/>
                  <a:gd name="T10" fmla="*/ 0 w 64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13">
                    <a:moveTo>
                      <a:pt x="0" y="113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2" y="98"/>
                      <a:pt x="5" y="88"/>
                      <a:pt x="9" y="79"/>
                    </a:cubicBezTo>
                    <a:cubicBezTo>
                      <a:pt x="15" y="65"/>
                      <a:pt x="42" y="29"/>
                      <a:pt x="60" y="3"/>
                    </a:cubicBezTo>
                    <a:cubicBezTo>
                      <a:pt x="62" y="0"/>
                      <a:pt x="64" y="0"/>
                      <a:pt x="64" y="1"/>
                    </a:cubicBezTo>
                    <a:cubicBezTo>
                      <a:pt x="0" y="113"/>
                      <a:pt x="0" y="113"/>
                      <a:pt x="0" y="113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1" name="Freeform 8"/>
              <p:cNvSpPr>
                <a:spLocks/>
              </p:cNvSpPr>
              <p:nvPr/>
            </p:nvSpPr>
            <p:spPr bwMode="auto">
              <a:xfrm>
                <a:off x="15156513" y="1040987"/>
                <a:ext cx="252413" cy="420687"/>
              </a:xfrm>
              <a:custGeom>
                <a:avLst/>
                <a:gdLst>
                  <a:gd name="T0" fmla="*/ 0 w 67"/>
                  <a:gd name="T1" fmla="*/ 112 h 112"/>
                  <a:gd name="T2" fmla="*/ 6 w 67"/>
                  <a:gd name="T3" fmla="*/ 108 h 112"/>
                  <a:gd name="T4" fmla="*/ 24 w 67"/>
                  <a:gd name="T5" fmla="*/ 87 h 112"/>
                  <a:gd name="T6" fmla="*/ 65 w 67"/>
                  <a:gd name="T7" fmla="*/ 5 h 112"/>
                  <a:gd name="T8" fmla="*/ 64 w 67"/>
                  <a:gd name="T9" fmla="*/ 0 h 112"/>
                  <a:gd name="T10" fmla="*/ 0 w 67"/>
                  <a:gd name="T11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112">
                    <a:moveTo>
                      <a:pt x="0" y="112"/>
                    </a:moveTo>
                    <a:cubicBezTo>
                      <a:pt x="6" y="108"/>
                      <a:pt x="6" y="108"/>
                      <a:pt x="6" y="108"/>
                    </a:cubicBezTo>
                    <a:cubicBezTo>
                      <a:pt x="11" y="102"/>
                      <a:pt x="18" y="95"/>
                      <a:pt x="24" y="87"/>
                    </a:cubicBezTo>
                    <a:cubicBezTo>
                      <a:pt x="33" y="75"/>
                      <a:pt x="52" y="33"/>
                      <a:pt x="65" y="5"/>
                    </a:cubicBezTo>
                    <a:cubicBezTo>
                      <a:pt x="67" y="2"/>
                      <a:pt x="65" y="0"/>
                      <a:pt x="64" y="0"/>
                    </a:cubicBezTo>
                    <a:cubicBezTo>
                      <a:pt x="0" y="112"/>
                      <a:pt x="0" y="112"/>
                      <a:pt x="0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2" name="Freeform 9"/>
              <p:cNvSpPr>
                <a:spLocks/>
              </p:cNvSpPr>
              <p:nvPr/>
            </p:nvSpPr>
            <p:spPr bwMode="auto">
              <a:xfrm>
                <a:off x="14670738" y="1461674"/>
                <a:ext cx="485775" cy="38100"/>
              </a:xfrm>
              <a:custGeom>
                <a:avLst/>
                <a:gdLst>
                  <a:gd name="T0" fmla="*/ 129 w 129"/>
                  <a:gd name="T1" fmla="*/ 0 h 10"/>
                  <a:gd name="T2" fmla="*/ 123 w 129"/>
                  <a:gd name="T3" fmla="*/ 3 h 10"/>
                  <a:gd name="T4" fmla="*/ 95 w 129"/>
                  <a:gd name="T5" fmla="*/ 8 h 10"/>
                  <a:gd name="T6" fmla="*/ 4 w 129"/>
                  <a:gd name="T7" fmla="*/ 3 h 10"/>
                  <a:gd name="T8" fmla="*/ 0 w 129"/>
                  <a:gd name="T9" fmla="*/ 0 h 10"/>
                  <a:gd name="T10" fmla="*/ 129 w 12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0">
                    <a:moveTo>
                      <a:pt x="129" y="0"/>
                    </a:moveTo>
                    <a:cubicBezTo>
                      <a:pt x="123" y="3"/>
                      <a:pt x="123" y="3"/>
                      <a:pt x="123" y="3"/>
                    </a:cubicBezTo>
                    <a:cubicBezTo>
                      <a:pt x="115" y="5"/>
                      <a:pt x="105" y="7"/>
                      <a:pt x="95" y="8"/>
                    </a:cubicBezTo>
                    <a:cubicBezTo>
                      <a:pt x="80" y="10"/>
                      <a:pt x="35" y="5"/>
                      <a:pt x="4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29" y="0"/>
                      <a:pt x="129" y="0"/>
                      <a:pt x="129" y="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14670738" y="1420399"/>
                <a:ext cx="485775" cy="41275"/>
              </a:xfrm>
              <a:custGeom>
                <a:avLst/>
                <a:gdLst>
                  <a:gd name="T0" fmla="*/ 129 w 129"/>
                  <a:gd name="T1" fmla="*/ 11 h 11"/>
                  <a:gd name="T2" fmla="*/ 123 w 129"/>
                  <a:gd name="T3" fmla="*/ 7 h 11"/>
                  <a:gd name="T4" fmla="*/ 95 w 129"/>
                  <a:gd name="T5" fmla="*/ 2 h 11"/>
                  <a:gd name="T6" fmla="*/ 4 w 129"/>
                  <a:gd name="T7" fmla="*/ 8 h 11"/>
                  <a:gd name="T8" fmla="*/ 0 w 129"/>
                  <a:gd name="T9" fmla="*/ 11 h 11"/>
                  <a:gd name="T10" fmla="*/ 129 w 129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11">
                    <a:moveTo>
                      <a:pt x="129" y="11"/>
                    </a:moveTo>
                    <a:cubicBezTo>
                      <a:pt x="123" y="7"/>
                      <a:pt x="123" y="7"/>
                      <a:pt x="123" y="7"/>
                    </a:cubicBezTo>
                    <a:cubicBezTo>
                      <a:pt x="115" y="6"/>
                      <a:pt x="105" y="3"/>
                      <a:pt x="95" y="2"/>
                    </a:cubicBezTo>
                    <a:cubicBezTo>
                      <a:pt x="80" y="0"/>
                      <a:pt x="35" y="5"/>
                      <a:pt x="4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129" y="11"/>
                      <a:pt x="129" y="11"/>
                      <a:pt x="129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15156513" y="1461674"/>
                <a:ext cx="239713" cy="420687"/>
              </a:xfrm>
              <a:custGeom>
                <a:avLst/>
                <a:gdLst>
                  <a:gd name="T0" fmla="*/ 0 w 64"/>
                  <a:gd name="T1" fmla="*/ 0 h 112"/>
                  <a:gd name="T2" fmla="*/ 0 w 64"/>
                  <a:gd name="T3" fmla="*/ 7 h 112"/>
                  <a:gd name="T4" fmla="*/ 9 w 64"/>
                  <a:gd name="T5" fmla="*/ 33 h 112"/>
                  <a:gd name="T6" fmla="*/ 60 w 64"/>
                  <a:gd name="T7" fmla="*/ 109 h 112"/>
                  <a:gd name="T8" fmla="*/ 64 w 64"/>
                  <a:gd name="T9" fmla="*/ 111 h 112"/>
                  <a:gd name="T10" fmla="*/ 0 w 64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12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2" y="14"/>
                      <a:pt x="5" y="24"/>
                      <a:pt x="9" y="33"/>
                    </a:cubicBezTo>
                    <a:cubicBezTo>
                      <a:pt x="15" y="47"/>
                      <a:pt x="42" y="84"/>
                      <a:pt x="60" y="109"/>
                    </a:cubicBezTo>
                    <a:cubicBezTo>
                      <a:pt x="62" y="112"/>
                      <a:pt x="64" y="112"/>
                      <a:pt x="64" y="11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>
                <a:off x="15156513" y="1461674"/>
                <a:ext cx="252413" cy="417512"/>
              </a:xfrm>
              <a:custGeom>
                <a:avLst/>
                <a:gdLst>
                  <a:gd name="T0" fmla="*/ 0 w 67"/>
                  <a:gd name="T1" fmla="*/ 0 h 111"/>
                  <a:gd name="T2" fmla="*/ 6 w 67"/>
                  <a:gd name="T3" fmla="*/ 3 h 111"/>
                  <a:gd name="T4" fmla="*/ 24 w 67"/>
                  <a:gd name="T5" fmla="*/ 24 h 111"/>
                  <a:gd name="T6" fmla="*/ 65 w 67"/>
                  <a:gd name="T7" fmla="*/ 106 h 111"/>
                  <a:gd name="T8" fmla="*/ 64 w 67"/>
                  <a:gd name="T9" fmla="*/ 111 h 111"/>
                  <a:gd name="T10" fmla="*/ 0 w 67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111">
                    <a:moveTo>
                      <a:pt x="0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11" y="9"/>
                      <a:pt x="18" y="16"/>
                      <a:pt x="24" y="24"/>
                    </a:cubicBezTo>
                    <a:cubicBezTo>
                      <a:pt x="33" y="37"/>
                      <a:pt x="52" y="78"/>
                      <a:pt x="65" y="106"/>
                    </a:cubicBezTo>
                    <a:cubicBezTo>
                      <a:pt x="67" y="109"/>
                      <a:pt x="65" y="111"/>
                      <a:pt x="64" y="11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15156513" y="1401349"/>
                <a:ext cx="55563" cy="117475"/>
              </a:xfrm>
              <a:custGeom>
                <a:avLst/>
                <a:gdLst>
                  <a:gd name="T0" fmla="*/ 0 w 15"/>
                  <a:gd name="T1" fmla="*/ 0 h 31"/>
                  <a:gd name="T2" fmla="*/ 15 w 15"/>
                  <a:gd name="T3" fmla="*/ 16 h 31"/>
                  <a:gd name="T4" fmla="*/ 0 w 15"/>
                  <a:gd name="T5" fmla="*/ 31 h 31"/>
                  <a:gd name="T6" fmla="*/ 0 w 1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cubicBezTo>
                      <a:pt x="8" y="0"/>
                      <a:pt x="15" y="7"/>
                      <a:pt x="15" y="16"/>
                    </a:cubicBezTo>
                    <a:cubicBezTo>
                      <a:pt x="15" y="24"/>
                      <a:pt x="8" y="31"/>
                      <a:pt x="0" y="3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B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15156513" y="1428337"/>
                <a:ext cx="30163" cy="63500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9 h 17"/>
                  <a:gd name="T4" fmla="*/ 0 w 8"/>
                  <a:gd name="T5" fmla="*/ 17 h 17"/>
                  <a:gd name="T6" fmla="*/ 0 w 8"/>
                  <a:gd name="T7" fmla="*/ 0 h 17"/>
                  <a:gd name="T8" fmla="*/ 0 w 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cubicBezTo>
                      <a:pt x="4" y="0"/>
                      <a:pt x="8" y="4"/>
                      <a:pt x="8" y="9"/>
                    </a:cubicBezTo>
                    <a:cubicBezTo>
                      <a:pt x="8" y="13"/>
                      <a:pt x="4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7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8" name="Freeform 15"/>
              <p:cNvSpPr>
                <a:spLocks/>
              </p:cNvSpPr>
              <p:nvPr/>
            </p:nvSpPr>
            <p:spPr bwMode="auto">
              <a:xfrm>
                <a:off x="15099363" y="1401349"/>
                <a:ext cx="57150" cy="117475"/>
              </a:xfrm>
              <a:custGeom>
                <a:avLst/>
                <a:gdLst>
                  <a:gd name="T0" fmla="*/ 15 w 15"/>
                  <a:gd name="T1" fmla="*/ 31 h 31"/>
                  <a:gd name="T2" fmla="*/ 0 w 15"/>
                  <a:gd name="T3" fmla="*/ 16 h 31"/>
                  <a:gd name="T4" fmla="*/ 15 w 15"/>
                  <a:gd name="T5" fmla="*/ 0 h 31"/>
                  <a:gd name="T6" fmla="*/ 15 w 15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15" y="31"/>
                    </a:moveTo>
                    <a:cubicBezTo>
                      <a:pt x="6" y="31"/>
                      <a:pt x="0" y="24"/>
                      <a:pt x="0" y="16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15" y="31"/>
                      <a:pt x="15" y="31"/>
                      <a:pt x="15" y="31"/>
                    </a:cubicBezTo>
                    <a:close/>
                  </a:path>
                </a:pathLst>
              </a:custGeom>
              <a:solidFill>
                <a:srgbClr val="71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39" name="Freeform 16"/>
              <p:cNvSpPr>
                <a:spLocks/>
              </p:cNvSpPr>
              <p:nvPr/>
            </p:nvSpPr>
            <p:spPr bwMode="auto">
              <a:xfrm>
                <a:off x="15126350" y="1428337"/>
                <a:ext cx="30163" cy="63500"/>
              </a:xfrm>
              <a:custGeom>
                <a:avLst/>
                <a:gdLst>
                  <a:gd name="T0" fmla="*/ 8 w 8"/>
                  <a:gd name="T1" fmla="*/ 17 h 17"/>
                  <a:gd name="T2" fmla="*/ 0 w 8"/>
                  <a:gd name="T3" fmla="*/ 9 h 17"/>
                  <a:gd name="T4" fmla="*/ 8 w 8"/>
                  <a:gd name="T5" fmla="*/ 0 h 17"/>
                  <a:gd name="T6" fmla="*/ 8 w 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4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0" name="Freeform 17"/>
              <p:cNvSpPr>
                <a:spLocks/>
              </p:cNvSpPr>
              <p:nvPr/>
            </p:nvSpPr>
            <p:spPr bwMode="auto">
              <a:xfrm>
                <a:off x="15885175" y="1620424"/>
                <a:ext cx="49213" cy="1135062"/>
              </a:xfrm>
              <a:custGeom>
                <a:avLst/>
                <a:gdLst>
                  <a:gd name="T0" fmla="*/ 31 w 31"/>
                  <a:gd name="T1" fmla="*/ 715 h 715"/>
                  <a:gd name="T2" fmla="*/ 0 w 31"/>
                  <a:gd name="T3" fmla="*/ 715 h 715"/>
                  <a:gd name="T4" fmla="*/ 0 w 31"/>
                  <a:gd name="T5" fmla="*/ 0 h 715"/>
                  <a:gd name="T6" fmla="*/ 12 w 31"/>
                  <a:gd name="T7" fmla="*/ 0 h 715"/>
                  <a:gd name="T8" fmla="*/ 31 w 31"/>
                  <a:gd name="T9" fmla="*/ 715 h 715"/>
                  <a:gd name="T10" fmla="*/ 31 w 31"/>
                  <a:gd name="T11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715">
                    <a:moveTo>
                      <a:pt x="31" y="715"/>
                    </a:moveTo>
                    <a:lnTo>
                      <a:pt x="0" y="7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31" y="715"/>
                    </a:lnTo>
                    <a:lnTo>
                      <a:pt x="31" y="715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1" name="Freeform 18"/>
              <p:cNvSpPr>
                <a:spLocks/>
              </p:cNvSpPr>
              <p:nvPr/>
            </p:nvSpPr>
            <p:spPr bwMode="auto">
              <a:xfrm>
                <a:off x="15837550" y="1620424"/>
                <a:ext cx="47625" cy="1135062"/>
              </a:xfrm>
              <a:custGeom>
                <a:avLst/>
                <a:gdLst>
                  <a:gd name="T0" fmla="*/ 0 w 30"/>
                  <a:gd name="T1" fmla="*/ 715 h 715"/>
                  <a:gd name="T2" fmla="*/ 30 w 30"/>
                  <a:gd name="T3" fmla="*/ 715 h 715"/>
                  <a:gd name="T4" fmla="*/ 30 w 30"/>
                  <a:gd name="T5" fmla="*/ 0 h 715"/>
                  <a:gd name="T6" fmla="*/ 19 w 30"/>
                  <a:gd name="T7" fmla="*/ 0 h 715"/>
                  <a:gd name="T8" fmla="*/ 0 w 30"/>
                  <a:gd name="T9" fmla="*/ 715 h 715"/>
                  <a:gd name="T10" fmla="*/ 0 w 30"/>
                  <a:gd name="T11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15">
                    <a:moveTo>
                      <a:pt x="0" y="715"/>
                    </a:moveTo>
                    <a:lnTo>
                      <a:pt x="30" y="715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0" y="715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2" name="Freeform 19"/>
              <p:cNvSpPr>
                <a:spLocks/>
              </p:cNvSpPr>
              <p:nvPr/>
            </p:nvSpPr>
            <p:spPr bwMode="auto">
              <a:xfrm>
                <a:off x="15885175" y="1310862"/>
                <a:ext cx="301625" cy="309562"/>
              </a:xfrm>
              <a:custGeom>
                <a:avLst/>
                <a:gdLst>
                  <a:gd name="T0" fmla="*/ 0 w 80"/>
                  <a:gd name="T1" fmla="*/ 82 h 82"/>
                  <a:gd name="T2" fmla="*/ 2 w 80"/>
                  <a:gd name="T3" fmla="*/ 76 h 82"/>
                  <a:gd name="T4" fmla="*/ 16 w 80"/>
                  <a:gd name="T5" fmla="*/ 55 h 82"/>
                  <a:gd name="T6" fmla="*/ 76 w 80"/>
                  <a:gd name="T7" fmla="*/ 2 h 82"/>
                  <a:gd name="T8" fmla="*/ 80 w 80"/>
                  <a:gd name="T9" fmla="*/ 2 h 82"/>
                  <a:gd name="T10" fmla="*/ 0 w 80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2">
                    <a:moveTo>
                      <a:pt x="0" y="82"/>
                    </a:moveTo>
                    <a:cubicBezTo>
                      <a:pt x="2" y="76"/>
                      <a:pt x="2" y="76"/>
                      <a:pt x="2" y="76"/>
                    </a:cubicBezTo>
                    <a:cubicBezTo>
                      <a:pt x="6" y="70"/>
                      <a:pt x="10" y="62"/>
                      <a:pt x="16" y="55"/>
                    </a:cubicBezTo>
                    <a:cubicBezTo>
                      <a:pt x="24" y="45"/>
                      <a:pt x="55" y="20"/>
                      <a:pt x="76" y="2"/>
                    </a:cubicBezTo>
                    <a:cubicBezTo>
                      <a:pt x="78" y="0"/>
                      <a:pt x="80" y="1"/>
                      <a:pt x="80" y="2"/>
                    </a:cubicBezTo>
                    <a:cubicBezTo>
                      <a:pt x="0" y="82"/>
                      <a:pt x="0" y="82"/>
                      <a:pt x="0" y="82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3" name="Freeform 20"/>
              <p:cNvSpPr>
                <a:spLocks/>
              </p:cNvSpPr>
              <p:nvPr/>
            </p:nvSpPr>
            <p:spPr bwMode="auto">
              <a:xfrm>
                <a:off x="15885175" y="1318799"/>
                <a:ext cx="309563" cy="301625"/>
              </a:xfrm>
              <a:custGeom>
                <a:avLst/>
                <a:gdLst>
                  <a:gd name="T0" fmla="*/ 0 w 82"/>
                  <a:gd name="T1" fmla="*/ 80 h 80"/>
                  <a:gd name="T2" fmla="*/ 6 w 82"/>
                  <a:gd name="T3" fmla="*/ 78 h 80"/>
                  <a:gd name="T4" fmla="*/ 26 w 82"/>
                  <a:gd name="T5" fmla="*/ 64 h 80"/>
                  <a:gd name="T6" fmla="*/ 80 w 82"/>
                  <a:gd name="T7" fmla="*/ 4 h 80"/>
                  <a:gd name="T8" fmla="*/ 80 w 82"/>
                  <a:gd name="T9" fmla="*/ 0 h 80"/>
                  <a:gd name="T10" fmla="*/ 0 w 82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80">
                    <a:moveTo>
                      <a:pt x="0" y="80"/>
                    </a:moveTo>
                    <a:cubicBezTo>
                      <a:pt x="6" y="78"/>
                      <a:pt x="6" y="78"/>
                      <a:pt x="6" y="78"/>
                    </a:cubicBezTo>
                    <a:cubicBezTo>
                      <a:pt x="12" y="74"/>
                      <a:pt x="19" y="70"/>
                      <a:pt x="26" y="64"/>
                    </a:cubicBezTo>
                    <a:cubicBezTo>
                      <a:pt x="37" y="56"/>
                      <a:pt x="62" y="25"/>
                      <a:pt x="80" y="4"/>
                    </a:cubicBezTo>
                    <a:cubicBezTo>
                      <a:pt x="82" y="2"/>
                      <a:pt x="81" y="0"/>
                      <a:pt x="80" y="0"/>
                    </a:cubicBezTo>
                    <a:cubicBezTo>
                      <a:pt x="0" y="80"/>
                      <a:pt x="0" y="80"/>
                      <a:pt x="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4" name="Freeform 21"/>
              <p:cNvSpPr>
                <a:spLocks/>
              </p:cNvSpPr>
              <p:nvPr/>
            </p:nvSpPr>
            <p:spPr bwMode="auto">
              <a:xfrm>
                <a:off x="15475600" y="1507712"/>
                <a:ext cx="409575" cy="115887"/>
              </a:xfrm>
              <a:custGeom>
                <a:avLst/>
                <a:gdLst>
                  <a:gd name="T0" fmla="*/ 109 w 109"/>
                  <a:gd name="T1" fmla="*/ 30 h 31"/>
                  <a:gd name="T2" fmla="*/ 103 w 109"/>
                  <a:gd name="T3" fmla="*/ 31 h 31"/>
                  <a:gd name="T4" fmla="*/ 79 w 109"/>
                  <a:gd name="T5" fmla="*/ 30 h 31"/>
                  <a:gd name="T6" fmla="*/ 2 w 109"/>
                  <a:gd name="T7" fmla="*/ 4 h 31"/>
                  <a:gd name="T8" fmla="*/ 0 w 109"/>
                  <a:gd name="T9" fmla="*/ 0 h 31"/>
                  <a:gd name="T10" fmla="*/ 109 w 109"/>
                  <a:gd name="T1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31">
                    <a:moveTo>
                      <a:pt x="109" y="30"/>
                    </a:moveTo>
                    <a:cubicBezTo>
                      <a:pt x="103" y="31"/>
                      <a:pt x="103" y="31"/>
                      <a:pt x="103" y="31"/>
                    </a:cubicBezTo>
                    <a:cubicBezTo>
                      <a:pt x="96" y="31"/>
                      <a:pt x="87" y="31"/>
                      <a:pt x="79" y="30"/>
                    </a:cubicBezTo>
                    <a:cubicBezTo>
                      <a:pt x="66" y="28"/>
                      <a:pt x="29" y="13"/>
                      <a:pt x="2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109" y="30"/>
                      <a:pt x="109" y="30"/>
                      <a:pt x="109" y="3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5" name="Freeform 22"/>
              <p:cNvSpPr>
                <a:spLocks/>
              </p:cNvSpPr>
              <p:nvPr/>
            </p:nvSpPr>
            <p:spPr bwMode="auto">
              <a:xfrm>
                <a:off x="15475600" y="1499774"/>
                <a:ext cx="409575" cy="120650"/>
              </a:xfrm>
              <a:custGeom>
                <a:avLst/>
                <a:gdLst>
                  <a:gd name="T0" fmla="*/ 109 w 109"/>
                  <a:gd name="T1" fmla="*/ 32 h 32"/>
                  <a:gd name="T2" fmla="*/ 105 w 109"/>
                  <a:gd name="T3" fmla="*/ 28 h 32"/>
                  <a:gd name="T4" fmla="*/ 83 w 109"/>
                  <a:gd name="T5" fmla="*/ 17 h 32"/>
                  <a:gd name="T6" fmla="*/ 4 w 109"/>
                  <a:gd name="T7" fmla="*/ 1 h 32"/>
                  <a:gd name="T8" fmla="*/ 0 w 109"/>
                  <a:gd name="T9" fmla="*/ 2 h 32"/>
                  <a:gd name="T10" fmla="*/ 109 w 109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32">
                    <a:moveTo>
                      <a:pt x="109" y="32"/>
                    </a:moveTo>
                    <a:cubicBezTo>
                      <a:pt x="105" y="28"/>
                      <a:pt x="105" y="28"/>
                      <a:pt x="105" y="28"/>
                    </a:cubicBezTo>
                    <a:cubicBezTo>
                      <a:pt x="99" y="24"/>
                      <a:pt x="91" y="20"/>
                      <a:pt x="83" y="17"/>
                    </a:cubicBezTo>
                    <a:cubicBezTo>
                      <a:pt x="70" y="12"/>
                      <a:pt x="31" y="6"/>
                      <a:pt x="4" y="1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09" y="32"/>
                      <a:pt x="109" y="32"/>
                      <a:pt x="109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6" name="Freeform 23"/>
              <p:cNvSpPr>
                <a:spLocks/>
              </p:cNvSpPr>
              <p:nvPr/>
            </p:nvSpPr>
            <p:spPr bwMode="auto">
              <a:xfrm>
                <a:off x="15882000" y="1620424"/>
                <a:ext cx="112713" cy="409575"/>
              </a:xfrm>
              <a:custGeom>
                <a:avLst/>
                <a:gdLst>
                  <a:gd name="T0" fmla="*/ 1 w 30"/>
                  <a:gd name="T1" fmla="*/ 0 h 109"/>
                  <a:gd name="T2" fmla="*/ 0 w 30"/>
                  <a:gd name="T3" fmla="*/ 6 h 109"/>
                  <a:gd name="T4" fmla="*/ 1 w 30"/>
                  <a:gd name="T5" fmla="*/ 30 h 109"/>
                  <a:gd name="T6" fmla="*/ 27 w 30"/>
                  <a:gd name="T7" fmla="*/ 106 h 109"/>
                  <a:gd name="T8" fmla="*/ 30 w 30"/>
                  <a:gd name="T9" fmla="*/ 109 h 109"/>
                  <a:gd name="T10" fmla="*/ 1 w 30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09"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3"/>
                      <a:pt x="0" y="21"/>
                      <a:pt x="1" y="30"/>
                    </a:cubicBezTo>
                    <a:cubicBezTo>
                      <a:pt x="3" y="43"/>
                      <a:pt x="18" y="80"/>
                      <a:pt x="27" y="106"/>
                    </a:cubicBezTo>
                    <a:cubicBezTo>
                      <a:pt x="28" y="109"/>
                      <a:pt x="30" y="109"/>
                      <a:pt x="30" y="109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>
                <a:off x="15885175" y="1620424"/>
                <a:ext cx="120650" cy="409575"/>
              </a:xfrm>
              <a:custGeom>
                <a:avLst/>
                <a:gdLst>
                  <a:gd name="T0" fmla="*/ 0 w 32"/>
                  <a:gd name="T1" fmla="*/ 0 h 109"/>
                  <a:gd name="T2" fmla="*/ 4 w 32"/>
                  <a:gd name="T3" fmla="*/ 4 h 109"/>
                  <a:gd name="T4" fmla="*/ 15 w 32"/>
                  <a:gd name="T5" fmla="*/ 26 h 109"/>
                  <a:gd name="T6" fmla="*/ 31 w 32"/>
                  <a:gd name="T7" fmla="*/ 105 h 109"/>
                  <a:gd name="T8" fmla="*/ 29 w 32"/>
                  <a:gd name="T9" fmla="*/ 109 h 109"/>
                  <a:gd name="T10" fmla="*/ 0 w 32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9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8" y="10"/>
                      <a:pt x="12" y="18"/>
                      <a:pt x="15" y="26"/>
                    </a:cubicBezTo>
                    <a:cubicBezTo>
                      <a:pt x="20" y="39"/>
                      <a:pt x="26" y="78"/>
                      <a:pt x="31" y="105"/>
                    </a:cubicBezTo>
                    <a:cubicBezTo>
                      <a:pt x="32" y="108"/>
                      <a:pt x="30" y="109"/>
                      <a:pt x="29" y="109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8" name="Freeform 25"/>
              <p:cNvSpPr>
                <a:spLocks/>
              </p:cNvSpPr>
              <p:nvPr/>
            </p:nvSpPr>
            <p:spPr bwMode="auto">
              <a:xfrm>
                <a:off x="15885175" y="1566449"/>
                <a:ext cx="53975" cy="101600"/>
              </a:xfrm>
              <a:custGeom>
                <a:avLst/>
                <a:gdLst>
                  <a:gd name="T0" fmla="*/ 0 w 14"/>
                  <a:gd name="T1" fmla="*/ 0 h 27"/>
                  <a:gd name="T2" fmla="*/ 14 w 14"/>
                  <a:gd name="T3" fmla="*/ 14 h 27"/>
                  <a:gd name="T4" fmla="*/ 0 w 14"/>
                  <a:gd name="T5" fmla="*/ 27 h 27"/>
                  <a:gd name="T6" fmla="*/ 0 w 14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cubicBezTo>
                      <a:pt x="8" y="0"/>
                      <a:pt x="14" y="6"/>
                      <a:pt x="14" y="14"/>
                    </a:cubicBezTo>
                    <a:cubicBezTo>
                      <a:pt x="14" y="21"/>
                      <a:pt x="8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B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49" name="Freeform 26"/>
              <p:cNvSpPr>
                <a:spLocks/>
              </p:cNvSpPr>
              <p:nvPr/>
            </p:nvSpPr>
            <p:spPr bwMode="auto">
              <a:xfrm>
                <a:off x="15885175" y="1593437"/>
                <a:ext cx="26988" cy="52387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7 h 14"/>
                  <a:gd name="T4" fmla="*/ 0 w 7"/>
                  <a:gd name="T5" fmla="*/ 14 h 14"/>
                  <a:gd name="T6" fmla="*/ 0 w 7"/>
                  <a:gd name="T7" fmla="*/ 0 h 14"/>
                  <a:gd name="T8" fmla="*/ 0 w 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4" y="0"/>
                      <a:pt x="7" y="3"/>
                      <a:pt x="7" y="7"/>
                    </a:cubicBezTo>
                    <a:cubicBezTo>
                      <a:pt x="7" y="11"/>
                      <a:pt x="4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7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0" name="Freeform 27"/>
              <p:cNvSpPr>
                <a:spLocks/>
              </p:cNvSpPr>
              <p:nvPr/>
            </p:nvSpPr>
            <p:spPr bwMode="auto">
              <a:xfrm>
                <a:off x="15837550" y="1566449"/>
                <a:ext cx="47625" cy="101600"/>
              </a:xfrm>
              <a:custGeom>
                <a:avLst/>
                <a:gdLst>
                  <a:gd name="T0" fmla="*/ 13 w 13"/>
                  <a:gd name="T1" fmla="*/ 27 h 27"/>
                  <a:gd name="T2" fmla="*/ 0 w 13"/>
                  <a:gd name="T3" fmla="*/ 14 h 27"/>
                  <a:gd name="T4" fmla="*/ 13 w 13"/>
                  <a:gd name="T5" fmla="*/ 0 h 27"/>
                  <a:gd name="T6" fmla="*/ 13 w 1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7">
                    <a:moveTo>
                      <a:pt x="13" y="27"/>
                    </a:moveTo>
                    <a:cubicBezTo>
                      <a:pt x="6" y="27"/>
                      <a:pt x="0" y="21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3" y="27"/>
                      <a:pt x="13" y="27"/>
                      <a:pt x="13" y="27"/>
                    </a:cubicBezTo>
                    <a:close/>
                  </a:path>
                </a:pathLst>
              </a:custGeom>
              <a:solidFill>
                <a:srgbClr val="71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1" name="Freeform 28"/>
              <p:cNvSpPr>
                <a:spLocks/>
              </p:cNvSpPr>
              <p:nvPr/>
            </p:nvSpPr>
            <p:spPr bwMode="auto">
              <a:xfrm>
                <a:off x="15859775" y="1593437"/>
                <a:ext cx="25400" cy="52387"/>
              </a:xfrm>
              <a:custGeom>
                <a:avLst/>
                <a:gdLst>
                  <a:gd name="T0" fmla="*/ 7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7 w 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7" y="14"/>
                    </a:move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7" y="14"/>
                      <a:pt x="7" y="14"/>
                      <a:pt x="7" y="14"/>
                    </a:cubicBezTo>
                    <a:close/>
                  </a:path>
                </a:pathLst>
              </a:custGeom>
              <a:solidFill>
                <a:srgbClr val="C4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2" name="Freeform 29"/>
              <p:cNvSpPr>
                <a:spLocks/>
              </p:cNvSpPr>
              <p:nvPr/>
            </p:nvSpPr>
            <p:spPr bwMode="auto">
              <a:xfrm>
                <a:off x="14291325" y="1304512"/>
                <a:ext cx="60325" cy="1450975"/>
              </a:xfrm>
              <a:custGeom>
                <a:avLst/>
                <a:gdLst>
                  <a:gd name="T0" fmla="*/ 38 w 38"/>
                  <a:gd name="T1" fmla="*/ 914 h 914"/>
                  <a:gd name="T2" fmla="*/ 0 w 38"/>
                  <a:gd name="T3" fmla="*/ 914 h 914"/>
                  <a:gd name="T4" fmla="*/ 0 w 38"/>
                  <a:gd name="T5" fmla="*/ 0 h 914"/>
                  <a:gd name="T6" fmla="*/ 14 w 38"/>
                  <a:gd name="T7" fmla="*/ 0 h 914"/>
                  <a:gd name="T8" fmla="*/ 38 w 38"/>
                  <a:gd name="T9" fmla="*/ 914 h 914"/>
                  <a:gd name="T10" fmla="*/ 38 w 38"/>
                  <a:gd name="T11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14">
                    <a:moveTo>
                      <a:pt x="38" y="914"/>
                    </a:moveTo>
                    <a:lnTo>
                      <a:pt x="0" y="91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8" y="914"/>
                    </a:lnTo>
                    <a:lnTo>
                      <a:pt x="38" y="914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3" name="Freeform 30"/>
              <p:cNvSpPr>
                <a:spLocks/>
              </p:cNvSpPr>
              <p:nvPr/>
            </p:nvSpPr>
            <p:spPr bwMode="auto">
              <a:xfrm>
                <a:off x="14227825" y="1304512"/>
                <a:ext cx="63500" cy="1450975"/>
              </a:xfrm>
              <a:custGeom>
                <a:avLst/>
                <a:gdLst>
                  <a:gd name="T0" fmla="*/ 0 w 40"/>
                  <a:gd name="T1" fmla="*/ 914 h 914"/>
                  <a:gd name="T2" fmla="*/ 40 w 40"/>
                  <a:gd name="T3" fmla="*/ 914 h 914"/>
                  <a:gd name="T4" fmla="*/ 40 w 40"/>
                  <a:gd name="T5" fmla="*/ 0 h 914"/>
                  <a:gd name="T6" fmla="*/ 24 w 40"/>
                  <a:gd name="T7" fmla="*/ 0 h 914"/>
                  <a:gd name="T8" fmla="*/ 0 w 40"/>
                  <a:gd name="T9" fmla="*/ 914 h 914"/>
                  <a:gd name="T10" fmla="*/ 0 w 40"/>
                  <a:gd name="T11" fmla="*/ 914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14">
                    <a:moveTo>
                      <a:pt x="0" y="914"/>
                    </a:moveTo>
                    <a:lnTo>
                      <a:pt x="40" y="914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0" y="914"/>
                    </a:lnTo>
                    <a:lnTo>
                      <a:pt x="0" y="9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4" name="Freeform 31"/>
              <p:cNvSpPr>
                <a:spLocks/>
              </p:cNvSpPr>
              <p:nvPr/>
            </p:nvSpPr>
            <p:spPr bwMode="auto">
              <a:xfrm>
                <a:off x="14283388" y="782224"/>
                <a:ext cx="147638" cy="522287"/>
              </a:xfrm>
              <a:custGeom>
                <a:avLst/>
                <a:gdLst>
                  <a:gd name="T0" fmla="*/ 2 w 39"/>
                  <a:gd name="T1" fmla="*/ 139 h 139"/>
                  <a:gd name="T2" fmla="*/ 0 w 39"/>
                  <a:gd name="T3" fmla="*/ 132 h 139"/>
                  <a:gd name="T4" fmla="*/ 2 w 39"/>
                  <a:gd name="T5" fmla="*/ 100 h 139"/>
                  <a:gd name="T6" fmla="*/ 35 w 39"/>
                  <a:gd name="T7" fmla="*/ 3 h 139"/>
                  <a:gd name="T8" fmla="*/ 39 w 39"/>
                  <a:gd name="T9" fmla="*/ 0 h 139"/>
                  <a:gd name="T10" fmla="*/ 2 w 39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39">
                    <a:moveTo>
                      <a:pt x="2" y="139"/>
                    </a:move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23"/>
                      <a:pt x="0" y="112"/>
                      <a:pt x="2" y="100"/>
                    </a:cubicBezTo>
                    <a:cubicBezTo>
                      <a:pt x="5" y="84"/>
                      <a:pt x="23" y="36"/>
                      <a:pt x="35" y="3"/>
                    </a:cubicBezTo>
                    <a:cubicBezTo>
                      <a:pt x="36" y="0"/>
                      <a:pt x="38" y="0"/>
                      <a:pt x="39" y="0"/>
                    </a:cubicBezTo>
                    <a:cubicBezTo>
                      <a:pt x="2" y="139"/>
                      <a:pt x="2" y="139"/>
                      <a:pt x="2" y="139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5" name="Freeform 32"/>
              <p:cNvSpPr>
                <a:spLocks/>
              </p:cNvSpPr>
              <p:nvPr/>
            </p:nvSpPr>
            <p:spPr bwMode="auto">
              <a:xfrm>
                <a:off x="14291325" y="782224"/>
                <a:ext cx="150813" cy="522287"/>
              </a:xfrm>
              <a:custGeom>
                <a:avLst/>
                <a:gdLst>
                  <a:gd name="T0" fmla="*/ 0 w 40"/>
                  <a:gd name="T1" fmla="*/ 139 h 139"/>
                  <a:gd name="T2" fmla="*/ 5 w 40"/>
                  <a:gd name="T3" fmla="*/ 134 h 139"/>
                  <a:gd name="T4" fmla="*/ 19 w 40"/>
                  <a:gd name="T5" fmla="*/ 105 h 139"/>
                  <a:gd name="T6" fmla="*/ 39 w 40"/>
                  <a:gd name="T7" fmla="*/ 5 h 139"/>
                  <a:gd name="T8" fmla="*/ 37 w 40"/>
                  <a:gd name="T9" fmla="*/ 0 h 139"/>
                  <a:gd name="T10" fmla="*/ 0 w 40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9">
                    <a:moveTo>
                      <a:pt x="0" y="139"/>
                    </a:moveTo>
                    <a:cubicBezTo>
                      <a:pt x="5" y="134"/>
                      <a:pt x="5" y="134"/>
                      <a:pt x="5" y="134"/>
                    </a:cubicBezTo>
                    <a:cubicBezTo>
                      <a:pt x="9" y="126"/>
                      <a:pt x="15" y="116"/>
                      <a:pt x="19" y="105"/>
                    </a:cubicBezTo>
                    <a:cubicBezTo>
                      <a:pt x="25" y="90"/>
                      <a:pt x="33" y="40"/>
                      <a:pt x="39" y="5"/>
                    </a:cubicBezTo>
                    <a:cubicBezTo>
                      <a:pt x="40" y="1"/>
                      <a:pt x="38" y="0"/>
                      <a:pt x="37" y="0"/>
                    </a:cubicBezTo>
                    <a:cubicBezTo>
                      <a:pt x="0" y="139"/>
                      <a:pt x="0" y="139"/>
                      <a:pt x="0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6" name="Freeform 33"/>
              <p:cNvSpPr>
                <a:spLocks/>
              </p:cNvSpPr>
              <p:nvPr/>
            </p:nvSpPr>
            <p:spPr bwMode="auto">
              <a:xfrm>
                <a:off x="13765863" y="1304512"/>
                <a:ext cx="525463" cy="153987"/>
              </a:xfrm>
              <a:custGeom>
                <a:avLst/>
                <a:gdLst>
                  <a:gd name="T0" fmla="*/ 140 w 140"/>
                  <a:gd name="T1" fmla="*/ 0 h 41"/>
                  <a:gd name="T2" fmla="*/ 134 w 140"/>
                  <a:gd name="T3" fmla="*/ 6 h 41"/>
                  <a:gd name="T4" fmla="*/ 106 w 140"/>
                  <a:gd name="T5" fmla="*/ 20 h 41"/>
                  <a:gd name="T6" fmla="*/ 5 w 140"/>
                  <a:gd name="T7" fmla="*/ 40 h 41"/>
                  <a:gd name="T8" fmla="*/ 0 w 140"/>
                  <a:gd name="T9" fmla="*/ 38 h 41"/>
                  <a:gd name="T10" fmla="*/ 140 w 14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41">
                    <a:moveTo>
                      <a:pt x="140" y="0"/>
                    </a:moveTo>
                    <a:cubicBezTo>
                      <a:pt x="134" y="6"/>
                      <a:pt x="134" y="6"/>
                      <a:pt x="134" y="6"/>
                    </a:cubicBezTo>
                    <a:cubicBezTo>
                      <a:pt x="126" y="10"/>
                      <a:pt x="116" y="15"/>
                      <a:pt x="106" y="20"/>
                    </a:cubicBezTo>
                    <a:cubicBezTo>
                      <a:pt x="90" y="26"/>
                      <a:pt x="40" y="34"/>
                      <a:pt x="5" y="40"/>
                    </a:cubicBezTo>
                    <a:cubicBezTo>
                      <a:pt x="2" y="41"/>
                      <a:pt x="0" y="39"/>
                      <a:pt x="0" y="38"/>
                    </a:cubicBezTo>
                    <a:cubicBezTo>
                      <a:pt x="140" y="0"/>
                      <a:pt x="140" y="0"/>
                      <a:pt x="140" y="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7" name="Freeform 34"/>
              <p:cNvSpPr>
                <a:spLocks/>
              </p:cNvSpPr>
              <p:nvPr/>
            </p:nvSpPr>
            <p:spPr bwMode="auto">
              <a:xfrm>
                <a:off x="13765863" y="1299749"/>
                <a:ext cx="525463" cy="147637"/>
              </a:xfrm>
              <a:custGeom>
                <a:avLst/>
                <a:gdLst>
                  <a:gd name="T0" fmla="*/ 140 w 140"/>
                  <a:gd name="T1" fmla="*/ 1 h 39"/>
                  <a:gd name="T2" fmla="*/ 132 w 140"/>
                  <a:gd name="T3" fmla="*/ 0 h 39"/>
                  <a:gd name="T4" fmla="*/ 101 w 140"/>
                  <a:gd name="T5" fmla="*/ 2 h 39"/>
                  <a:gd name="T6" fmla="*/ 4 w 140"/>
                  <a:gd name="T7" fmla="*/ 34 h 39"/>
                  <a:gd name="T8" fmla="*/ 0 w 140"/>
                  <a:gd name="T9" fmla="*/ 39 h 39"/>
                  <a:gd name="T10" fmla="*/ 140 w 140"/>
                  <a:gd name="T11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" h="39">
                    <a:moveTo>
                      <a:pt x="140" y="1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23" y="0"/>
                      <a:pt x="112" y="0"/>
                      <a:pt x="101" y="2"/>
                    </a:cubicBezTo>
                    <a:cubicBezTo>
                      <a:pt x="84" y="4"/>
                      <a:pt x="37" y="22"/>
                      <a:pt x="4" y="34"/>
                    </a:cubicBezTo>
                    <a:cubicBezTo>
                      <a:pt x="0" y="35"/>
                      <a:pt x="0" y="38"/>
                      <a:pt x="0" y="39"/>
                    </a:cubicBezTo>
                    <a:cubicBezTo>
                      <a:pt x="140" y="1"/>
                      <a:pt x="140" y="1"/>
                      <a:pt x="1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8" name="Freeform 35"/>
              <p:cNvSpPr>
                <a:spLocks/>
              </p:cNvSpPr>
              <p:nvPr/>
            </p:nvSpPr>
            <p:spPr bwMode="auto">
              <a:xfrm>
                <a:off x="14291325" y="1304512"/>
                <a:ext cx="384175" cy="390525"/>
              </a:xfrm>
              <a:custGeom>
                <a:avLst/>
                <a:gdLst>
                  <a:gd name="T0" fmla="*/ 0 w 102"/>
                  <a:gd name="T1" fmla="*/ 0 h 104"/>
                  <a:gd name="T2" fmla="*/ 2 w 102"/>
                  <a:gd name="T3" fmla="*/ 8 h 104"/>
                  <a:gd name="T4" fmla="*/ 19 w 102"/>
                  <a:gd name="T5" fmla="*/ 34 h 104"/>
                  <a:gd name="T6" fmla="*/ 96 w 102"/>
                  <a:gd name="T7" fmla="*/ 102 h 104"/>
                  <a:gd name="T8" fmla="*/ 102 w 102"/>
                  <a:gd name="T9" fmla="*/ 102 h 104"/>
                  <a:gd name="T10" fmla="*/ 0 w 10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104">
                    <a:moveTo>
                      <a:pt x="0" y="0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7" y="15"/>
                      <a:pt x="12" y="25"/>
                      <a:pt x="19" y="34"/>
                    </a:cubicBezTo>
                    <a:cubicBezTo>
                      <a:pt x="30" y="47"/>
                      <a:pt x="69" y="79"/>
                      <a:pt x="96" y="102"/>
                    </a:cubicBezTo>
                    <a:cubicBezTo>
                      <a:pt x="99" y="104"/>
                      <a:pt x="101" y="103"/>
                      <a:pt x="102" y="10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59" name="Freeform 36"/>
              <p:cNvSpPr>
                <a:spLocks/>
              </p:cNvSpPr>
              <p:nvPr/>
            </p:nvSpPr>
            <p:spPr bwMode="auto">
              <a:xfrm>
                <a:off x="14291325" y="1304512"/>
                <a:ext cx="390525" cy="382587"/>
              </a:xfrm>
              <a:custGeom>
                <a:avLst/>
                <a:gdLst>
                  <a:gd name="T0" fmla="*/ 0 w 104"/>
                  <a:gd name="T1" fmla="*/ 0 h 102"/>
                  <a:gd name="T2" fmla="*/ 7 w 104"/>
                  <a:gd name="T3" fmla="*/ 3 h 102"/>
                  <a:gd name="T4" fmla="*/ 33 w 104"/>
                  <a:gd name="T5" fmla="*/ 20 h 102"/>
                  <a:gd name="T6" fmla="*/ 101 w 104"/>
                  <a:gd name="T7" fmla="*/ 97 h 102"/>
                  <a:gd name="T8" fmla="*/ 102 w 104"/>
                  <a:gd name="T9" fmla="*/ 102 h 102"/>
                  <a:gd name="T10" fmla="*/ 0 w 104"/>
                  <a:gd name="T1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2">
                    <a:moveTo>
                      <a:pt x="0" y="0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15" y="7"/>
                      <a:pt x="24" y="13"/>
                      <a:pt x="33" y="20"/>
                    </a:cubicBezTo>
                    <a:cubicBezTo>
                      <a:pt x="47" y="31"/>
                      <a:pt x="78" y="70"/>
                      <a:pt x="101" y="97"/>
                    </a:cubicBezTo>
                    <a:cubicBezTo>
                      <a:pt x="104" y="100"/>
                      <a:pt x="103" y="102"/>
                      <a:pt x="102" y="10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60" name="Freeform 37"/>
              <p:cNvSpPr>
                <a:spLocks/>
              </p:cNvSpPr>
              <p:nvPr/>
            </p:nvSpPr>
            <p:spPr bwMode="auto">
              <a:xfrm>
                <a:off x="14291325" y="1239424"/>
                <a:ext cx="63500" cy="128587"/>
              </a:xfrm>
              <a:custGeom>
                <a:avLst/>
                <a:gdLst>
                  <a:gd name="T0" fmla="*/ 0 w 17"/>
                  <a:gd name="T1" fmla="*/ 0 h 34"/>
                  <a:gd name="T2" fmla="*/ 17 w 17"/>
                  <a:gd name="T3" fmla="*/ 17 h 34"/>
                  <a:gd name="T4" fmla="*/ 0 w 17"/>
                  <a:gd name="T5" fmla="*/ 34 h 34"/>
                  <a:gd name="T6" fmla="*/ 0 w 17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cubicBezTo>
                      <a:pt x="9" y="0"/>
                      <a:pt x="17" y="8"/>
                      <a:pt x="17" y="17"/>
                    </a:cubicBezTo>
                    <a:cubicBezTo>
                      <a:pt x="17" y="27"/>
                      <a:pt x="9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B53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61" name="Freeform 38"/>
              <p:cNvSpPr>
                <a:spLocks/>
              </p:cNvSpPr>
              <p:nvPr/>
            </p:nvSpPr>
            <p:spPr bwMode="auto">
              <a:xfrm>
                <a:off x="14291325" y="1269587"/>
                <a:ext cx="33338" cy="68262"/>
              </a:xfrm>
              <a:custGeom>
                <a:avLst/>
                <a:gdLst>
                  <a:gd name="T0" fmla="*/ 0 w 9"/>
                  <a:gd name="T1" fmla="*/ 0 h 18"/>
                  <a:gd name="T2" fmla="*/ 9 w 9"/>
                  <a:gd name="T3" fmla="*/ 9 h 18"/>
                  <a:gd name="T4" fmla="*/ 0 w 9"/>
                  <a:gd name="T5" fmla="*/ 18 h 18"/>
                  <a:gd name="T6" fmla="*/ 0 w 9"/>
                  <a:gd name="T7" fmla="*/ 0 h 18"/>
                  <a:gd name="T8" fmla="*/ 0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0" y="0"/>
                    </a:moveTo>
                    <a:cubicBezTo>
                      <a:pt x="5" y="0"/>
                      <a:pt x="9" y="4"/>
                      <a:pt x="9" y="9"/>
                    </a:cubicBezTo>
                    <a:cubicBezTo>
                      <a:pt x="9" y="14"/>
                      <a:pt x="5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7B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62" name="Freeform 39"/>
              <p:cNvSpPr>
                <a:spLocks/>
              </p:cNvSpPr>
              <p:nvPr/>
            </p:nvSpPr>
            <p:spPr bwMode="auto">
              <a:xfrm>
                <a:off x="14227825" y="1239424"/>
                <a:ext cx="63500" cy="128587"/>
              </a:xfrm>
              <a:custGeom>
                <a:avLst/>
                <a:gdLst>
                  <a:gd name="T0" fmla="*/ 17 w 17"/>
                  <a:gd name="T1" fmla="*/ 34 h 34"/>
                  <a:gd name="T2" fmla="*/ 0 w 17"/>
                  <a:gd name="T3" fmla="*/ 17 h 34"/>
                  <a:gd name="T4" fmla="*/ 17 w 17"/>
                  <a:gd name="T5" fmla="*/ 0 h 34"/>
                  <a:gd name="T6" fmla="*/ 17 w 1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17" y="34"/>
                      <a:pt x="17" y="34"/>
                      <a:pt x="17" y="34"/>
                    </a:cubicBezTo>
                    <a:close/>
                  </a:path>
                </a:pathLst>
              </a:custGeom>
              <a:solidFill>
                <a:srgbClr val="719A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63" name="Freeform 40"/>
              <p:cNvSpPr>
                <a:spLocks/>
              </p:cNvSpPr>
              <p:nvPr/>
            </p:nvSpPr>
            <p:spPr bwMode="auto">
              <a:xfrm>
                <a:off x="14257988" y="1269587"/>
                <a:ext cx="33338" cy="68262"/>
              </a:xfrm>
              <a:custGeom>
                <a:avLst/>
                <a:gdLst>
                  <a:gd name="T0" fmla="*/ 9 w 9"/>
                  <a:gd name="T1" fmla="*/ 18 h 18"/>
                  <a:gd name="T2" fmla="*/ 0 w 9"/>
                  <a:gd name="T3" fmla="*/ 9 h 18"/>
                  <a:gd name="T4" fmla="*/ 9 w 9"/>
                  <a:gd name="T5" fmla="*/ 0 h 18"/>
                  <a:gd name="T6" fmla="*/ 9 w 9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8">
                    <a:moveTo>
                      <a:pt x="9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" y="18"/>
                      <a:pt x="9" y="18"/>
                      <a:pt x="9" y="18"/>
                    </a:cubicBezTo>
                    <a:close/>
                  </a:path>
                </a:pathLst>
              </a:custGeom>
              <a:solidFill>
                <a:srgbClr val="C4E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  <p:grpSp>
          <p:nvGrpSpPr>
            <p:cNvPr id="51" name="Group 265"/>
            <p:cNvGrpSpPr/>
            <p:nvPr/>
          </p:nvGrpSpPr>
          <p:grpSpPr>
            <a:xfrm>
              <a:off x="8880818" y="6545885"/>
              <a:ext cx="875791" cy="1004699"/>
              <a:chOff x="15593075" y="3146012"/>
              <a:chExt cx="1412875" cy="1620837"/>
            </a:xfrm>
          </p:grpSpPr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16450325" y="3511137"/>
                <a:ext cx="476250" cy="950912"/>
              </a:xfrm>
              <a:custGeom>
                <a:avLst/>
                <a:gdLst>
                  <a:gd name="T0" fmla="*/ 300 w 300"/>
                  <a:gd name="T1" fmla="*/ 599 h 599"/>
                  <a:gd name="T2" fmla="*/ 128 w 300"/>
                  <a:gd name="T3" fmla="*/ 599 h 599"/>
                  <a:gd name="T4" fmla="*/ 0 w 300"/>
                  <a:gd name="T5" fmla="*/ 315 h 599"/>
                  <a:gd name="T6" fmla="*/ 0 w 300"/>
                  <a:gd name="T7" fmla="*/ 0 h 599"/>
                  <a:gd name="T8" fmla="*/ 300 w 300"/>
                  <a:gd name="T9" fmla="*/ 599 h 599"/>
                  <a:gd name="T10" fmla="*/ 300 w 300"/>
                  <a:gd name="T11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599">
                    <a:moveTo>
                      <a:pt x="300" y="599"/>
                    </a:moveTo>
                    <a:lnTo>
                      <a:pt x="128" y="599"/>
                    </a:lnTo>
                    <a:lnTo>
                      <a:pt x="0" y="315"/>
                    </a:lnTo>
                    <a:lnTo>
                      <a:pt x="0" y="0"/>
                    </a:lnTo>
                    <a:lnTo>
                      <a:pt x="300" y="599"/>
                    </a:lnTo>
                    <a:lnTo>
                      <a:pt x="300" y="5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15593075" y="4589049"/>
                <a:ext cx="1412875" cy="125412"/>
              </a:xfrm>
              <a:custGeom>
                <a:avLst/>
                <a:gdLst>
                  <a:gd name="T0" fmla="*/ 372 w 376"/>
                  <a:gd name="T1" fmla="*/ 0 h 33"/>
                  <a:gd name="T2" fmla="*/ 357 w 376"/>
                  <a:gd name="T3" fmla="*/ 33 h 33"/>
                  <a:gd name="T4" fmla="*/ 24 w 376"/>
                  <a:gd name="T5" fmla="*/ 33 h 33"/>
                  <a:gd name="T6" fmla="*/ 0 w 376"/>
                  <a:gd name="T7" fmla="*/ 0 h 33"/>
                  <a:gd name="T8" fmla="*/ 372 w 37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3">
                    <a:moveTo>
                      <a:pt x="372" y="0"/>
                    </a:moveTo>
                    <a:cubicBezTo>
                      <a:pt x="372" y="0"/>
                      <a:pt x="376" y="16"/>
                      <a:pt x="357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3" y="24"/>
                      <a:pt x="5" y="13"/>
                      <a:pt x="0" y="0"/>
                    </a:cubicBezTo>
                    <a:cubicBezTo>
                      <a:pt x="124" y="0"/>
                      <a:pt x="248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15681975" y="4714462"/>
                <a:ext cx="1252538" cy="52387"/>
              </a:xfrm>
              <a:custGeom>
                <a:avLst/>
                <a:gdLst>
                  <a:gd name="T0" fmla="*/ 333 w 333"/>
                  <a:gd name="T1" fmla="*/ 0 h 14"/>
                  <a:gd name="T2" fmla="*/ 311 w 333"/>
                  <a:gd name="T3" fmla="*/ 14 h 14"/>
                  <a:gd name="T4" fmla="*/ 22 w 333"/>
                  <a:gd name="T5" fmla="*/ 14 h 14"/>
                  <a:gd name="T6" fmla="*/ 0 w 333"/>
                  <a:gd name="T7" fmla="*/ 0 h 14"/>
                  <a:gd name="T8" fmla="*/ 333 w 33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14">
                    <a:moveTo>
                      <a:pt x="333" y="0"/>
                    </a:moveTo>
                    <a:cubicBezTo>
                      <a:pt x="328" y="4"/>
                      <a:pt x="321" y="9"/>
                      <a:pt x="31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4" y="10"/>
                      <a:pt x="7" y="5"/>
                      <a:pt x="0" y="0"/>
                    </a:cubicBezTo>
                    <a:cubicBezTo>
                      <a:pt x="333" y="0"/>
                      <a:pt x="333" y="0"/>
                      <a:pt x="333" y="0"/>
                    </a:cubicBezTo>
                    <a:close/>
                  </a:path>
                </a:pathLst>
              </a:custGeom>
              <a:solidFill>
                <a:srgbClr val="B03B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15593075" y="4589049"/>
                <a:ext cx="1341438" cy="125412"/>
              </a:xfrm>
              <a:custGeom>
                <a:avLst/>
                <a:gdLst>
                  <a:gd name="T0" fmla="*/ 357 w 357"/>
                  <a:gd name="T1" fmla="*/ 33 h 33"/>
                  <a:gd name="T2" fmla="*/ 24 w 357"/>
                  <a:gd name="T3" fmla="*/ 33 h 33"/>
                  <a:gd name="T4" fmla="*/ 0 w 357"/>
                  <a:gd name="T5" fmla="*/ 0 h 33"/>
                  <a:gd name="T6" fmla="*/ 357 w 357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33">
                    <a:moveTo>
                      <a:pt x="357" y="33"/>
                    </a:moveTo>
                    <a:cubicBezTo>
                      <a:pt x="24" y="33"/>
                      <a:pt x="24" y="33"/>
                      <a:pt x="24" y="33"/>
                    </a:cubicBezTo>
                    <a:cubicBezTo>
                      <a:pt x="13" y="24"/>
                      <a:pt x="5" y="13"/>
                      <a:pt x="0" y="0"/>
                    </a:cubicBezTo>
                    <a:cubicBezTo>
                      <a:pt x="357" y="33"/>
                      <a:pt x="357" y="33"/>
                      <a:pt x="357" y="33"/>
                    </a:cubicBez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4" name="Freeform 46"/>
              <p:cNvSpPr>
                <a:spLocks/>
              </p:cNvSpPr>
              <p:nvPr/>
            </p:nvSpPr>
            <p:spPr bwMode="auto">
              <a:xfrm>
                <a:off x="15686738" y="3146012"/>
                <a:ext cx="1255713" cy="1443037"/>
              </a:xfrm>
              <a:custGeom>
                <a:avLst/>
                <a:gdLst>
                  <a:gd name="T0" fmla="*/ 188 w 334"/>
                  <a:gd name="T1" fmla="*/ 384 h 384"/>
                  <a:gd name="T2" fmla="*/ 188 w 334"/>
                  <a:gd name="T3" fmla="*/ 376 h 384"/>
                  <a:gd name="T4" fmla="*/ 4 w 334"/>
                  <a:gd name="T5" fmla="*/ 375 h 384"/>
                  <a:gd name="T6" fmla="*/ 0 w 334"/>
                  <a:gd name="T7" fmla="*/ 370 h 384"/>
                  <a:gd name="T8" fmla="*/ 4 w 334"/>
                  <a:gd name="T9" fmla="*/ 366 h 384"/>
                  <a:gd name="T10" fmla="*/ 188 w 334"/>
                  <a:gd name="T11" fmla="*/ 366 h 384"/>
                  <a:gd name="T12" fmla="*/ 189 w 334"/>
                  <a:gd name="T13" fmla="*/ 4 h 384"/>
                  <a:gd name="T14" fmla="*/ 194 w 334"/>
                  <a:gd name="T15" fmla="*/ 0 h 384"/>
                  <a:gd name="T16" fmla="*/ 198 w 334"/>
                  <a:gd name="T17" fmla="*/ 4 h 384"/>
                  <a:gd name="T18" fmla="*/ 199 w 334"/>
                  <a:gd name="T19" fmla="*/ 350 h 384"/>
                  <a:gd name="T20" fmla="*/ 330 w 334"/>
                  <a:gd name="T21" fmla="*/ 350 h 384"/>
                  <a:gd name="T22" fmla="*/ 334 w 334"/>
                  <a:gd name="T23" fmla="*/ 354 h 384"/>
                  <a:gd name="T24" fmla="*/ 330 w 334"/>
                  <a:gd name="T25" fmla="*/ 359 h 384"/>
                  <a:gd name="T26" fmla="*/ 199 w 334"/>
                  <a:gd name="T27" fmla="*/ 360 h 384"/>
                  <a:gd name="T28" fmla="*/ 199 w 334"/>
                  <a:gd name="T29" fmla="*/ 384 h 384"/>
                  <a:gd name="T30" fmla="*/ 188 w 334"/>
                  <a:gd name="T31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4" h="384">
                    <a:moveTo>
                      <a:pt x="188" y="384"/>
                    </a:moveTo>
                    <a:cubicBezTo>
                      <a:pt x="188" y="376"/>
                      <a:pt x="188" y="376"/>
                      <a:pt x="188" y="376"/>
                    </a:cubicBezTo>
                    <a:cubicBezTo>
                      <a:pt x="4" y="375"/>
                      <a:pt x="4" y="375"/>
                      <a:pt x="4" y="375"/>
                    </a:cubicBezTo>
                    <a:cubicBezTo>
                      <a:pt x="2" y="375"/>
                      <a:pt x="0" y="373"/>
                      <a:pt x="0" y="370"/>
                    </a:cubicBezTo>
                    <a:cubicBezTo>
                      <a:pt x="0" y="368"/>
                      <a:pt x="2" y="366"/>
                      <a:pt x="4" y="366"/>
                    </a:cubicBezTo>
                    <a:cubicBezTo>
                      <a:pt x="188" y="366"/>
                      <a:pt x="188" y="366"/>
                      <a:pt x="188" y="366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9" y="2"/>
                      <a:pt x="191" y="0"/>
                      <a:pt x="194" y="0"/>
                    </a:cubicBezTo>
                    <a:cubicBezTo>
                      <a:pt x="196" y="0"/>
                      <a:pt x="198" y="2"/>
                      <a:pt x="198" y="4"/>
                    </a:cubicBezTo>
                    <a:cubicBezTo>
                      <a:pt x="199" y="350"/>
                      <a:pt x="199" y="350"/>
                      <a:pt x="199" y="350"/>
                    </a:cubicBezTo>
                    <a:cubicBezTo>
                      <a:pt x="330" y="350"/>
                      <a:pt x="330" y="350"/>
                      <a:pt x="330" y="350"/>
                    </a:cubicBezTo>
                    <a:cubicBezTo>
                      <a:pt x="332" y="350"/>
                      <a:pt x="334" y="352"/>
                      <a:pt x="334" y="354"/>
                    </a:cubicBezTo>
                    <a:cubicBezTo>
                      <a:pt x="334" y="357"/>
                      <a:pt x="332" y="359"/>
                      <a:pt x="330" y="359"/>
                    </a:cubicBezTo>
                    <a:cubicBezTo>
                      <a:pt x="199" y="360"/>
                      <a:pt x="199" y="360"/>
                      <a:pt x="199" y="360"/>
                    </a:cubicBezTo>
                    <a:cubicBezTo>
                      <a:pt x="199" y="384"/>
                      <a:pt x="199" y="384"/>
                      <a:pt x="199" y="384"/>
                    </a:cubicBezTo>
                    <a:cubicBezTo>
                      <a:pt x="188" y="384"/>
                      <a:pt x="188" y="384"/>
                      <a:pt x="188" y="384"/>
                    </a:cubicBezTo>
                    <a:close/>
                  </a:path>
                </a:pathLst>
              </a:custGeom>
              <a:solidFill>
                <a:srgbClr val="8D6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5" name="Freeform 47"/>
              <p:cNvSpPr>
                <a:spLocks/>
              </p:cNvSpPr>
              <p:nvPr/>
            </p:nvSpPr>
            <p:spPr bwMode="auto">
              <a:xfrm>
                <a:off x="16450325" y="4011199"/>
                <a:ext cx="203200" cy="450850"/>
              </a:xfrm>
              <a:custGeom>
                <a:avLst/>
                <a:gdLst>
                  <a:gd name="T0" fmla="*/ 128 w 128"/>
                  <a:gd name="T1" fmla="*/ 284 h 284"/>
                  <a:gd name="T2" fmla="*/ 0 w 128"/>
                  <a:gd name="T3" fmla="*/ 284 h 284"/>
                  <a:gd name="T4" fmla="*/ 0 w 128"/>
                  <a:gd name="T5" fmla="*/ 0 h 284"/>
                  <a:gd name="T6" fmla="*/ 128 w 128"/>
                  <a:gd name="T7" fmla="*/ 284 h 284"/>
                  <a:gd name="T8" fmla="*/ 128 w 128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84">
                    <a:moveTo>
                      <a:pt x="128" y="284"/>
                    </a:moveTo>
                    <a:lnTo>
                      <a:pt x="0" y="284"/>
                    </a:lnTo>
                    <a:lnTo>
                      <a:pt x="0" y="0"/>
                    </a:lnTo>
                    <a:lnTo>
                      <a:pt x="128" y="284"/>
                    </a:lnTo>
                    <a:lnTo>
                      <a:pt x="128" y="28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6" name="Freeform 48"/>
              <p:cNvSpPr>
                <a:spLocks/>
              </p:cNvSpPr>
              <p:nvPr/>
            </p:nvSpPr>
            <p:spPr bwMode="auto">
              <a:xfrm>
                <a:off x="16077263" y="3206337"/>
                <a:ext cx="319088" cy="1316037"/>
              </a:xfrm>
              <a:custGeom>
                <a:avLst/>
                <a:gdLst>
                  <a:gd name="T0" fmla="*/ 201 w 201"/>
                  <a:gd name="T1" fmla="*/ 0 h 829"/>
                  <a:gd name="T2" fmla="*/ 0 w 201"/>
                  <a:gd name="T3" fmla="*/ 384 h 829"/>
                  <a:gd name="T4" fmla="*/ 199 w 201"/>
                  <a:gd name="T5" fmla="*/ 829 h 829"/>
                  <a:gd name="T6" fmla="*/ 201 w 201"/>
                  <a:gd name="T7" fmla="*/ 0 h 829"/>
                  <a:gd name="T8" fmla="*/ 201 w 201"/>
                  <a:gd name="T9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829">
                    <a:moveTo>
                      <a:pt x="201" y="0"/>
                    </a:moveTo>
                    <a:lnTo>
                      <a:pt x="0" y="384"/>
                    </a:lnTo>
                    <a:lnTo>
                      <a:pt x="199" y="829"/>
                    </a:lnTo>
                    <a:lnTo>
                      <a:pt x="201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27" name="Freeform 49"/>
              <p:cNvSpPr>
                <a:spLocks/>
              </p:cNvSpPr>
              <p:nvPr/>
            </p:nvSpPr>
            <p:spPr bwMode="auto">
              <a:xfrm>
                <a:off x="15701025" y="3815937"/>
                <a:ext cx="692150" cy="706437"/>
              </a:xfrm>
              <a:custGeom>
                <a:avLst/>
                <a:gdLst>
                  <a:gd name="T0" fmla="*/ 237 w 436"/>
                  <a:gd name="T1" fmla="*/ 0 h 445"/>
                  <a:gd name="T2" fmla="*/ 0 w 436"/>
                  <a:gd name="T3" fmla="*/ 445 h 445"/>
                  <a:gd name="T4" fmla="*/ 436 w 436"/>
                  <a:gd name="T5" fmla="*/ 445 h 445"/>
                  <a:gd name="T6" fmla="*/ 436 w 436"/>
                  <a:gd name="T7" fmla="*/ 445 h 445"/>
                  <a:gd name="T8" fmla="*/ 237 w 436"/>
                  <a:gd name="T9" fmla="*/ 0 h 445"/>
                  <a:gd name="T10" fmla="*/ 237 w 436"/>
                  <a:gd name="T11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445">
                    <a:moveTo>
                      <a:pt x="237" y="0"/>
                    </a:moveTo>
                    <a:lnTo>
                      <a:pt x="0" y="445"/>
                    </a:lnTo>
                    <a:lnTo>
                      <a:pt x="436" y="445"/>
                    </a:lnTo>
                    <a:lnTo>
                      <a:pt x="436" y="445"/>
                    </a:lnTo>
                    <a:lnTo>
                      <a:pt x="237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  <p:grpSp>
          <p:nvGrpSpPr>
            <p:cNvPr id="52" name="Group 263"/>
            <p:cNvGrpSpPr/>
            <p:nvPr/>
          </p:nvGrpSpPr>
          <p:grpSpPr>
            <a:xfrm>
              <a:off x="9934384" y="6501658"/>
              <a:ext cx="1476356" cy="843476"/>
              <a:chOff x="12621275" y="2107787"/>
              <a:chExt cx="2159000" cy="1233487"/>
            </a:xfrm>
          </p:grpSpPr>
          <p:sp>
            <p:nvSpPr>
              <p:cNvPr id="71" name="Freeform 50"/>
              <p:cNvSpPr>
                <a:spLocks/>
              </p:cNvSpPr>
              <p:nvPr/>
            </p:nvSpPr>
            <p:spPr bwMode="auto">
              <a:xfrm>
                <a:off x="13656325" y="2107787"/>
                <a:ext cx="769938" cy="560387"/>
              </a:xfrm>
              <a:custGeom>
                <a:avLst/>
                <a:gdLst>
                  <a:gd name="T0" fmla="*/ 485 w 485"/>
                  <a:gd name="T1" fmla="*/ 0 h 353"/>
                  <a:gd name="T2" fmla="*/ 0 w 485"/>
                  <a:gd name="T3" fmla="*/ 0 h 353"/>
                  <a:gd name="T4" fmla="*/ 168 w 485"/>
                  <a:gd name="T5" fmla="*/ 353 h 353"/>
                  <a:gd name="T6" fmla="*/ 260 w 485"/>
                  <a:gd name="T7" fmla="*/ 353 h 353"/>
                  <a:gd name="T8" fmla="*/ 485 w 485"/>
                  <a:gd name="T9" fmla="*/ 0 h 353"/>
                  <a:gd name="T10" fmla="*/ 485 w 485"/>
                  <a:gd name="T1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5" h="353">
                    <a:moveTo>
                      <a:pt x="485" y="0"/>
                    </a:moveTo>
                    <a:lnTo>
                      <a:pt x="0" y="0"/>
                    </a:lnTo>
                    <a:lnTo>
                      <a:pt x="168" y="353"/>
                    </a:lnTo>
                    <a:lnTo>
                      <a:pt x="260" y="353"/>
                    </a:lnTo>
                    <a:lnTo>
                      <a:pt x="485" y="0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2" name="Freeform 51"/>
              <p:cNvSpPr>
                <a:spLocks/>
              </p:cNvSpPr>
              <p:nvPr/>
            </p:nvSpPr>
            <p:spPr bwMode="auto">
              <a:xfrm>
                <a:off x="13159438" y="2107787"/>
                <a:ext cx="763588" cy="560387"/>
              </a:xfrm>
              <a:custGeom>
                <a:avLst/>
                <a:gdLst>
                  <a:gd name="T0" fmla="*/ 313 w 481"/>
                  <a:gd name="T1" fmla="*/ 0 h 353"/>
                  <a:gd name="T2" fmla="*/ 225 w 481"/>
                  <a:gd name="T3" fmla="*/ 0 h 353"/>
                  <a:gd name="T4" fmla="*/ 0 w 481"/>
                  <a:gd name="T5" fmla="*/ 353 h 353"/>
                  <a:gd name="T6" fmla="*/ 481 w 481"/>
                  <a:gd name="T7" fmla="*/ 353 h 353"/>
                  <a:gd name="T8" fmla="*/ 313 w 481"/>
                  <a:gd name="T9" fmla="*/ 0 h 353"/>
                  <a:gd name="T10" fmla="*/ 313 w 481"/>
                  <a:gd name="T1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353">
                    <a:moveTo>
                      <a:pt x="313" y="0"/>
                    </a:moveTo>
                    <a:lnTo>
                      <a:pt x="225" y="0"/>
                    </a:lnTo>
                    <a:lnTo>
                      <a:pt x="0" y="353"/>
                    </a:lnTo>
                    <a:lnTo>
                      <a:pt x="481" y="353"/>
                    </a:lnTo>
                    <a:lnTo>
                      <a:pt x="313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3" name="Freeform 52"/>
              <p:cNvSpPr>
                <a:spLocks/>
              </p:cNvSpPr>
              <p:nvPr/>
            </p:nvSpPr>
            <p:spPr bwMode="auto">
              <a:xfrm>
                <a:off x="13159438" y="2668174"/>
                <a:ext cx="928688" cy="46037"/>
              </a:xfrm>
              <a:custGeom>
                <a:avLst/>
                <a:gdLst>
                  <a:gd name="T0" fmla="*/ 573 w 585"/>
                  <a:gd name="T1" fmla="*/ 0 h 29"/>
                  <a:gd name="T2" fmla="*/ 0 w 585"/>
                  <a:gd name="T3" fmla="*/ 0 h 29"/>
                  <a:gd name="T4" fmla="*/ 12 w 585"/>
                  <a:gd name="T5" fmla="*/ 29 h 29"/>
                  <a:gd name="T6" fmla="*/ 585 w 585"/>
                  <a:gd name="T7" fmla="*/ 29 h 29"/>
                  <a:gd name="T8" fmla="*/ 573 w 585"/>
                  <a:gd name="T9" fmla="*/ 0 h 29"/>
                  <a:gd name="T10" fmla="*/ 573 w 585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5" h="29">
                    <a:moveTo>
                      <a:pt x="573" y="0"/>
                    </a:moveTo>
                    <a:lnTo>
                      <a:pt x="0" y="0"/>
                    </a:lnTo>
                    <a:lnTo>
                      <a:pt x="12" y="29"/>
                    </a:lnTo>
                    <a:lnTo>
                      <a:pt x="585" y="29"/>
                    </a:lnTo>
                    <a:lnTo>
                      <a:pt x="57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4" name="Freeform 53"/>
              <p:cNvSpPr>
                <a:spLocks/>
              </p:cNvSpPr>
              <p:nvPr/>
            </p:nvSpPr>
            <p:spPr bwMode="auto">
              <a:xfrm>
                <a:off x="14069075" y="2107787"/>
                <a:ext cx="711200" cy="606425"/>
              </a:xfrm>
              <a:custGeom>
                <a:avLst/>
                <a:gdLst>
                  <a:gd name="T0" fmla="*/ 0 w 448"/>
                  <a:gd name="T1" fmla="*/ 353 h 382"/>
                  <a:gd name="T2" fmla="*/ 225 w 448"/>
                  <a:gd name="T3" fmla="*/ 0 h 382"/>
                  <a:gd name="T4" fmla="*/ 448 w 448"/>
                  <a:gd name="T5" fmla="*/ 353 h 382"/>
                  <a:gd name="T6" fmla="*/ 439 w 448"/>
                  <a:gd name="T7" fmla="*/ 382 h 382"/>
                  <a:gd name="T8" fmla="*/ 225 w 448"/>
                  <a:gd name="T9" fmla="*/ 48 h 382"/>
                  <a:gd name="T10" fmla="*/ 12 w 448"/>
                  <a:gd name="T11" fmla="*/ 382 h 382"/>
                  <a:gd name="T12" fmla="*/ 0 w 448"/>
                  <a:gd name="T13" fmla="*/ 353 h 382"/>
                  <a:gd name="T14" fmla="*/ 0 w 448"/>
                  <a:gd name="T15" fmla="*/ 353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382">
                    <a:moveTo>
                      <a:pt x="0" y="353"/>
                    </a:moveTo>
                    <a:lnTo>
                      <a:pt x="225" y="0"/>
                    </a:lnTo>
                    <a:lnTo>
                      <a:pt x="448" y="353"/>
                    </a:lnTo>
                    <a:lnTo>
                      <a:pt x="439" y="382"/>
                    </a:lnTo>
                    <a:lnTo>
                      <a:pt x="225" y="48"/>
                    </a:lnTo>
                    <a:lnTo>
                      <a:pt x="12" y="382"/>
                    </a:lnTo>
                    <a:lnTo>
                      <a:pt x="0" y="353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5B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14396100" y="2183987"/>
                <a:ext cx="369888" cy="530225"/>
              </a:xfrm>
              <a:custGeom>
                <a:avLst/>
                <a:gdLst>
                  <a:gd name="T0" fmla="*/ 169 w 233"/>
                  <a:gd name="T1" fmla="*/ 293 h 334"/>
                  <a:gd name="T2" fmla="*/ 0 w 233"/>
                  <a:gd name="T3" fmla="*/ 28 h 334"/>
                  <a:gd name="T4" fmla="*/ 19 w 233"/>
                  <a:gd name="T5" fmla="*/ 0 h 334"/>
                  <a:gd name="T6" fmla="*/ 233 w 233"/>
                  <a:gd name="T7" fmla="*/ 334 h 334"/>
                  <a:gd name="T8" fmla="*/ 169 w 233"/>
                  <a:gd name="T9" fmla="*/ 334 h 334"/>
                  <a:gd name="T10" fmla="*/ 169 w 233"/>
                  <a:gd name="T11" fmla="*/ 293 h 334"/>
                  <a:gd name="T12" fmla="*/ 169 w 233"/>
                  <a:gd name="T13" fmla="*/ 2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334">
                    <a:moveTo>
                      <a:pt x="169" y="293"/>
                    </a:moveTo>
                    <a:lnTo>
                      <a:pt x="0" y="28"/>
                    </a:lnTo>
                    <a:lnTo>
                      <a:pt x="19" y="0"/>
                    </a:lnTo>
                    <a:lnTo>
                      <a:pt x="233" y="334"/>
                    </a:lnTo>
                    <a:lnTo>
                      <a:pt x="169" y="334"/>
                    </a:lnTo>
                    <a:lnTo>
                      <a:pt x="169" y="293"/>
                    </a:lnTo>
                    <a:lnTo>
                      <a:pt x="169" y="29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14189725" y="2228437"/>
                <a:ext cx="474663" cy="1046162"/>
              </a:xfrm>
              <a:custGeom>
                <a:avLst/>
                <a:gdLst>
                  <a:gd name="T0" fmla="*/ 299 w 299"/>
                  <a:gd name="T1" fmla="*/ 265 h 659"/>
                  <a:gd name="T2" fmla="*/ 130 w 299"/>
                  <a:gd name="T3" fmla="*/ 0 h 659"/>
                  <a:gd name="T4" fmla="*/ 0 w 299"/>
                  <a:gd name="T5" fmla="*/ 204 h 659"/>
                  <a:gd name="T6" fmla="*/ 218 w 299"/>
                  <a:gd name="T7" fmla="*/ 659 h 659"/>
                  <a:gd name="T8" fmla="*/ 299 w 299"/>
                  <a:gd name="T9" fmla="*/ 659 h 659"/>
                  <a:gd name="T10" fmla="*/ 299 w 299"/>
                  <a:gd name="T11" fmla="*/ 265 h 659"/>
                  <a:gd name="T12" fmla="*/ 299 w 299"/>
                  <a:gd name="T13" fmla="*/ 26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659">
                    <a:moveTo>
                      <a:pt x="299" y="265"/>
                    </a:moveTo>
                    <a:lnTo>
                      <a:pt x="130" y="0"/>
                    </a:lnTo>
                    <a:lnTo>
                      <a:pt x="0" y="204"/>
                    </a:lnTo>
                    <a:lnTo>
                      <a:pt x="218" y="659"/>
                    </a:lnTo>
                    <a:lnTo>
                      <a:pt x="299" y="659"/>
                    </a:lnTo>
                    <a:lnTo>
                      <a:pt x="299" y="265"/>
                    </a:lnTo>
                    <a:lnTo>
                      <a:pt x="299" y="265"/>
                    </a:lnTo>
                    <a:close/>
                  </a:path>
                </a:pathLst>
              </a:custGeom>
              <a:solidFill>
                <a:srgbClr val="A35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7" name="Freeform 56"/>
              <p:cNvSpPr>
                <a:spLocks/>
              </p:cNvSpPr>
              <p:nvPr/>
            </p:nvSpPr>
            <p:spPr bwMode="auto">
              <a:xfrm>
                <a:off x="13626163" y="2796762"/>
                <a:ext cx="442913" cy="477837"/>
              </a:xfrm>
              <a:custGeom>
                <a:avLst/>
                <a:gdLst>
                  <a:gd name="T0" fmla="*/ 279 w 279"/>
                  <a:gd name="T1" fmla="*/ 301 h 301"/>
                  <a:gd name="T2" fmla="*/ 279 w 279"/>
                  <a:gd name="T3" fmla="*/ 0 h 301"/>
                  <a:gd name="T4" fmla="*/ 0 w 279"/>
                  <a:gd name="T5" fmla="*/ 0 h 301"/>
                  <a:gd name="T6" fmla="*/ 144 w 279"/>
                  <a:gd name="T7" fmla="*/ 301 h 301"/>
                  <a:gd name="T8" fmla="*/ 279 w 279"/>
                  <a:gd name="T9" fmla="*/ 301 h 301"/>
                  <a:gd name="T10" fmla="*/ 279 w 279"/>
                  <a:gd name="T11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301">
                    <a:moveTo>
                      <a:pt x="279" y="301"/>
                    </a:moveTo>
                    <a:lnTo>
                      <a:pt x="279" y="0"/>
                    </a:lnTo>
                    <a:lnTo>
                      <a:pt x="0" y="0"/>
                    </a:lnTo>
                    <a:lnTo>
                      <a:pt x="144" y="301"/>
                    </a:lnTo>
                    <a:lnTo>
                      <a:pt x="279" y="301"/>
                    </a:lnTo>
                    <a:lnTo>
                      <a:pt x="279" y="301"/>
                    </a:lnTo>
                    <a:close/>
                  </a:path>
                </a:pathLst>
              </a:custGeom>
              <a:solidFill>
                <a:srgbClr val="DF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8" name="Freeform 57"/>
              <p:cNvSpPr>
                <a:spLocks/>
              </p:cNvSpPr>
              <p:nvPr/>
            </p:nvSpPr>
            <p:spPr bwMode="auto">
              <a:xfrm>
                <a:off x="13276913" y="2796762"/>
                <a:ext cx="577850" cy="477837"/>
              </a:xfrm>
              <a:custGeom>
                <a:avLst/>
                <a:gdLst>
                  <a:gd name="T0" fmla="*/ 0 w 364"/>
                  <a:gd name="T1" fmla="*/ 0 h 301"/>
                  <a:gd name="T2" fmla="*/ 0 w 364"/>
                  <a:gd name="T3" fmla="*/ 301 h 301"/>
                  <a:gd name="T4" fmla="*/ 364 w 364"/>
                  <a:gd name="T5" fmla="*/ 301 h 301"/>
                  <a:gd name="T6" fmla="*/ 220 w 364"/>
                  <a:gd name="T7" fmla="*/ 0 h 301"/>
                  <a:gd name="T8" fmla="*/ 0 w 364"/>
                  <a:gd name="T9" fmla="*/ 0 h 301"/>
                  <a:gd name="T10" fmla="*/ 0 w 364"/>
                  <a:gd name="T1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4" h="301">
                    <a:moveTo>
                      <a:pt x="0" y="0"/>
                    </a:moveTo>
                    <a:lnTo>
                      <a:pt x="0" y="301"/>
                    </a:lnTo>
                    <a:lnTo>
                      <a:pt x="364" y="301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6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79" name="Freeform 58"/>
              <p:cNvSpPr>
                <a:spLocks/>
              </p:cNvSpPr>
              <p:nvPr/>
            </p:nvSpPr>
            <p:spPr bwMode="auto">
              <a:xfrm>
                <a:off x="14069075" y="2552287"/>
                <a:ext cx="466725" cy="722312"/>
              </a:xfrm>
              <a:custGeom>
                <a:avLst/>
                <a:gdLst>
                  <a:gd name="T0" fmla="*/ 76 w 294"/>
                  <a:gd name="T1" fmla="*/ 0 h 455"/>
                  <a:gd name="T2" fmla="*/ 12 w 294"/>
                  <a:gd name="T3" fmla="*/ 102 h 455"/>
                  <a:gd name="T4" fmla="*/ 0 w 294"/>
                  <a:gd name="T5" fmla="*/ 102 h 455"/>
                  <a:gd name="T6" fmla="*/ 0 w 294"/>
                  <a:gd name="T7" fmla="*/ 455 h 455"/>
                  <a:gd name="T8" fmla="*/ 294 w 294"/>
                  <a:gd name="T9" fmla="*/ 455 h 455"/>
                  <a:gd name="T10" fmla="*/ 76 w 294"/>
                  <a:gd name="T11" fmla="*/ 0 h 455"/>
                  <a:gd name="T12" fmla="*/ 76 w 294"/>
                  <a:gd name="T13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4" h="455">
                    <a:moveTo>
                      <a:pt x="76" y="0"/>
                    </a:moveTo>
                    <a:lnTo>
                      <a:pt x="12" y="102"/>
                    </a:lnTo>
                    <a:lnTo>
                      <a:pt x="0" y="102"/>
                    </a:lnTo>
                    <a:lnTo>
                      <a:pt x="0" y="455"/>
                    </a:lnTo>
                    <a:lnTo>
                      <a:pt x="294" y="455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93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0" name="Freeform 59"/>
              <p:cNvSpPr>
                <a:spLocks/>
              </p:cNvSpPr>
              <p:nvPr/>
            </p:nvSpPr>
            <p:spPr bwMode="auto">
              <a:xfrm>
                <a:off x="14332600" y="2841212"/>
                <a:ext cx="79375" cy="173037"/>
              </a:xfrm>
              <a:custGeom>
                <a:avLst/>
                <a:gdLst>
                  <a:gd name="T0" fmla="*/ 0 w 50"/>
                  <a:gd name="T1" fmla="*/ 0 h 109"/>
                  <a:gd name="T2" fmla="*/ 50 w 50"/>
                  <a:gd name="T3" fmla="*/ 0 h 109"/>
                  <a:gd name="T4" fmla="*/ 50 w 50"/>
                  <a:gd name="T5" fmla="*/ 109 h 109"/>
                  <a:gd name="T6" fmla="*/ 0 w 50"/>
                  <a:gd name="T7" fmla="*/ 0 h 109"/>
                  <a:gd name="T8" fmla="*/ 0 w 50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09">
                    <a:moveTo>
                      <a:pt x="0" y="0"/>
                    </a:moveTo>
                    <a:lnTo>
                      <a:pt x="50" y="0"/>
                    </a:lnTo>
                    <a:lnTo>
                      <a:pt x="50" y="10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38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1" name="Freeform 60"/>
              <p:cNvSpPr>
                <a:spLocks/>
              </p:cNvSpPr>
              <p:nvPr/>
            </p:nvSpPr>
            <p:spPr bwMode="auto">
              <a:xfrm>
                <a:off x="14411975" y="2841212"/>
                <a:ext cx="30163" cy="230187"/>
              </a:xfrm>
              <a:custGeom>
                <a:avLst/>
                <a:gdLst>
                  <a:gd name="T0" fmla="*/ 0 w 19"/>
                  <a:gd name="T1" fmla="*/ 0 h 145"/>
                  <a:gd name="T2" fmla="*/ 19 w 19"/>
                  <a:gd name="T3" fmla="*/ 0 h 145"/>
                  <a:gd name="T4" fmla="*/ 19 w 19"/>
                  <a:gd name="T5" fmla="*/ 145 h 145"/>
                  <a:gd name="T6" fmla="*/ 0 w 19"/>
                  <a:gd name="T7" fmla="*/ 109 h 145"/>
                  <a:gd name="T8" fmla="*/ 0 w 19"/>
                  <a:gd name="T9" fmla="*/ 0 h 145"/>
                  <a:gd name="T10" fmla="*/ 0 w 19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45">
                    <a:moveTo>
                      <a:pt x="0" y="0"/>
                    </a:moveTo>
                    <a:lnTo>
                      <a:pt x="19" y="0"/>
                    </a:lnTo>
                    <a:lnTo>
                      <a:pt x="19" y="145"/>
                    </a:lnTo>
                    <a:lnTo>
                      <a:pt x="0" y="10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7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2" name="Freeform 61"/>
              <p:cNvSpPr>
                <a:spLocks/>
              </p:cNvSpPr>
              <p:nvPr/>
            </p:nvSpPr>
            <p:spPr bwMode="auto">
              <a:xfrm>
                <a:off x="14411975" y="3014249"/>
                <a:ext cx="30163" cy="260350"/>
              </a:xfrm>
              <a:custGeom>
                <a:avLst/>
                <a:gdLst>
                  <a:gd name="T0" fmla="*/ 19 w 19"/>
                  <a:gd name="T1" fmla="*/ 36 h 164"/>
                  <a:gd name="T2" fmla="*/ 19 w 19"/>
                  <a:gd name="T3" fmla="*/ 164 h 164"/>
                  <a:gd name="T4" fmla="*/ 0 w 19"/>
                  <a:gd name="T5" fmla="*/ 164 h 164"/>
                  <a:gd name="T6" fmla="*/ 0 w 19"/>
                  <a:gd name="T7" fmla="*/ 0 h 164"/>
                  <a:gd name="T8" fmla="*/ 19 w 19"/>
                  <a:gd name="T9" fmla="*/ 36 h 164"/>
                  <a:gd name="T10" fmla="*/ 19 w 19"/>
                  <a:gd name="T11" fmla="*/ 3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4">
                    <a:moveTo>
                      <a:pt x="19" y="36"/>
                    </a:moveTo>
                    <a:lnTo>
                      <a:pt x="19" y="164"/>
                    </a:lnTo>
                    <a:lnTo>
                      <a:pt x="0" y="164"/>
                    </a:lnTo>
                    <a:lnTo>
                      <a:pt x="0" y="0"/>
                    </a:lnTo>
                    <a:lnTo>
                      <a:pt x="19" y="36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CB65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3" name="Freeform 62"/>
              <p:cNvSpPr>
                <a:spLocks/>
              </p:cNvSpPr>
              <p:nvPr/>
            </p:nvSpPr>
            <p:spPr bwMode="auto">
              <a:xfrm>
                <a:off x="14291325" y="2841212"/>
                <a:ext cx="120650" cy="433387"/>
              </a:xfrm>
              <a:custGeom>
                <a:avLst/>
                <a:gdLst>
                  <a:gd name="T0" fmla="*/ 0 w 76"/>
                  <a:gd name="T1" fmla="*/ 0 h 273"/>
                  <a:gd name="T2" fmla="*/ 26 w 76"/>
                  <a:gd name="T3" fmla="*/ 0 h 273"/>
                  <a:gd name="T4" fmla="*/ 76 w 76"/>
                  <a:gd name="T5" fmla="*/ 109 h 273"/>
                  <a:gd name="T6" fmla="*/ 76 w 76"/>
                  <a:gd name="T7" fmla="*/ 273 h 273"/>
                  <a:gd name="T8" fmla="*/ 0 w 76"/>
                  <a:gd name="T9" fmla="*/ 273 h 273"/>
                  <a:gd name="T10" fmla="*/ 0 w 76"/>
                  <a:gd name="T11" fmla="*/ 0 h 273"/>
                  <a:gd name="T12" fmla="*/ 0 w 76"/>
                  <a:gd name="T13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73">
                    <a:moveTo>
                      <a:pt x="0" y="0"/>
                    </a:moveTo>
                    <a:lnTo>
                      <a:pt x="26" y="0"/>
                    </a:lnTo>
                    <a:lnTo>
                      <a:pt x="76" y="109"/>
                    </a:lnTo>
                    <a:lnTo>
                      <a:pt x="76" y="273"/>
                    </a:lnTo>
                    <a:lnTo>
                      <a:pt x="0" y="2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2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4" name="Freeform 63"/>
              <p:cNvSpPr>
                <a:spLocks/>
              </p:cNvSpPr>
              <p:nvPr/>
            </p:nvSpPr>
            <p:spPr bwMode="auto">
              <a:xfrm>
                <a:off x="13276913" y="2714212"/>
                <a:ext cx="349250" cy="82550"/>
              </a:xfrm>
              <a:custGeom>
                <a:avLst/>
                <a:gdLst>
                  <a:gd name="T0" fmla="*/ 0 w 220"/>
                  <a:gd name="T1" fmla="*/ 0 h 52"/>
                  <a:gd name="T2" fmla="*/ 0 w 220"/>
                  <a:gd name="T3" fmla="*/ 52 h 52"/>
                  <a:gd name="T4" fmla="*/ 220 w 220"/>
                  <a:gd name="T5" fmla="*/ 52 h 52"/>
                  <a:gd name="T6" fmla="*/ 196 w 220"/>
                  <a:gd name="T7" fmla="*/ 0 h 52"/>
                  <a:gd name="T8" fmla="*/ 0 w 220"/>
                  <a:gd name="T9" fmla="*/ 0 h 52"/>
                  <a:gd name="T10" fmla="*/ 0 w 220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52">
                    <a:moveTo>
                      <a:pt x="0" y="0"/>
                    </a:moveTo>
                    <a:lnTo>
                      <a:pt x="0" y="52"/>
                    </a:lnTo>
                    <a:lnTo>
                      <a:pt x="220" y="52"/>
                    </a:lnTo>
                    <a:lnTo>
                      <a:pt x="19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4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5" name="Freeform 64"/>
              <p:cNvSpPr>
                <a:spLocks/>
              </p:cNvSpPr>
              <p:nvPr/>
            </p:nvSpPr>
            <p:spPr bwMode="auto">
              <a:xfrm>
                <a:off x="13588063" y="2714212"/>
                <a:ext cx="481013" cy="82550"/>
              </a:xfrm>
              <a:custGeom>
                <a:avLst/>
                <a:gdLst>
                  <a:gd name="T0" fmla="*/ 303 w 303"/>
                  <a:gd name="T1" fmla="*/ 52 h 52"/>
                  <a:gd name="T2" fmla="*/ 303 w 303"/>
                  <a:gd name="T3" fmla="*/ 0 h 52"/>
                  <a:gd name="T4" fmla="*/ 0 w 303"/>
                  <a:gd name="T5" fmla="*/ 0 h 52"/>
                  <a:gd name="T6" fmla="*/ 24 w 303"/>
                  <a:gd name="T7" fmla="*/ 52 h 52"/>
                  <a:gd name="T8" fmla="*/ 303 w 303"/>
                  <a:gd name="T9" fmla="*/ 52 h 52"/>
                  <a:gd name="T10" fmla="*/ 303 w 303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3" h="52">
                    <a:moveTo>
                      <a:pt x="303" y="52"/>
                    </a:moveTo>
                    <a:lnTo>
                      <a:pt x="303" y="0"/>
                    </a:lnTo>
                    <a:lnTo>
                      <a:pt x="0" y="0"/>
                    </a:lnTo>
                    <a:lnTo>
                      <a:pt x="24" y="52"/>
                    </a:lnTo>
                    <a:lnTo>
                      <a:pt x="303" y="52"/>
                    </a:lnTo>
                    <a:lnTo>
                      <a:pt x="303" y="52"/>
                    </a:lnTo>
                    <a:close/>
                  </a:path>
                </a:pathLst>
              </a:custGeom>
              <a:solidFill>
                <a:srgbClr val="BC58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6" name="Freeform 65"/>
              <p:cNvSpPr>
                <a:spLocks/>
              </p:cNvSpPr>
              <p:nvPr/>
            </p:nvSpPr>
            <p:spPr bwMode="auto">
              <a:xfrm>
                <a:off x="13765863" y="2841212"/>
                <a:ext cx="134938" cy="290512"/>
              </a:xfrm>
              <a:custGeom>
                <a:avLst/>
                <a:gdLst>
                  <a:gd name="T0" fmla="*/ 0 w 85"/>
                  <a:gd name="T1" fmla="*/ 0 h 183"/>
                  <a:gd name="T2" fmla="*/ 85 w 85"/>
                  <a:gd name="T3" fmla="*/ 0 h 183"/>
                  <a:gd name="T4" fmla="*/ 85 w 85"/>
                  <a:gd name="T5" fmla="*/ 183 h 183"/>
                  <a:gd name="T6" fmla="*/ 0 w 85"/>
                  <a:gd name="T7" fmla="*/ 0 h 183"/>
                  <a:gd name="T8" fmla="*/ 0 w 85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83">
                    <a:moveTo>
                      <a:pt x="0" y="0"/>
                    </a:moveTo>
                    <a:lnTo>
                      <a:pt x="85" y="0"/>
                    </a:lnTo>
                    <a:lnTo>
                      <a:pt x="85" y="1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7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7" name="Freeform 66"/>
              <p:cNvSpPr>
                <a:spLocks/>
              </p:cNvSpPr>
              <p:nvPr/>
            </p:nvSpPr>
            <p:spPr bwMode="auto">
              <a:xfrm>
                <a:off x="13700775" y="2841212"/>
                <a:ext cx="41275" cy="301625"/>
              </a:xfrm>
              <a:custGeom>
                <a:avLst/>
                <a:gdLst>
                  <a:gd name="T0" fmla="*/ 0 w 26"/>
                  <a:gd name="T1" fmla="*/ 0 h 190"/>
                  <a:gd name="T2" fmla="*/ 26 w 26"/>
                  <a:gd name="T3" fmla="*/ 0 h 190"/>
                  <a:gd name="T4" fmla="*/ 26 w 26"/>
                  <a:gd name="T5" fmla="*/ 190 h 190"/>
                  <a:gd name="T6" fmla="*/ 0 w 26"/>
                  <a:gd name="T7" fmla="*/ 190 h 190"/>
                  <a:gd name="T8" fmla="*/ 0 w 26"/>
                  <a:gd name="T9" fmla="*/ 0 h 190"/>
                  <a:gd name="T10" fmla="*/ 0 w 26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90">
                    <a:moveTo>
                      <a:pt x="0" y="0"/>
                    </a:moveTo>
                    <a:lnTo>
                      <a:pt x="26" y="0"/>
                    </a:lnTo>
                    <a:lnTo>
                      <a:pt x="26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3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8" name="Freeform 67"/>
              <p:cNvSpPr>
                <a:spLocks/>
              </p:cNvSpPr>
              <p:nvPr/>
            </p:nvSpPr>
            <p:spPr bwMode="auto">
              <a:xfrm>
                <a:off x="13742050" y="2841212"/>
                <a:ext cx="158750" cy="301625"/>
              </a:xfrm>
              <a:custGeom>
                <a:avLst/>
                <a:gdLst>
                  <a:gd name="T0" fmla="*/ 0 w 100"/>
                  <a:gd name="T1" fmla="*/ 0 h 190"/>
                  <a:gd name="T2" fmla="*/ 15 w 100"/>
                  <a:gd name="T3" fmla="*/ 0 h 190"/>
                  <a:gd name="T4" fmla="*/ 100 w 100"/>
                  <a:gd name="T5" fmla="*/ 183 h 190"/>
                  <a:gd name="T6" fmla="*/ 100 w 100"/>
                  <a:gd name="T7" fmla="*/ 190 h 190"/>
                  <a:gd name="T8" fmla="*/ 0 w 100"/>
                  <a:gd name="T9" fmla="*/ 190 h 190"/>
                  <a:gd name="T10" fmla="*/ 0 w 100"/>
                  <a:gd name="T11" fmla="*/ 0 h 190"/>
                  <a:gd name="T12" fmla="*/ 0 w 100"/>
                  <a:gd name="T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90">
                    <a:moveTo>
                      <a:pt x="0" y="0"/>
                    </a:moveTo>
                    <a:lnTo>
                      <a:pt x="15" y="0"/>
                    </a:lnTo>
                    <a:lnTo>
                      <a:pt x="100" y="183"/>
                    </a:lnTo>
                    <a:lnTo>
                      <a:pt x="100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89" name="Freeform 68"/>
              <p:cNvSpPr>
                <a:spLocks/>
              </p:cNvSpPr>
              <p:nvPr/>
            </p:nvSpPr>
            <p:spPr bwMode="auto">
              <a:xfrm>
                <a:off x="13742050" y="2841212"/>
                <a:ext cx="158750" cy="301625"/>
              </a:xfrm>
              <a:custGeom>
                <a:avLst/>
                <a:gdLst>
                  <a:gd name="T0" fmla="*/ 0 w 100"/>
                  <a:gd name="T1" fmla="*/ 0 h 190"/>
                  <a:gd name="T2" fmla="*/ 15 w 100"/>
                  <a:gd name="T3" fmla="*/ 0 h 190"/>
                  <a:gd name="T4" fmla="*/ 22 w 100"/>
                  <a:gd name="T5" fmla="*/ 19 h 190"/>
                  <a:gd name="T6" fmla="*/ 17 w 100"/>
                  <a:gd name="T7" fmla="*/ 19 h 190"/>
                  <a:gd name="T8" fmla="*/ 17 w 100"/>
                  <a:gd name="T9" fmla="*/ 171 h 190"/>
                  <a:gd name="T10" fmla="*/ 95 w 100"/>
                  <a:gd name="T11" fmla="*/ 171 h 190"/>
                  <a:gd name="T12" fmla="*/ 100 w 100"/>
                  <a:gd name="T13" fmla="*/ 183 h 190"/>
                  <a:gd name="T14" fmla="*/ 100 w 100"/>
                  <a:gd name="T15" fmla="*/ 190 h 190"/>
                  <a:gd name="T16" fmla="*/ 0 w 100"/>
                  <a:gd name="T17" fmla="*/ 190 h 190"/>
                  <a:gd name="T18" fmla="*/ 0 w 100"/>
                  <a:gd name="T19" fmla="*/ 0 h 190"/>
                  <a:gd name="T20" fmla="*/ 0 w 100"/>
                  <a:gd name="T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90">
                    <a:moveTo>
                      <a:pt x="0" y="0"/>
                    </a:moveTo>
                    <a:lnTo>
                      <a:pt x="15" y="0"/>
                    </a:lnTo>
                    <a:lnTo>
                      <a:pt x="22" y="19"/>
                    </a:lnTo>
                    <a:lnTo>
                      <a:pt x="17" y="19"/>
                    </a:lnTo>
                    <a:lnTo>
                      <a:pt x="17" y="171"/>
                    </a:lnTo>
                    <a:lnTo>
                      <a:pt x="95" y="171"/>
                    </a:lnTo>
                    <a:lnTo>
                      <a:pt x="100" y="183"/>
                    </a:lnTo>
                    <a:lnTo>
                      <a:pt x="100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0" name="Freeform 69"/>
              <p:cNvSpPr>
                <a:spLocks noEditPoints="1"/>
              </p:cNvSpPr>
              <p:nvPr/>
            </p:nvSpPr>
            <p:spPr bwMode="auto">
              <a:xfrm>
                <a:off x="13765863" y="2841212"/>
                <a:ext cx="134938" cy="290512"/>
              </a:xfrm>
              <a:custGeom>
                <a:avLst/>
                <a:gdLst>
                  <a:gd name="T0" fmla="*/ 0 w 85"/>
                  <a:gd name="T1" fmla="*/ 0 h 183"/>
                  <a:gd name="T2" fmla="*/ 85 w 85"/>
                  <a:gd name="T3" fmla="*/ 0 h 183"/>
                  <a:gd name="T4" fmla="*/ 85 w 85"/>
                  <a:gd name="T5" fmla="*/ 19 h 183"/>
                  <a:gd name="T6" fmla="*/ 7 w 85"/>
                  <a:gd name="T7" fmla="*/ 19 h 183"/>
                  <a:gd name="T8" fmla="*/ 0 w 85"/>
                  <a:gd name="T9" fmla="*/ 0 h 183"/>
                  <a:gd name="T10" fmla="*/ 0 w 85"/>
                  <a:gd name="T11" fmla="*/ 0 h 183"/>
                  <a:gd name="T12" fmla="*/ 80 w 85"/>
                  <a:gd name="T13" fmla="*/ 171 h 183"/>
                  <a:gd name="T14" fmla="*/ 85 w 85"/>
                  <a:gd name="T15" fmla="*/ 171 h 183"/>
                  <a:gd name="T16" fmla="*/ 85 w 85"/>
                  <a:gd name="T17" fmla="*/ 183 h 183"/>
                  <a:gd name="T18" fmla="*/ 80 w 85"/>
                  <a:gd name="T19" fmla="*/ 171 h 183"/>
                  <a:gd name="T20" fmla="*/ 80 w 85"/>
                  <a:gd name="T21" fmla="*/ 1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183">
                    <a:moveTo>
                      <a:pt x="0" y="0"/>
                    </a:moveTo>
                    <a:lnTo>
                      <a:pt x="85" y="0"/>
                    </a:lnTo>
                    <a:lnTo>
                      <a:pt x="85" y="19"/>
                    </a:lnTo>
                    <a:lnTo>
                      <a:pt x="7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80" y="171"/>
                    </a:moveTo>
                    <a:lnTo>
                      <a:pt x="85" y="171"/>
                    </a:lnTo>
                    <a:lnTo>
                      <a:pt x="85" y="183"/>
                    </a:lnTo>
                    <a:lnTo>
                      <a:pt x="80" y="171"/>
                    </a:lnTo>
                    <a:lnTo>
                      <a:pt x="80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1" name="Freeform 70"/>
              <p:cNvSpPr>
                <a:spLocks/>
              </p:cNvSpPr>
              <p:nvPr/>
            </p:nvSpPr>
            <p:spPr bwMode="auto">
              <a:xfrm>
                <a:off x="13505513" y="2841212"/>
                <a:ext cx="139700" cy="290512"/>
              </a:xfrm>
              <a:custGeom>
                <a:avLst/>
                <a:gdLst>
                  <a:gd name="T0" fmla="*/ 0 w 88"/>
                  <a:gd name="T1" fmla="*/ 0 h 183"/>
                  <a:gd name="T2" fmla="*/ 88 w 88"/>
                  <a:gd name="T3" fmla="*/ 0 h 183"/>
                  <a:gd name="T4" fmla="*/ 88 w 88"/>
                  <a:gd name="T5" fmla="*/ 183 h 183"/>
                  <a:gd name="T6" fmla="*/ 0 w 88"/>
                  <a:gd name="T7" fmla="*/ 0 h 183"/>
                  <a:gd name="T8" fmla="*/ 0 w 88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3">
                    <a:moveTo>
                      <a:pt x="0" y="0"/>
                    </a:moveTo>
                    <a:lnTo>
                      <a:pt x="88" y="0"/>
                    </a:lnTo>
                    <a:lnTo>
                      <a:pt x="88" y="18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7A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>
                <a:off x="13445188" y="2841212"/>
                <a:ext cx="41275" cy="301625"/>
              </a:xfrm>
              <a:custGeom>
                <a:avLst/>
                <a:gdLst>
                  <a:gd name="T0" fmla="*/ 0 w 26"/>
                  <a:gd name="T1" fmla="*/ 0 h 190"/>
                  <a:gd name="T2" fmla="*/ 26 w 26"/>
                  <a:gd name="T3" fmla="*/ 0 h 190"/>
                  <a:gd name="T4" fmla="*/ 26 w 26"/>
                  <a:gd name="T5" fmla="*/ 190 h 190"/>
                  <a:gd name="T6" fmla="*/ 0 w 26"/>
                  <a:gd name="T7" fmla="*/ 190 h 190"/>
                  <a:gd name="T8" fmla="*/ 0 w 26"/>
                  <a:gd name="T9" fmla="*/ 0 h 190"/>
                  <a:gd name="T10" fmla="*/ 0 w 26"/>
                  <a:gd name="T1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90">
                    <a:moveTo>
                      <a:pt x="0" y="0"/>
                    </a:moveTo>
                    <a:lnTo>
                      <a:pt x="26" y="0"/>
                    </a:lnTo>
                    <a:lnTo>
                      <a:pt x="26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3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3" name="Freeform 72"/>
              <p:cNvSpPr>
                <a:spLocks/>
              </p:cNvSpPr>
              <p:nvPr/>
            </p:nvSpPr>
            <p:spPr bwMode="auto">
              <a:xfrm>
                <a:off x="13486463" y="2841212"/>
                <a:ext cx="158750" cy="301625"/>
              </a:xfrm>
              <a:custGeom>
                <a:avLst/>
                <a:gdLst>
                  <a:gd name="T0" fmla="*/ 0 w 100"/>
                  <a:gd name="T1" fmla="*/ 0 h 190"/>
                  <a:gd name="T2" fmla="*/ 12 w 100"/>
                  <a:gd name="T3" fmla="*/ 0 h 190"/>
                  <a:gd name="T4" fmla="*/ 100 w 100"/>
                  <a:gd name="T5" fmla="*/ 183 h 190"/>
                  <a:gd name="T6" fmla="*/ 100 w 100"/>
                  <a:gd name="T7" fmla="*/ 190 h 190"/>
                  <a:gd name="T8" fmla="*/ 0 w 100"/>
                  <a:gd name="T9" fmla="*/ 190 h 190"/>
                  <a:gd name="T10" fmla="*/ 0 w 100"/>
                  <a:gd name="T11" fmla="*/ 0 h 190"/>
                  <a:gd name="T12" fmla="*/ 0 w 100"/>
                  <a:gd name="T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90">
                    <a:moveTo>
                      <a:pt x="0" y="0"/>
                    </a:moveTo>
                    <a:lnTo>
                      <a:pt x="12" y="0"/>
                    </a:lnTo>
                    <a:lnTo>
                      <a:pt x="100" y="183"/>
                    </a:lnTo>
                    <a:lnTo>
                      <a:pt x="100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13486463" y="2841212"/>
                <a:ext cx="158750" cy="301625"/>
              </a:xfrm>
              <a:custGeom>
                <a:avLst/>
                <a:gdLst>
                  <a:gd name="T0" fmla="*/ 0 w 100"/>
                  <a:gd name="T1" fmla="*/ 0 h 190"/>
                  <a:gd name="T2" fmla="*/ 12 w 100"/>
                  <a:gd name="T3" fmla="*/ 0 h 190"/>
                  <a:gd name="T4" fmla="*/ 22 w 100"/>
                  <a:gd name="T5" fmla="*/ 19 h 190"/>
                  <a:gd name="T6" fmla="*/ 17 w 100"/>
                  <a:gd name="T7" fmla="*/ 19 h 190"/>
                  <a:gd name="T8" fmla="*/ 17 w 100"/>
                  <a:gd name="T9" fmla="*/ 171 h 190"/>
                  <a:gd name="T10" fmla="*/ 95 w 100"/>
                  <a:gd name="T11" fmla="*/ 171 h 190"/>
                  <a:gd name="T12" fmla="*/ 100 w 100"/>
                  <a:gd name="T13" fmla="*/ 183 h 190"/>
                  <a:gd name="T14" fmla="*/ 100 w 100"/>
                  <a:gd name="T15" fmla="*/ 190 h 190"/>
                  <a:gd name="T16" fmla="*/ 0 w 100"/>
                  <a:gd name="T17" fmla="*/ 190 h 190"/>
                  <a:gd name="T18" fmla="*/ 0 w 100"/>
                  <a:gd name="T19" fmla="*/ 0 h 190"/>
                  <a:gd name="T20" fmla="*/ 0 w 100"/>
                  <a:gd name="T21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190">
                    <a:moveTo>
                      <a:pt x="0" y="0"/>
                    </a:moveTo>
                    <a:lnTo>
                      <a:pt x="12" y="0"/>
                    </a:lnTo>
                    <a:lnTo>
                      <a:pt x="22" y="19"/>
                    </a:lnTo>
                    <a:lnTo>
                      <a:pt x="17" y="19"/>
                    </a:lnTo>
                    <a:lnTo>
                      <a:pt x="17" y="171"/>
                    </a:lnTo>
                    <a:lnTo>
                      <a:pt x="95" y="171"/>
                    </a:lnTo>
                    <a:lnTo>
                      <a:pt x="100" y="183"/>
                    </a:lnTo>
                    <a:lnTo>
                      <a:pt x="100" y="190"/>
                    </a:lnTo>
                    <a:lnTo>
                      <a:pt x="0" y="19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5" name="Freeform 74"/>
              <p:cNvSpPr>
                <a:spLocks noEditPoints="1"/>
              </p:cNvSpPr>
              <p:nvPr/>
            </p:nvSpPr>
            <p:spPr bwMode="auto">
              <a:xfrm>
                <a:off x="13505513" y="2841212"/>
                <a:ext cx="139700" cy="290512"/>
              </a:xfrm>
              <a:custGeom>
                <a:avLst/>
                <a:gdLst>
                  <a:gd name="T0" fmla="*/ 0 w 88"/>
                  <a:gd name="T1" fmla="*/ 0 h 183"/>
                  <a:gd name="T2" fmla="*/ 88 w 88"/>
                  <a:gd name="T3" fmla="*/ 0 h 183"/>
                  <a:gd name="T4" fmla="*/ 88 w 88"/>
                  <a:gd name="T5" fmla="*/ 19 h 183"/>
                  <a:gd name="T6" fmla="*/ 10 w 88"/>
                  <a:gd name="T7" fmla="*/ 19 h 183"/>
                  <a:gd name="T8" fmla="*/ 0 w 88"/>
                  <a:gd name="T9" fmla="*/ 0 h 183"/>
                  <a:gd name="T10" fmla="*/ 0 w 88"/>
                  <a:gd name="T11" fmla="*/ 0 h 183"/>
                  <a:gd name="T12" fmla="*/ 83 w 88"/>
                  <a:gd name="T13" fmla="*/ 171 h 183"/>
                  <a:gd name="T14" fmla="*/ 88 w 88"/>
                  <a:gd name="T15" fmla="*/ 171 h 183"/>
                  <a:gd name="T16" fmla="*/ 88 w 88"/>
                  <a:gd name="T17" fmla="*/ 183 h 183"/>
                  <a:gd name="T18" fmla="*/ 83 w 88"/>
                  <a:gd name="T19" fmla="*/ 171 h 183"/>
                  <a:gd name="T20" fmla="*/ 83 w 88"/>
                  <a:gd name="T21" fmla="*/ 17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183">
                    <a:moveTo>
                      <a:pt x="0" y="0"/>
                    </a:moveTo>
                    <a:lnTo>
                      <a:pt x="88" y="0"/>
                    </a:lnTo>
                    <a:lnTo>
                      <a:pt x="88" y="19"/>
                    </a:lnTo>
                    <a:lnTo>
                      <a:pt x="1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83" y="171"/>
                    </a:moveTo>
                    <a:lnTo>
                      <a:pt x="88" y="171"/>
                    </a:lnTo>
                    <a:lnTo>
                      <a:pt x="88" y="183"/>
                    </a:lnTo>
                    <a:lnTo>
                      <a:pt x="83" y="171"/>
                    </a:lnTo>
                    <a:lnTo>
                      <a:pt x="83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6" name="Freeform 75"/>
              <p:cNvSpPr>
                <a:spLocks/>
              </p:cNvSpPr>
              <p:nvPr/>
            </p:nvSpPr>
            <p:spPr bwMode="auto">
              <a:xfrm>
                <a:off x="12621275" y="2931699"/>
                <a:ext cx="53975" cy="409575"/>
              </a:xfrm>
              <a:custGeom>
                <a:avLst/>
                <a:gdLst>
                  <a:gd name="T0" fmla="*/ 34 w 34"/>
                  <a:gd name="T1" fmla="*/ 258 h 258"/>
                  <a:gd name="T2" fmla="*/ 34 w 34"/>
                  <a:gd name="T3" fmla="*/ 14 h 258"/>
                  <a:gd name="T4" fmla="*/ 17 w 34"/>
                  <a:gd name="T5" fmla="*/ 0 h 258"/>
                  <a:gd name="T6" fmla="*/ 0 w 34"/>
                  <a:gd name="T7" fmla="*/ 14 h 258"/>
                  <a:gd name="T8" fmla="*/ 0 w 34"/>
                  <a:gd name="T9" fmla="*/ 258 h 258"/>
                  <a:gd name="T10" fmla="*/ 34 w 34"/>
                  <a:gd name="T11" fmla="*/ 258 h 258"/>
                  <a:gd name="T12" fmla="*/ 34 w 34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58">
                    <a:moveTo>
                      <a:pt x="34" y="258"/>
                    </a:moveTo>
                    <a:lnTo>
                      <a:pt x="34" y="14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4" y="258"/>
                    </a:lnTo>
                    <a:lnTo>
                      <a:pt x="34" y="258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7" name="Freeform 76"/>
              <p:cNvSpPr>
                <a:spLocks/>
              </p:cNvSpPr>
              <p:nvPr/>
            </p:nvSpPr>
            <p:spPr bwMode="auto">
              <a:xfrm>
                <a:off x="12711763" y="2931699"/>
                <a:ext cx="49213" cy="409575"/>
              </a:xfrm>
              <a:custGeom>
                <a:avLst/>
                <a:gdLst>
                  <a:gd name="T0" fmla="*/ 31 w 31"/>
                  <a:gd name="T1" fmla="*/ 258 h 258"/>
                  <a:gd name="T2" fmla="*/ 31 w 31"/>
                  <a:gd name="T3" fmla="*/ 14 h 258"/>
                  <a:gd name="T4" fmla="*/ 15 w 31"/>
                  <a:gd name="T5" fmla="*/ 0 h 258"/>
                  <a:gd name="T6" fmla="*/ 0 w 31"/>
                  <a:gd name="T7" fmla="*/ 14 h 258"/>
                  <a:gd name="T8" fmla="*/ 0 w 31"/>
                  <a:gd name="T9" fmla="*/ 258 h 258"/>
                  <a:gd name="T10" fmla="*/ 31 w 31"/>
                  <a:gd name="T11" fmla="*/ 258 h 258"/>
                  <a:gd name="T12" fmla="*/ 31 w 31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8">
                    <a:moveTo>
                      <a:pt x="31" y="258"/>
                    </a:moveTo>
                    <a:lnTo>
                      <a:pt x="31" y="14"/>
                    </a:lnTo>
                    <a:lnTo>
                      <a:pt x="15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1" y="258"/>
                    </a:lnTo>
                    <a:lnTo>
                      <a:pt x="31" y="258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8" name="Freeform 77"/>
              <p:cNvSpPr>
                <a:spLocks/>
              </p:cNvSpPr>
              <p:nvPr/>
            </p:nvSpPr>
            <p:spPr bwMode="auto">
              <a:xfrm>
                <a:off x="12799075" y="2931699"/>
                <a:ext cx="52388" cy="409575"/>
              </a:xfrm>
              <a:custGeom>
                <a:avLst/>
                <a:gdLst>
                  <a:gd name="T0" fmla="*/ 33 w 33"/>
                  <a:gd name="T1" fmla="*/ 258 h 258"/>
                  <a:gd name="T2" fmla="*/ 33 w 33"/>
                  <a:gd name="T3" fmla="*/ 14 h 258"/>
                  <a:gd name="T4" fmla="*/ 16 w 33"/>
                  <a:gd name="T5" fmla="*/ 0 h 258"/>
                  <a:gd name="T6" fmla="*/ 0 w 33"/>
                  <a:gd name="T7" fmla="*/ 14 h 258"/>
                  <a:gd name="T8" fmla="*/ 0 w 33"/>
                  <a:gd name="T9" fmla="*/ 258 h 258"/>
                  <a:gd name="T10" fmla="*/ 33 w 33"/>
                  <a:gd name="T11" fmla="*/ 258 h 258"/>
                  <a:gd name="T12" fmla="*/ 33 w 33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8">
                    <a:moveTo>
                      <a:pt x="33" y="258"/>
                    </a:moveTo>
                    <a:lnTo>
                      <a:pt x="33" y="14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3" y="258"/>
                    </a:lnTo>
                    <a:lnTo>
                      <a:pt x="33" y="258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12889563" y="2931699"/>
                <a:ext cx="52388" cy="409575"/>
              </a:xfrm>
              <a:custGeom>
                <a:avLst/>
                <a:gdLst>
                  <a:gd name="T0" fmla="*/ 33 w 33"/>
                  <a:gd name="T1" fmla="*/ 258 h 258"/>
                  <a:gd name="T2" fmla="*/ 33 w 33"/>
                  <a:gd name="T3" fmla="*/ 14 h 258"/>
                  <a:gd name="T4" fmla="*/ 16 w 33"/>
                  <a:gd name="T5" fmla="*/ 0 h 258"/>
                  <a:gd name="T6" fmla="*/ 0 w 33"/>
                  <a:gd name="T7" fmla="*/ 14 h 258"/>
                  <a:gd name="T8" fmla="*/ 0 w 33"/>
                  <a:gd name="T9" fmla="*/ 258 h 258"/>
                  <a:gd name="T10" fmla="*/ 33 w 33"/>
                  <a:gd name="T11" fmla="*/ 258 h 258"/>
                  <a:gd name="T12" fmla="*/ 33 w 33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8">
                    <a:moveTo>
                      <a:pt x="33" y="258"/>
                    </a:moveTo>
                    <a:lnTo>
                      <a:pt x="33" y="14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3" y="258"/>
                    </a:lnTo>
                    <a:lnTo>
                      <a:pt x="33" y="258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0" name="Freeform 79"/>
              <p:cNvSpPr>
                <a:spLocks/>
              </p:cNvSpPr>
              <p:nvPr/>
            </p:nvSpPr>
            <p:spPr bwMode="auto">
              <a:xfrm>
                <a:off x="12978463" y="2939637"/>
                <a:ext cx="53975" cy="401637"/>
              </a:xfrm>
              <a:custGeom>
                <a:avLst/>
                <a:gdLst>
                  <a:gd name="T0" fmla="*/ 34 w 34"/>
                  <a:gd name="T1" fmla="*/ 253 h 253"/>
                  <a:gd name="T2" fmla="*/ 34 w 34"/>
                  <a:gd name="T3" fmla="*/ 47 h 253"/>
                  <a:gd name="T4" fmla="*/ 10 w 34"/>
                  <a:gd name="T5" fmla="*/ 0 h 253"/>
                  <a:gd name="T6" fmla="*/ 0 w 34"/>
                  <a:gd name="T7" fmla="*/ 9 h 253"/>
                  <a:gd name="T8" fmla="*/ 0 w 34"/>
                  <a:gd name="T9" fmla="*/ 253 h 253"/>
                  <a:gd name="T10" fmla="*/ 34 w 34"/>
                  <a:gd name="T11" fmla="*/ 253 h 253"/>
                  <a:gd name="T12" fmla="*/ 34 w 34"/>
                  <a:gd name="T13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53">
                    <a:moveTo>
                      <a:pt x="34" y="253"/>
                    </a:moveTo>
                    <a:lnTo>
                      <a:pt x="34" y="47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0" y="253"/>
                    </a:lnTo>
                    <a:lnTo>
                      <a:pt x="34" y="253"/>
                    </a:lnTo>
                    <a:lnTo>
                      <a:pt x="34" y="253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13068950" y="3093624"/>
                <a:ext cx="52388" cy="247650"/>
              </a:xfrm>
              <a:custGeom>
                <a:avLst/>
                <a:gdLst>
                  <a:gd name="T0" fmla="*/ 33 w 33"/>
                  <a:gd name="T1" fmla="*/ 156 h 156"/>
                  <a:gd name="T2" fmla="*/ 33 w 33"/>
                  <a:gd name="T3" fmla="*/ 69 h 156"/>
                  <a:gd name="T4" fmla="*/ 0 w 33"/>
                  <a:gd name="T5" fmla="*/ 0 h 156"/>
                  <a:gd name="T6" fmla="*/ 0 w 33"/>
                  <a:gd name="T7" fmla="*/ 156 h 156"/>
                  <a:gd name="T8" fmla="*/ 33 w 33"/>
                  <a:gd name="T9" fmla="*/ 156 h 156"/>
                  <a:gd name="T10" fmla="*/ 33 w 33"/>
                  <a:gd name="T11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56">
                    <a:moveTo>
                      <a:pt x="33" y="156"/>
                    </a:moveTo>
                    <a:lnTo>
                      <a:pt x="33" y="69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33" y="156"/>
                    </a:lnTo>
                    <a:lnTo>
                      <a:pt x="33" y="156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13159438" y="3280949"/>
                <a:ext cx="26988" cy="60325"/>
              </a:xfrm>
              <a:custGeom>
                <a:avLst/>
                <a:gdLst>
                  <a:gd name="T0" fmla="*/ 0 w 17"/>
                  <a:gd name="T1" fmla="*/ 0 h 38"/>
                  <a:gd name="T2" fmla="*/ 0 w 17"/>
                  <a:gd name="T3" fmla="*/ 38 h 38"/>
                  <a:gd name="T4" fmla="*/ 17 w 17"/>
                  <a:gd name="T5" fmla="*/ 38 h 38"/>
                  <a:gd name="T6" fmla="*/ 0 w 17"/>
                  <a:gd name="T7" fmla="*/ 0 h 38"/>
                  <a:gd name="T8" fmla="*/ 0 w 1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8">
                    <a:moveTo>
                      <a:pt x="0" y="0"/>
                    </a:moveTo>
                    <a:lnTo>
                      <a:pt x="0" y="38"/>
                    </a:lnTo>
                    <a:lnTo>
                      <a:pt x="17" y="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A9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3" name="Freeform 82"/>
              <p:cNvSpPr>
                <a:spLocks/>
              </p:cNvSpPr>
              <p:nvPr/>
            </p:nvSpPr>
            <p:spPr bwMode="auto">
              <a:xfrm>
                <a:off x="12648263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0 w 26"/>
                  <a:gd name="T5" fmla="*/ 0 h 258"/>
                  <a:gd name="T6" fmla="*/ 0 w 26"/>
                  <a:gd name="T7" fmla="*/ 0 h 258"/>
                  <a:gd name="T8" fmla="*/ 17 w 26"/>
                  <a:gd name="T9" fmla="*/ 14 h 258"/>
                  <a:gd name="T10" fmla="*/ 17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4" name="Freeform 83"/>
              <p:cNvSpPr>
                <a:spLocks/>
              </p:cNvSpPr>
              <p:nvPr/>
            </p:nvSpPr>
            <p:spPr bwMode="auto">
              <a:xfrm>
                <a:off x="12735575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1 w 26"/>
                  <a:gd name="T5" fmla="*/ 0 h 258"/>
                  <a:gd name="T6" fmla="*/ 0 w 26"/>
                  <a:gd name="T7" fmla="*/ 0 h 258"/>
                  <a:gd name="T8" fmla="*/ 16 w 26"/>
                  <a:gd name="T9" fmla="*/ 14 h 258"/>
                  <a:gd name="T10" fmla="*/ 16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5" name="Freeform 84"/>
              <p:cNvSpPr>
                <a:spLocks/>
              </p:cNvSpPr>
              <p:nvPr/>
            </p:nvSpPr>
            <p:spPr bwMode="auto">
              <a:xfrm>
                <a:off x="12824475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0 w 26"/>
                  <a:gd name="T5" fmla="*/ 0 h 258"/>
                  <a:gd name="T6" fmla="*/ 0 w 26"/>
                  <a:gd name="T7" fmla="*/ 0 h 258"/>
                  <a:gd name="T8" fmla="*/ 17 w 26"/>
                  <a:gd name="T9" fmla="*/ 14 h 258"/>
                  <a:gd name="T10" fmla="*/ 17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6" name="Freeform 85"/>
              <p:cNvSpPr>
                <a:spLocks/>
              </p:cNvSpPr>
              <p:nvPr/>
            </p:nvSpPr>
            <p:spPr bwMode="auto">
              <a:xfrm>
                <a:off x="12914963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0 w 26"/>
                  <a:gd name="T5" fmla="*/ 0 h 258"/>
                  <a:gd name="T6" fmla="*/ 0 w 26"/>
                  <a:gd name="T7" fmla="*/ 0 h 258"/>
                  <a:gd name="T8" fmla="*/ 17 w 26"/>
                  <a:gd name="T9" fmla="*/ 14 h 258"/>
                  <a:gd name="T10" fmla="*/ 17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7" name="Freeform 86"/>
              <p:cNvSpPr>
                <a:spLocks/>
              </p:cNvSpPr>
              <p:nvPr/>
            </p:nvSpPr>
            <p:spPr bwMode="auto">
              <a:xfrm>
                <a:off x="13032438" y="3014249"/>
                <a:ext cx="14288" cy="327025"/>
              </a:xfrm>
              <a:custGeom>
                <a:avLst/>
                <a:gdLst>
                  <a:gd name="T0" fmla="*/ 9 w 9"/>
                  <a:gd name="T1" fmla="*/ 206 h 206"/>
                  <a:gd name="T2" fmla="*/ 9 w 9"/>
                  <a:gd name="T3" fmla="*/ 21 h 206"/>
                  <a:gd name="T4" fmla="*/ 0 w 9"/>
                  <a:gd name="T5" fmla="*/ 0 h 206"/>
                  <a:gd name="T6" fmla="*/ 0 w 9"/>
                  <a:gd name="T7" fmla="*/ 206 h 206"/>
                  <a:gd name="T8" fmla="*/ 9 w 9"/>
                  <a:gd name="T9" fmla="*/ 206 h 206"/>
                  <a:gd name="T10" fmla="*/ 9 w 9"/>
                  <a:gd name="T11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6">
                    <a:moveTo>
                      <a:pt x="9" y="206"/>
                    </a:moveTo>
                    <a:lnTo>
                      <a:pt x="9" y="21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9" y="206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8" name="Freeform 87"/>
              <p:cNvSpPr>
                <a:spLocks/>
              </p:cNvSpPr>
              <p:nvPr/>
            </p:nvSpPr>
            <p:spPr bwMode="auto">
              <a:xfrm>
                <a:off x="13121338" y="3203162"/>
                <a:ext cx="15875" cy="138112"/>
              </a:xfrm>
              <a:custGeom>
                <a:avLst/>
                <a:gdLst>
                  <a:gd name="T0" fmla="*/ 10 w 10"/>
                  <a:gd name="T1" fmla="*/ 87 h 87"/>
                  <a:gd name="T2" fmla="*/ 10 w 10"/>
                  <a:gd name="T3" fmla="*/ 21 h 87"/>
                  <a:gd name="T4" fmla="*/ 0 w 10"/>
                  <a:gd name="T5" fmla="*/ 0 h 87"/>
                  <a:gd name="T6" fmla="*/ 0 w 10"/>
                  <a:gd name="T7" fmla="*/ 87 h 87"/>
                  <a:gd name="T8" fmla="*/ 10 w 10"/>
                  <a:gd name="T9" fmla="*/ 87 h 87"/>
                  <a:gd name="T10" fmla="*/ 10 w 10"/>
                  <a:gd name="T1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7">
                    <a:moveTo>
                      <a:pt x="10" y="87"/>
                    </a:moveTo>
                    <a:lnTo>
                      <a:pt x="10" y="21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10" y="87"/>
                    </a:lnTo>
                    <a:lnTo>
                      <a:pt x="10" y="87"/>
                    </a:lnTo>
                    <a:close/>
                  </a:path>
                </a:pathLst>
              </a:custGeom>
              <a:solidFill>
                <a:srgbClr val="876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09" name="Freeform 88"/>
              <p:cNvSpPr>
                <a:spLocks/>
              </p:cNvSpPr>
              <p:nvPr/>
            </p:nvSpPr>
            <p:spPr bwMode="auto">
              <a:xfrm>
                <a:off x="12994338" y="2931699"/>
                <a:ext cx="38100" cy="82550"/>
              </a:xfrm>
              <a:custGeom>
                <a:avLst/>
                <a:gdLst>
                  <a:gd name="T0" fmla="*/ 24 w 24"/>
                  <a:gd name="T1" fmla="*/ 52 h 52"/>
                  <a:gd name="T2" fmla="*/ 24 w 24"/>
                  <a:gd name="T3" fmla="*/ 14 h 52"/>
                  <a:gd name="T4" fmla="*/ 7 w 24"/>
                  <a:gd name="T5" fmla="*/ 0 h 52"/>
                  <a:gd name="T6" fmla="*/ 0 w 24"/>
                  <a:gd name="T7" fmla="*/ 5 h 52"/>
                  <a:gd name="T8" fmla="*/ 24 w 24"/>
                  <a:gd name="T9" fmla="*/ 52 h 52"/>
                  <a:gd name="T10" fmla="*/ 24 w 24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2">
                    <a:moveTo>
                      <a:pt x="24" y="52"/>
                    </a:moveTo>
                    <a:lnTo>
                      <a:pt x="24" y="14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24" y="52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E2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0" name="Freeform 89"/>
              <p:cNvSpPr>
                <a:spLocks/>
              </p:cNvSpPr>
              <p:nvPr/>
            </p:nvSpPr>
            <p:spPr bwMode="auto">
              <a:xfrm>
                <a:off x="13068950" y="2931699"/>
                <a:ext cx="52388" cy="271462"/>
              </a:xfrm>
              <a:custGeom>
                <a:avLst/>
                <a:gdLst>
                  <a:gd name="T0" fmla="*/ 33 w 33"/>
                  <a:gd name="T1" fmla="*/ 171 h 171"/>
                  <a:gd name="T2" fmla="*/ 33 w 33"/>
                  <a:gd name="T3" fmla="*/ 14 h 171"/>
                  <a:gd name="T4" fmla="*/ 17 w 33"/>
                  <a:gd name="T5" fmla="*/ 0 h 171"/>
                  <a:gd name="T6" fmla="*/ 0 w 33"/>
                  <a:gd name="T7" fmla="*/ 14 h 171"/>
                  <a:gd name="T8" fmla="*/ 0 w 33"/>
                  <a:gd name="T9" fmla="*/ 102 h 171"/>
                  <a:gd name="T10" fmla="*/ 33 w 33"/>
                  <a:gd name="T11" fmla="*/ 171 h 171"/>
                  <a:gd name="T12" fmla="*/ 33 w 33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71">
                    <a:moveTo>
                      <a:pt x="33" y="171"/>
                    </a:moveTo>
                    <a:lnTo>
                      <a:pt x="33" y="14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0" y="102"/>
                    </a:lnTo>
                    <a:lnTo>
                      <a:pt x="33" y="171"/>
                    </a:lnTo>
                    <a:lnTo>
                      <a:pt x="33" y="171"/>
                    </a:lnTo>
                    <a:close/>
                  </a:path>
                </a:pathLst>
              </a:custGeom>
              <a:solidFill>
                <a:srgbClr val="E2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1" name="Freeform 90"/>
              <p:cNvSpPr>
                <a:spLocks/>
              </p:cNvSpPr>
              <p:nvPr/>
            </p:nvSpPr>
            <p:spPr bwMode="auto">
              <a:xfrm>
                <a:off x="13159438" y="2931699"/>
                <a:ext cx="52388" cy="409575"/>
              </a:xfrm>
              <a:custGeom>
                <a:avLst/>
                <a:gdLst>
                  <a:gd name="T0" fmla="*/ 33 w 33"/>
                  <a:gd name="T1" fmla="*/ 258 h 258"/>
                  <a:gd name="T2" fmla="*/ 33 w 33"/>
                  <a:gd name="T3" fmla="*/ 14 h 258"/>
                  <a:gd name="T4" fmla="*/ 17 w 33"/>
                  <a:gd name="T5" fmla="*/ 0 h 258"/>
                  <a:gd name="T6" fmla="*/ 0 w 33"/>
                  <a:gd name="T7" fmla="*/ 14 h 258"/>
                  <a:gd name="T8" fmla="*/ 0 w 33"/>
                  <a:gd name="T9" fmla="*/ 220 h 258"/>
                  <a:gd name="T10" fmla="*/ 17 w 33"/>
                  <a:gd name="T11" fmla="*/ 258 h 258"/>
                  <a:gd name="T12" fmla="*/ 33 w 33"/>
                  <a:gd name="T13" fmla="*/ 258 h 258"/>
                  <a:gd name="T14" fmla="*/ 33 w 33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58">
                    <a:moveTo>
                      <a:pt x="33" y="258"/>
                    </a:moveTo>
                    <a:lnTo>
                      <a:pt x="33" y="14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0" y="220"/>
                    </a:lnTo>
                    <a:lnTo>
                      <a:pt x="17" y="258"/>
                    </a:lnTo>
                    <a:lnTo>
                      <a:pt x="33" y="258"/>
                    </a:lnTo>
                    <a:lnTo>
                      <a:pt x="33" y="258"/>
                    </a:lnTo>
                    <a:close/>
                  </a:path>
                </a:pathLst>
              </a:custGeom>
              <a:solidFill>
                <a:srgbClr val="E2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13249925" y="2931699"/>
                <a:ext cx="49213" cy="409575"/>
              </a:xfrm>
              <a:custGeom>
                <a:avLst/>
                <a:gdLst>
                  <a:gd name="T0" fmla="*/ 31 w 31"/>
                  <a:gd name="T1" fmla="*/ 258 h 258"/>
                  <a:gd name="T2" fmla="*/ 31 w 31"/>
                  <a:gd name="T3" fmla="*/ 14 h 258"/>
                  <a:gd name="T4" fmla="*/ 14 w 31"/>
                  <a:gd name="T5" fmla="*/ 0 h 258"/>
                  <a:gd name="T6" fmla="*/ 0 w 31"/>
                  <a:gd name="T7" fmla="*/ 14 h 258"/>
                  <a:gd name="T8" fmla="*/ 0 w 31"/>
                  <a:gd name="T9" fmla="*/ 258 h 258"/>
                  <a:gd name="T10" fmla="*/ 31 w 31"/>
                  <a:gd name="T11" fmla="*/ 258 h 258"/>
                  <a:gd name="T12" fmla="*/ 31 w 31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58">
                    <a:moveTo>
                      <a:pt x="31" y="258"/>
                    </a:moveTo>
                    <a:lnTo>
                      <a:pt x="31" y="14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1" y="258"/>
                    </a:lnTo>
                    <a:lnTo>
                      <a:pt x="31" y="258"/>
                    </a:lnTo>
                    <a:close/>
                  </a:path>
                </a:pathLst>
              </a:custGeom>
              <a:solidFill>
                <a:srgbClr val="E2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13335650" y="2931699"/>
                <a:ext cx="53975" cy="409575"/>
              </a:xfrm>
              <a:custGeom>
                <a:avLst/>
                <a:gdLst>
                  <a:gd name="T0" fmla="*/ 34 w 34"/>
                  <a:gd name="T1" fmla="*/ 258 h 258"/>
                  <a:gd name="T2" fmla="*/ 34 w 34"/>
                  <a:gd name="T3" fmla="*/ 14 h 258"/>
                  <a:gd name="T4" fmla="*/ 17 w 34"/>
                  <a:gd name="T5" fmla="*/ 0 h 258"/>
                  <a:gd name="T6" fmla="*/ 0 w 34"/>
                  <a:gd name="T7" fmla="*/ 14 h 258"/>
                  <a:gd name="T8" fmla="*/ 0 w 34"/>
                  <a:gd name="T9" fmla="*/ 258 h 258"/>
                  <a:gd name="T10" fmla="*/ 34 w 34"/>
                  <a:gd name="T11" fmla="*/ 258 h 258"/>
                  <a:gd name="T12" fmla="*/ 34 w 34"/>
                  <a:gd name="T13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58">
                    <a:moveTo>
                      <a:pt x="34" y="258"/>
                    </a:moveTo>
                    <a:lnTo>
                      <a:pt x="34" y="14"/>
                    </a:lnTo>
                    <a:lnTo>
                      <a:pt x="17" y="0"/>
                    </a:lnTo>
                    <a:lnTo>
                      <a:pt x="0" y="14"/>
                    </a:lnTo>
                    <a:lnTo>
                      <a:pt x="0" y="258"/>
                    </a:lnTo>
                    <a:lnTo>
                      <a:pt x="34" y="258"/>
                    </a:lnTo>
                    <a:lnTo>
                      <a:pt x="34" y="258"/>
                    </a:lnTo>
                    <a:close/>
                  </a:path>
                </a:pathLst>
              </a:custGeom>
              <a:solidFill>
                <a:srgbClr val="E2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4" name="Freeform 93"/>
              <p:cNvSpPr>
                <a:spLocks/>
              </p:cNvSpPr>
              <p:nvPr/>
            </p:nvSpPr>
            <p:spPr bwMode="auto">
              <a:xfrm>
                <a:off x="13005450" y="2931699"/>
                <a:ext cx="41275" cy="115887"/>
              </a:xfrm>
              <a:custGeom>
                <a:avLst/>
                <a:gdLst>
                  <a:gd name="T0" fmla="*/ 26 w 26"/>
                  <a:gd name="T1" fmla="*/ 73 h 73"/>
                  <a:gd name="T2" fmla="*/ 26 w 26"/>
                  <a:gd name="T3" fmla="*/ 14 h 73"/>
                  <a:gd name="T4" fmla="*/ 10 w 26"/>
                  <a:gd name="T5" fmla="*/ 0 h 73"/>
                  <a:gd name="T6" fmla="*/ 0 w 26"/>
                  <a:gd name="T7" fmla="*/ 0 h 73"/>
                  <a:gd name="T8" fmla="*/ 17 w 26"/>
                  <a:gd name="T9" fmla="*/ 14 h 73"/>
                  <a:gd name="T10" fmla="*/ 17 w 26"/>
                  <a:gd name="T11" fmla="*/ 52 h 73"/>
                  <a:gd name="T12" fmla="*/ 26 w 26"/>
                  <a:gd name="T13" fmla="*/ 73 h 73"/>
                  <a:gd name="T14" fmla="*/ 26 w 26"/>
                  <a:gd name="T1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73">
                    <a:moveTo>
                      <a:pt x="26" y="73"/>
                    </a:moveTo>
                    <a:lnTo>
                      <a:pt x="26" y="1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52"/>
                    </a:lnTo>
                    <a:lnTo>
                      <a:pt x="26" y="73"/>
                    </a:lnTo>
                    <a:lnTo>
                      <a:pt x="26" y="73"/>
                    </a:lnTo>
                    <a:close/>
                  </a:path>
                </a:pathLst>
              </a:custGeom>
              <a:solidFill>
                <a:srgbClr val="6E5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5" name="Freeform 94"/>
              <p:cNvSpPr>
                <a:spLocks/>
              </p:cNvSpPr>
              <p:nvPr/>
            </p:nvSpPr>
            <p:spPr bwMode="auto">
              <a:xfrm>
                <a:off x="13095938" y="2931699"/>
                <a:ext cx="41275" cy="304800"/>
              </a:xfrm>
              <a:custGeom>
                <a:avLst/>
                <a:gdLst>
                  <a:gd name="T0" fmla="*/ 26 w 26"/>
                  <a:gd name="T1" fmla="*/ 192 h 192"/>
                  <a:gd name="T2" fmla="*/ 26 w 26"/>
                  <a:gd name="T3" fmla="*/ 14 h 192"/>
                  <a:gd name="T4" fmla="*/ 9 w 26"/>
                  <a:gd name="T5" fmla="*/ 0 h 192"/>
                  <a:gd name="T6" fmla="*/ 0 w 26"/>
                  <a:gd name="T7" fmla="*/ 0 h 192"/>
                  <a:gd name="T8" fmla="*/ 16 w 26"/>
                  <a:gd name="T9" fmla="*/ 14 h 192"/>
                  <a:gd name="T10" fmla="*/ 16 w 26"/>
                  <a:gd name="T11" fmla="*/ 171 h 192"/>
                  <a:gd name="T12" fmla="*/ 26 w 26"/>
                  <a:gd name="T13" fmla="*/ 192 h 192"/>
                  <a:gd name="T14" fmla="*/ 26 w 26"/>
                  <a:gd name="T1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92">
                    <a:moveTo>
                      <a:pt x="26" y="192"/>
                    </a:moveTo>
                    <a:lnTo>
                      <a:pt x="26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171"/>
                    </a:lnTo>
                    <a:lnTo>
                      <a:pt x="26" y="192"/>
                    </a:lnTo>
                    <a:lnTo>
                      <a:pt x="26" y="192"/>
                    </a:lnTo>
                    <a:close/>
                  </a:path>
                </a:pathLst>
              </a:custGeom>
              <a:solidFill>
                <a:srgbClr val="6E5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auto">
              <a:xfrm>
                <a:off x="13186425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9 w 26"/>
                  <a:gd name="T5" fmla="*/ 0 h 258"/>
                  <a:gd name="T6" fmla="*/ 0 w 26"/>
                  <a:gd name="T7" fmla="*/ 0 h 258"/>
                  <a:gd name="T8" fmla="*/ 16 w 26"/>
                  <a:gd name="T9" fmla="*/ 14 h 258"/>
                  <a:gd name="T10" fmla="*/ 16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6E5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13272150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2 w 26"/>
                  <a:gd name="T5" fmla="*/ 0 h 258"/>
                  <a:gd name="T6" fmla="*/ 0 w 26"/>
                  <a:gd name="T7" fmla="*/ 0 h 258"/>
                  <a:gd name="T8" fmla="*/ 17 w 26"/>
                  <a:gd name="T9" fmla="*/ 14 h 258"/>
                  <a:gd name="T10" fmla="*/ 17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6E5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8" name="Freeform 97"/>
              <p:cNvSpPr>
                <a:spLocks/>
              </p:cNvSpPr>
              <p:nvPr/>
            </p:nvSpPr>
            <p:spPr bwMode="auto">
              <a:xfrm>
                <a:off x="13362638" y="2931699"/>
                <a:ext cx="41275" cy="409575"/>
              </a:xfrm>
              <a:custGeom>
                <a:avLst/>
                <a:gdLst>
                  <a:gd name="T0" fmla="*/ 26 w 26"/>
                  <a:gd name="T1" fmla="*/ 258 h 258"/>
                  <a:gd name="T2" fmla="*/ 26 w 26"/>
                  <a:gd name="T3" fmla="*/ 14 h 258"/>
                  <a:gd name="T4" fmla="*/ 10 w 26"/>
                  <a:gd name="T5" fmla="*/ 0 h 258"/>
                  <a:gd name="T6" fmla="*/ 0 w 26"/>
                  <a:gd name="T7" fmla="*/ 0 h 258"/>
                  <a:gd name="T8" fmla="*/ 17 w 26"/>
                  <a:gd name="T9" fmla="*/ 14 h 258"/>
                  <a:gd name="T10" fmla="*/ 17 w 26"/>
                  <a:gd name="T11" fmla="*/ 258 h 258"/>
                  <a:gd name="T12" fmla="*/ 26 w 26"/>
                  <a:gd name="T13" fmla="*/ 258 h 258"/>
                  <a:gd name="T14" fmla="*/ 26 w 26"/>
                  <a:gd name="T15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8">
                    <a:moveTo>
                      <a:pt x="26" y="258"/>
                    </a:moveTo>
                    <a:lnTo>
                      <a:pt x="26" y="1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7" y="14"/>
                    </a:lnTo>
                    <a:lnTo>
                      <a:pt x="17" y="258"/>
                    </a:lnTo>
                    <a:lnTo>
                      <a:pt x="26" y="258"/>
                    </a:lnTo>
                    <a:lnTo>
                      <a:pt x="26" y="258"/>
                    </a:lnTo>
                    <a:close/>
                  </a:path>
                </a:pathLst>
              </a:custGeom>
              <a:solidFill>
                <a:srgbClr val="6E5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  <p:sp>
            <p:nvSpPr>
              <p:cNvPr id="119" name="Oval 98"/>
              <p:cNvSpPr>
                <a:spLocks noChangeArrowheads="1"/>
              </p:cNvSpPr>
              <p:nvPr/>
            </p:nvSpPr>
            <p:spPr bwMode="auto">
              <a:xfrm>
                <a:off x="14288150" y="2442749"/>
                <a:ext cx="157163" cy="200025"/>
              </a:xfrm>
              <a:prstGeom prst="ellipse">
                <a:avLst/>
              </a:prstGeom>
              <a:solidFill>
                <a:srgbClr val="893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25"/>
              </a:p>
            </p:txBody>
          </p:sp>
        </p:grpSp>
        <p:grpSp>
          <p:nvGrpSpPr>
            <p:cNvPr id="53" name="Group 5"/>
            <p:cNvGrpSpPr/>
            <p:nvPr/>
          </p:nvGrpSpPr>
          <p:grpSpPr>
            <a:xfrm>
              <a:off x="11503899" y="6347942"/>
              <a:ext cx="381525" cy="714492"/>
              <a:chOff x="12637252" y="4033368"/>
              <a:chExt cx="557936" cy="1044862"/>
            </a:xfrm>
          </p:grpSpPr>
          <p:sp>
            <p:nvSpPr>
              <p:cNvPr id="69" name="Freeform 378"/>
              <p:cNvSpPr>
                <a:spLocks/>
              </p:cNvSpPr>
              <p:nvPr/>
            </p:nvSpPr>
            <p:spPr bwMode="auto">
              <a:xfrm>
                <a:off x="12637252" y="4033368"/>
                <a:ext cx="557936" cy="836904"/>
              </a:xfrm>
              <a:custGeom>
                <a:avLst/>
                <a:gdLst>
                  <a:gd name="T0" fmla="*/ 75 w 140"/>
                  <a:gd name="T1" fmla="*/ 2 h 211"/>
                  <a:gd name="T2" fmla="*/ 7 w 140"/>
                  <a:gd name="T3" fmla="*/ 200 h 211"/>
                  <a:gd name="T4" fmla="*/ 134 w 140"/>
                  <a:gd name="T5" fmla="*/ 200 h 211"/>
                  <a:gd name="T6" fmla="*/ 75 w 140"/>
                  <a:gd name="T7" fmla="*/ 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211">
                    <a:moveTo>
                      <a:pt x="75" y="2"/>
                    </a:moveTo>
                    <a:cubicBezTo>
                      <a:pt x="55" y="5"/>
                      <a:pt x="0" y="190"/>
                      <a:pt x="7" y="200"/>
                    </a:cubicBezTo>
                    <a:cubicBezTo>
                      <a:pt x="13" y="211"/>
                      <a:pt x="127" y="210"/>
                      <a:pt x="134" y="200"/>
                    </a:cubicBezTo>
                    <a:cubicBezTo>
                      <a:pt x="140" y="191"/>
                      <a:pt x="88" y="0"/>
                      <a:pt x="75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70" name="Freeform 379"/>
              <p:cNvSpPr>
                <a:spLocks/>
              </p:cNvSpPr>
              <p:nvPr/>
            </p:nvSpPr>
            <p:spPr bwMode="auto">
              <a:xfrm>
                <a:off x="12748839" y="4357985"/>
                <a:ext cx="309401" cy="720245"/>
              </a:xfrm>
              <a:custGeom>
                <a:avLst/>
                <a:gdLst>
                  <a:gd name="T0" fmla="*/ 55 w 122"/>
                  <a:gd name="T1" fmla="*/ 284 h 284"/>
                  <a:gd name="T2" fmla="*/ 89 w 122"/>
                  <a:gd name="T3" fmla="*/ 284 h 284"/>
                  <a:gd name="T4" fmla="*/ 83 w 122"/>
                  <a:gd name="T5" fmla="*/ 160 h 284"/>
                  <a:gd name="T6" fmla="*/ 122 w 122"/>
                  <a:gd name="T7" fmla="*/ 105 h 284"/>
                  <a:gd name="T8" fmla="*/ 82 w 122"/>
                  <a:gd name="T9" fmla="*/ 141 h 284"/>
                  <a:gd name="T10" fmla="*/ 80 w 122"/>
                  <a:gd name="T11" fmla="*/ 105 h 284"/>
                  <a:gd name="T12" fmla="*/ 115 w 122"/>
                  <a:gd name="T13" fmla="*/ 57 h 284"/>
                  <a:gd name="T14" fmla="*/ 78 w 122"/>
                  <a:gd name="T15" fmla="*/ 91 h 284"/>
                  <a:gd name="T16" fmla="*/ 68 w 122"/>
                  <a:gd name="T17" fmla="*/ 0 h 284"/>
                  <a:gd name="T18" fmla="*/ 63 w 122"/>
                  <a:gd name="T19" fmla="*/ 88 h 284"/>
                  <a:gd name="T20" fmla="*/ 25 w 122"/>
                  <a:gd name="T21" fmla="*/ 60 h 284"/>
                  <a:gd name="T22" fmla="*/ 60 w 122"/>
                  <a:gd name="T23" fmla="*/ 105 h 284"/>
                  <a:gd name="T24" fmla="*/ 60 w 122"/>
                  <a:gd name="T25" fmla="*/ 140 h 284"/>
                  <a:gd name="T26" fmla="*/ 0 w 122"/>
                  <a:gd name="T27" fmla="*/ 97 h 284"/>
                  <a:gd name="T28" fmla="*/ 60 w 122"/>
                  <a:gd name="T29" fmla="*/ 162 h 284"/>
                  <a:gd name="T30" fmla="*/ 55 w 122"/>
                  <a:gd name="T31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284">
                    <a:moveTo>
                      <a:pt x="55" y="284"/>
                    </a:moveTo>
                    <a:lnTo>
                      <a:pt x="89" y="284"/>
                    </a:lnTo>
                    <a:lnTo>
                      <a:pt x="83" y="160"/>
                    </a:lnTo>
                    <a:lnTo>
                      <a:pt x="122" y="105"/>
                    </a:lnTo>
                    <a:lnTo>
                      <a:pt x="82" y="141"/>
                    </a:lnTo>
                    <a:lnTo>
                      <a:pt x="80" y="105"/>
                    </a:lnTo>
                    <a:lnTo>
                      <a:pt x="115" y="57"/>
                    </a:lnTo>
                    <a:lnTo>
                      <a:pt x="78" y="91"/>
                    </a:lnTo>
                    <a:lnTo>
                      <a:pt x="68" y="0"/>
                    </a:lnTo>
                    <a:lnTo>
                      <a:pt x="63" y="88"/>
                    </a:lnTo>
                    <a:lnTo>
                      <a:pt x="25" y="60"/>
                    </a:lnTo>
                    <a:lnTo>
                      <a:pt x="60" y="105"/>
                    </a:lnTo>
                    <a:lnTo>
                      <a:pt x="60" y="140"/>
                    </a:lnTo>
                    <a:lnTo>
                      <a:pt x="0" y="97"/>
                    </a:lnTo>
                    <a:lnTo>
                      <a:pt x="60" y="162"/>
                    </a:lnTo>
                    <a:lnTo>
                      <a:pt x="55" y="2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54" name="Group 4"/>
            <p:cNvGrpSpPr/>
            <p:nvPr/>
          </p:nvGrpSpPr>
          <p:grpSpPr>
            <a:xfrm>
              <a:off x="11708535" y="6460665"/>
              <a:ext cx="412740" cy="775189"/>
              <a:chOff x="12936509" y="4198212"/>
              <a:chExt cx="603585" cy="1133625"/>
            </a:xfrm>
          </p:grpSpPr>
          <p:sp>
            <p:nvSpPr>
              <p:cNvPr id="67" name="Freeform 380"/>
              <p:cNvSpPr>
                <a:spLocks/>
              </p:cNvSpPr>
              <p:nvPr/>
            </p:nvSpPr>
            <p:spPr bwMode="auto">
              <a:xfrm>
                <a:off x="12936509" y="4198212"/>
                <a:ext cx="603585" cy="907914"/>
              </a:xfrm>
              <a:custGeom>
                <a:avLst/>
                <a:gdLst>
                  <a:gd name="T0" fmla="*/ 81 w 152"/>
                  <a:gd name="T1" fmla="*/ 3 h 228"/>
                  <a:gd name="T2" fmla="*/ 8 w 152"/>
                  <a:gd name="T3" fmla="*/ 217 h 228"/>
                  <a:gd name="T4" fmla="*/ 145 w 152"/>
                  <a:gd name="T5" fmla="*/ 217 h 228"/>
                  <a:gd name="T6" fmla="*/ 81 w 152"/>
                  <a:gd name="T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228">
                    <a:moveTo>
                      <a:pt x="81" y="3"/>
                    </a:moveTo>
                    <a:cubicBezTo>
                      <a:pt x="60" y="6"/>
                      <a:pt x="0" y="206"/>
                      <a:pt x="8" y="217"/>
                    </a:cubicBezTo>
                    <a:cubicBezTo>
                      <a:pt x="15" y="228"/>
                      <a:pt x="138" y="227"/>
                      <a:pt x="145" y="217"/>
                    </a:cubicBezTo>
                    <a:cubicBezTo>
                      <a:pt x="152" y="207"/>
                      <a:pt x="95" y="0"/>
                      <a:pt x="8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68" name="Freeform 381"/>
              <p:cNvSpPr>
                <a:spLocks/>
              </p:cNvSpPr>
              <p:nvPr/>
            </p:nvSpPr>
            <p:spPr bwMode="auto">
              <a:xfrm>
                <a:off x="13058240" y="4553263"/>
                <a:ext cx="339834" cy="778574"/>
              </a:xfrm>
              <a:custGeom>
                <a:avLst/>
                <a:gdLst>
                  <a:gd name="T0" fmla="*/ 60 w 134"/>
                  <a:gd name="T1" fmla="*/ 307 h 307"/>
                  <a:gd name="T2" fmla="*/ 96 w 134"/>
                  <a:gd name="T3" fmla="*/ 307 h 307"/>
                  <a:gd name="T4" fmla="*/ 90 w 134"/>
                  <a:gd name="T5" fmla="*/ 173 h 307"/>
                  <a:gd name="T6" fmla="*/ 134 w 134"/>
                  <a:gd name="T7" fmla="*/ 113 h 307"/>
                  <a:gd name="T8" fmla="*/ 88 w 134"/>
                  <a:gd name="T9" fmla="*/ 154 h 307"/>
                  <a:gd name="T10" fmla="*/ 87 w 134"/>
                  <a:gd name="T11" fmla="*/ 115 h 307"/>
                  <a:gd name="T12" fmla="*/ 123 w 134"/>
                  <a:gd name="T13" fmla="*/ 61 h 307"/>
                  <a:gd name="T14" fmla="*/ 85 w 134"/>
                  <a:gd name="T15" fmla="*/ 99 h 307"/>
                  <a:gd name="T16" fmla="*/ 74 w 134"/>
                  <a:gd name="T17" fmla="*/ 0 h 307"/>
                  <a:gd name="T18" fmla="*/ 68 w 134"/>
                  <a:gd name="T19" fmla="*/ 96 h 307"/>
                  <a:gd name="T20" fmla="*/ 27 w 134"/>
                  <a:gd name="T21" fmla="*/ 64 h 307"/>
                  <a:gd name="T22" fmla="*/ 65 w 134"/>
                  <a:gd name="T23" fmla="*/ 115 h 307"/>
                  <a:gd name="T24" fmla="*/ 65 w 134"/>
                  <a:gd name="T25" fmla="*/ 151 h 307"/>
                  <a:gd name="T26" fmla="*/ 0 w 134"/>
                  <a:gd name="T27" fmla="*/ 105 h 307"/>
                  <a:gd name="T28" fmla="*/ 65 w 134"/>
                  <a:gd name="T29" fmla="*/ 174 h 307"/>
                  <a:gd name="T30" fmla="*/ 60 w 134"/>
                  <a:gd name="T31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307">
                    <a:moveTo>
                      <a:pt x="60" y="307"/>
                    </a:moveTo>
                    <a:lnTo>
                      <a:pt x="96" y="307"/>
                    </a:lnTo>
                    <a:lnTo>
                      <a:pt x="90" y="173"/>
                    </a:lnTo>
                    <a:lnTo>
                      <a:pt x="134" y="113"/>
                    </a:lnTo>
                    <a:lnTo>
                      <a:pt x="88" y="154"/>
                    </a:lnTo>
                    <a:lnTo>
                      <a:pt x="87" y="115"/>
                    </a:lnTo>
                    <a:lnTo>
                      <a:pt x="123" y="61"/>
                    </a:lnTo>
                    <a:lnTo>
                      <a:pt x="85" y="99"/>
                    </a:lnTo>
                    <a:lnTo>
                      <a:pt x="74" y="0"/>
                    </a:lnTo>
                    <a:lnTo>
                      <a:pt x="68" y="96"/>
                    </a:lnTo>
                    <a:lnTo>
                      <a:pt x="27" y="64"/>
                    </a:lnTo>
                    <a:lnTo>
                      <a:pt x="65" y="115"/>
                    </a:lnTo>
                    <a:lnTo>
                      <a:pt x="65" y="151"/>
                    </a:lnTo>
                    <a:lnTo>
                      <a:pt x="0" y="105"/>
                    </a:lnTo>
                    <a:lnTo>
                      <a:pt x="65" y="174"/>
                    </a:lnTo>
                    <a:lnTo>
                      <a:pt x="60" y="3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55" name="Group 561"/>
            <p:cNvGrpSpPr/>
            <p:nvPr/>
          </p:nvGrpSpPr>
          <p:grpSpPr>
            <a:xfrm>
              <a:off x="12048372" y="6467145"/>
              <a:ext cx="412740" cy="775189"/>
              <a:chOff x="12936509" y="4198212"/>
              <a:chExt cx="603585" cy="1133625"/>
            </a:xfrm>
          </p:grpSpPr>
          <p:sp>
            <p:nvSpPr>
              <p:cNvPr id="65" name="Freeform 562"/>
              <p:cNvSpPr>
                <a:spLocks/>
              </p:cNvSpPr>
              <p:nvPr/>
            </p:nvSpPr>
            <p:spPr bwMode="auto">
              <a:xfrm>
                <a:off x="12936509" y="4198212"/>
                <a:ext cx="603585" cy="907914"/>
              </a:xfrm>
              <a:custGeom>
                <a:avLst/>
                <a:gdLst>
                  <a:gd name="T0" fmla="*/ 81 w 152"/>
                  <a:gd name="T1" fmla="*/ 3 h 228"/>
                  <a:gd name="T2" fmla="*/ 8 w 152"/>
                  <a:gd name="T3" fmla="*/ 217 h 228"/>
                  <a:gd name="T4" fmla="*/ 145 w 152"/>
                  <a:gd name="T5" fmla="*/ 217 h 228"/>
                  <a:gd name="T6" fmla="*/ 81 w 152"/>
                  <a:gd name="T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228">
                    <a:moveTo>
                      <a:pt x="81" y="3"/>
                    </a:moveTo>
                    <a:cubicBezTo>
                      <a:pt x="60" y="6"/>
                      <a:pt x="0" y="206"/>
                      <a:pt x="8" y="217"/>
                    </a:cubicBezTo>
                    <a:cubicBezTo>
                      <a:pt x="15" y="228"/>
                      <a:pt x="138" y="227"/>
                      <a:pt x="145" y="217"/>
                    </a:cubicBezTo>
                    <a:cubicBezTo>
                      <a:pt x="152" y="207"/>
                      <a:pt x="95" y="0"/>
                      <a:pt x="8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66" name="Freeform 563"/>
              <p:cNvSpPr>
                <a:spLocks/>
              </p:cNvSpPr>
              <p:nvPr/>
            </p:nvSpPr>
            <p:spPr bwMode="auto">
              <a:xfrm>
                <a:off x="13058240" y="4553263"/>
                <a:ext cx="339834" cy="778574"/>
              </a:xfrm>
              <a:custGeom>
                <a:avLst/>
                <a:gdLst>
                  <a:gd name="T0" fmla="*/ 60 w 134"/>
                  <a:gd name="T1" fmla="*/ 307 h 307"/>
                  <a:gd name="T2" fmla="*/ 96 w 134"/>
                  <a:gd name="T3" fmla="*/ 307 h 307"/>
                  <a:gd name="T4" fmla="*/ 90 w 134"/>
                  <a:gd name="T5" fmla="*/ 173 h 307"/>
                  <a:gd name="T6" fmla="*/ 134 w 134"/>
                  <a:gd name="T7" fmla="*/ 113 h 307"/>
                  <a:gd name="T8" fmla="*/ 88 w 134"/>
                  <a:gd name="T9" fmla="*/ 154 h 307"/>
                  <a:gd name="T10" fmla="*/ 87 w 134"/>
                  <a:gd name="T11" fmla="*/ 115 h 307"/>
                  <a:gd name="T12" fmla="*/ 123 w 134"/>
                  <a:gd name="T13" fmla="*/ 61 h 307"/>
                  <a:gd name="T14" fmla="*/ 85 w 134"/>
                  <a:gd name="T15" fmla="*/ 99 h 307"/>
                  <a:gd name="T16" fmla="*/ 74 w 134"/>
                  <a:gd name="T17" fmla="*/ 0 h 307"/>
                  <a:gd name="T18" fmla="*/ 68 w 134"/>
                  <a:gd name="T19" fmla="*/ 96 h 307"/>
                  <a:gd name="T20" fmla="*/ 27 w 134"/>
                  <a:gd name="T21" fmla="*/ 64 h 307"/>
                  <a:gd name="T22" fmla="*/ 65 w 134"/>
                  <a:gd name="T23" fmla="*/ 115 h 307"/>
                  <a:gd name="T24" fmla="*/ 65 w 134"/>
                  <a:gd name="T25" fmla="*/ 151 h 307"/>
                  <a:gd name="T26" fmla="*/ 0 w 134"/>
                  <a:gd name="T27" fmla="*/ 105 h 307"/>
                  <a:gd name="T28" fmla="*/ 65 w 134"/>
                  <a:gd name="T29" fmla="*/ 174 h 307"/>
                  <a:gd name="T30" fmla="*/ 60 w 134"/>
                  <a:gd name="T31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307">
                    <a:moveTo>
                      <a:pt x="60" y="307"/>
                    </a:moveTo>
                    <a:lnTo>
                      <a:pt x="96" y="307"/>
                    </a:lnTo>
                    <a:lnTo>
                      <a:pt x="90" y="173"/>
                    </a:lnTo>
                    <a:lnTo>
                      <a:pt x="134" y="113"/>
                    </a:lnTo>
                    <a:lnTo>
                      <a:pt x="88" y="154"/>
                    </a:lnTo>
                    <a:lnTo>
                      <a:pt x="87" y="115"/>
                    </a:lnTo>
                    <a:lnTo>
                      <a:pt x="123" y="61"/>
                    </a:lnTo>
                    <a:lnTo>
                      <a:pt x="85" y="99"/>
                    </a:lnTo>
                    <a:lnTo>
                      <a:pt x="74" y="0"/>
                    </a:lnTo>
                    <a:lnTo>
                      <a:pt x="68" y="96"/>
                    </a:lnTo>
                    <a:lnTo>
                      <a:pt x="27" y="64"/>
                    </a:lnTo>
                    <a:lnTo>
                      <a:pt x="65" y="115"/>
                    </a:lnTo>
                    <a:lnTo>
                      <a:pt x="65" y="151"/>
                    </a:lnTo>
                    <a:lnTo>
                      <a:pt x="0" y="105"/>
                    </a:lnTo>
                    <a:lnTo>
                      <a:pt x="65" y="174"/>
                    </a:lnTo>
                    <a:lnTo>
                      <a:pt x="60" y="3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56" name="Group 564"/>
            <p:cNvGrpSpPr/>
            <p:nvPr/>
          </p:nvGrpSpPr>
          <p:grpSpPr>
            <a:xfrm>
              <a:off x="11554445" y="6728739"/>
              <a:ext cx="329826" cy="619464"/>
              <a:chOff x="12936509" y="4198212"/>
              <a:chExt cx="603585" cy="1133625"/>
            </a:xfrm>
          </p:grpSpPr>
          <p:sp>
            <p:nvSpPr>
              <p:cNvPr id="63" name="Freeform 565"/>
              <p:cNvSpPr>
                <a:spLocks/>
              </p:cNvSpPr>
              <p:nvPr/>
            </p:nvSpPr>
            <p:spPr bwMode="auto">
              <a:xfrm>
                <a:off x="12936509" y="4198212"/>
                <a:ext cx="603585" cy="907914"/>
              </a:xfrm>
              <a:custGeom>
                <a:avLst/>
                <a:gdLst>
                  <a:gd name="T0" fmla="*/ 81 w 152"/>
                  <a:gd name="T1" fmla="*/ 3 h 228"/>
                  <a:gd name="T2" fmla="*/ 8 w 152"/>
                  <a:gd name="T3" fmla="*/ 217 h 228"/>
                  <a:gd name="T4" fmla="*/ 145 w 152"/>
                  <a:gd name="T5" fmla="*/ 217 h 228"/>
                  <a:gd name="T6" fmla="*/ 81 w 152"/>
                  <a:gd name="T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228">
                    <a:moveTo>
                      <a:pt x="81" y="3"/>
                    </a:moveTo>
                    <a:cubicBezTo>
                      <a:pt x="60" y="6"/>
                      <a:pt x="0" y="206"/>
                      <a:pt x="8" y="217"/>
                    </a:cubicBezTo>
                    <a:cubicBezTo>
                      <a:pt x="15" y="228"/>
                      <a:pt x="138" y="227"/>
                      <a:pt x="145" y="217"/>
                    </a:cubicBezTo>
                    <a:cubicBezTo>
                      <a:pt x="152" y="207"/>
                      <a:pt x="95" y="0"/>
                      <a:pt x="81" y="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64" name="Freeform 566"/>
              <p:cNvSpPr>
                <a:spLocks/>
              </p:cNvSpPr>
              <p:nvPr/>
            </p:nvSpPr>
            <p:spPr bwMode="auto">
              <a:xfrm>
                <a:off x="13058240" y="4553263"/>
                <a:ext cx="339834" cy="778574"/>
              </a:xfrm>
              <a:custGeom>
                <a:avLst/>
                <a:gdLst>
                  <a:gd name="T0" fmla="*/ 60 w 134"/>
                  <a:gd name="T1" fmla="*/ 307 h 307"/>
                  <a:gd name="T2" fmla="*/ 96 w 134"/>
                  <a:gd name="T3" fmla="*/ 307 h 307"/>
                  <a:gd name="T4" fmla="*/ 90 w 134"/>
                  <a:gd name="T5" fmla="*/ 173 h 307"/>
                  <a:gd name="T6" fmla="*/ 134 w 134"/>
                  <a:gd name="T7" fmla="*/ 113 h 307"/>
                  <a:gd name="T8" fmla="*/ 88 w 134"/>
                  <a:gd name="T9" fmla="*/ 154 h 307"/>
                  <a:gd name="T10" fmla="*/ 87 w 134"/>
                  <a:gd name="T11" fmla="*/ 115 h 307"/>
                  <a:gd name="T12" fmla="*/ 123 w 134"/>
                  <a:gd name="T13" fmla="*/ 61 h 307"/>
                  <a:gd name="T14" fmla="*/ 85 w 134"/>
                  <a:gd name="T15" fmla="*/ 99 h 307"/>
                  <a:gd name="T16" fmla="*/ 74 w 134"/>
                  <a:gd name="T17" fmla="*/ 0 h 307"/>
                  <a:gd name="T18" fmla="*/ 68 w 134"/>
                  <a:gd name="T19" fmla="*/ 96 h 307"/>
                  <a:gd name="T20" fmla="*/ 27 w 134"/>
                  <a:gd name="T21" fmla="*/ 64 h 307"/>
                  <a:gd name="T22" fmla="*/ 65 w 134"/>
                  <a:gd name="T23" fmla="*/ 115 h 307"/>
                  <a:gd name="T24" fmla="*/ 65 w 134"/>
                  <a:gd name="T25" fmla="*/ 151 h 307"/>
                  <a:gd name="T26" fmla="*/ 0 w 134"/>
                  <a:gd name="T27" fmla="*/ 105 h 307"/>
                  <a:gd name="T28" fmla="*/ 65 w 134"/>
                  <a:gd name="T29" fmla="*/ 174 h 307"/>
                  <a:gd name="T30" fmla="*/ 60 w 134"/>
                  <a:gd name="T31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4" h="307">
                    <a:moveTo>
                      <a:pt x="60" y="307"/>
                    </a:moveTo>
                    <a:lnTo>
                      <a:pt x="96" y="307"/>
                    </a:lnTo>
                    <a:lnTo>
                      <a:pt x="90" y="173"/>
                    </a:lnTo>
                    <a:lnTo>
                      <a:pt x="134" y="113"/>
                    </a:lnTo>
                    <a:lnTo>
                      <a:pt x="88" y="154"/>
                    </a:lnTo>
                    <a:lnTo>
                      <a:pt x="87" y="115"/>
                    </a:lnTo>
                    <a:lnTo>
                      <a:pt x="123" y="61"/>
                    </a:lnTo>
                    <a:lnTo>
                      <a:pt x="85" y="99"/>
                    </a:lnTo>
                    <a:lnTo>
                      <a:pt x="74" y="0"/>
                    </a:lnTo>
                    <a:lnTo>
                      <a:pt x="68" y="96"/>
                    </a:lnTo>
                    <a:lnTo>
                      <a:pt x="27" y="64"/>
                    </a:lnTo>
                    <a:lnTo>
                      <a:pt x="65" y="115"/>
                    </a:lnTo>
                    <a:lnTo>
                      <a:pt x="65" y="151"/>
                    </a:lnTo>
                    <a:lnTo>
                      <a:pt x="0" y="105"/>
                    </a:lnTo>
                    <a:lnTo>
                      <a:pt x="65" y="174"/>
                    </a:lnTo>
                    <a:lnTo>
                      <a:pt x="60" y="3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57" name="Group 567"/>
            <p:cNvGrpSpPr/>
            <p:nvPr/>
          </p:nvGrpSpPr>
          <p:grpSpPr>
            <a:xfrm>
              <a:off x="6879332" y="6484570"/>
              <a:ext cx="454361" cy="681542"/>
              <a:chOff x="9635004" y="4453088"/>
              <a:chExt cx="664451" cy="996676"/>
            </a:xfrm>
          </p:grpSpPr>
          <p:sp>
            <p:nvSpPr>
              <p:cNvPr id="61" name="Oval 568"/>
              <p:cNvSpPr>
                <a:spLocks noChangeArrowheads="1"/>
              </p:cNvSpPr>
              <p:nvPr/>
            </p:nvSpPr>
            <p:spPr bwMode="auto">
              <a:xfrm>
                <a:off x="9635004" y="4453088"/>
                <a:ext cx="664451" cy="66445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62" name="Freeform 569"/>
              <p:cNvSpPr>
                <a:spLocks/>
              </p:cNvSpPr>
              <p:nvPr/>
            </p:nvSpPr>
            <p:spPr bwMode="auto">
              <a:xfrm>
                <a:off x="9782097" y="4701623"/>
                <a:ext cx="332226" cy="748141"/>
              </a:xfrm>
              <a:custGeom>
                <a:avLst/>
                <a:gdLst>
                  <a:gd name="T0" fmla="*/ 53 w 131"/>
                  <a:gd name="T1" fmla="*/ 295 h 295"/>
                  <a:gd name="T2" fmla="*/ 91 w 131"/>
                  <a:gd name="T3" fmla="*/ 295 h 295"/>
                  <a:gd name="T4" fmla="*/ 91 w 131"/>
                  <a:gd name="T5" fmla="*/ 111 h 295"/>
                  <a:gd name="T6" fmla="*/ 131 w 131"/>
                  <a:gd name="T7" fmla="*/ 72 h 295"/>
                  <a:gd name="T8" fmla="*/ 86 w 131"/>
                  <a:gd name="T9" fmla="*/ 88 h 295"/>
                  <a:gd name="T10" fmla="*/ 77 w 131"/>
                  <a:gd name="T11" fmla="*/ 0 h 295"/>
                  <a:gd name="T12" fmla="*/ 61 w 131"/>
                  <a:gd name="T13" fmla="*/ 92 h 295"/>
                  <a:gd name="T14" fmla="*/ 0 w 131"/>
                  <a:gd name="T15" fmla="*/ 69 h 295"/>
                  <a:gd name="T16" fmla="*/ 59 w 131"/>
                  <a:gd name="T17" fmla="*/ 117 h 295"/>
                  <a:gd name="T18" fmla="*/ 53 w 131"/>
                  <a:gd name="T1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295">
                    <a:moveTo>
                      <a:pt x="53" y="295"/>
                    </a:moveTo>
                    <a:lnTo>
                      <a:pt x="91" y="295"/>
                    </a:lnTo>
                    <a:lnTo>
                      <a:pt x="91" y="111"/>
                    </a:lnTo>
                    <a:lnTo>
                      <a:pt x="131" y="72"/>
                    </a:lnTo>
                    <a:lnTo>
                      <a:pt x="86" y="88"/>
                    </a:lnTo>
                    <a:lnTo>
                      <a:pt x="77" y="0"/>
                    </a:lnTo>
                    <a:lnTo>
                      <a:pt x="61" y="92"/>
                    </a:lnTo>
                    <a:lnTo>
                      <a:pt x="0" y="69"/>
                    </a:lnTo>
                    <a:lnTo>
                      <a:pt x="59" y="117"/>
                    </a:lnTo>
                    <a:lnTo>
                      <a:pt x="53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  <p:grpSp>
          <p:nvGrpSpPr>
            <p:cNvPr id="58" name="Group 570"/>
            <p:cNvGrpSpPr/>
            <p:nvPr/>
          </p:nvGrpSpPr>
          <p:grpSpPr>
            <a:xfrm>
              <a:off x="7142814" y="6773427"/>
              <a:ext cx="372445" cy="558668"/>
              <a:chOff x="9635004" y="4453088"/>
              <a:chExt cx="664451" cy="996676"/>
            </a:xfrm>
          </p:grpSpPr>
          <p:sp>
            <p:nvSpPr>
              <p:cNvPr id="59" name="Oval 571"/>
              <p:cNvSpPr>
                <a:spLocks noChangeArrowheads="1"/>
              </p:cNvSpPr>
              <p:nvPr/>
            </p:nvSpPr>
            <p:spPr bwMode="auto">
              <a:xfrm>
                <a:off x="9635004" y="4453088"/>
                <a:ext cx="664451" cy="664451"/>
              </a:xfrm>
              <a:prstGeom prst="ellipse">
                <a:avLst/>
              </a:prstGeom>
              <a:solidFill>
                <a:srgbClr val="FFB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  <p:sp>
            <p:nvSpPr>
              <p:cNvPr id="60" name="Freeform 572"/>
              <p:cNvSpPr>
                <a:spLocks/>
              </p:cNvSpPr>
              <p:nvPr/>
            </p:nvSpPr>
            <p:spPr bwMode="auto">
              <a:xfrm>
                <a:off x="9782097" y="4701623"/>
                <a:ext cx="332226" cy="748141"/>
              </a:xfrm>
              <a:custGeom>
                <a:avLst/>
                <a:gdLst>
                  <a:gd name="T0" fmla="*/ 53 w 131"/>
                  <a:gd name="T1" fmla="*/ 295 h 295"/>
                  <a:gd name="T2" fmla="*/ 91 w 131"/>
                  <a:gd name="T3" fmla="*/ 295 h 295"/>
                  <a:gd name="T4" fmla="*/ 91 w 131"/>
                  <a:gd name="T5" fmla="*/ 111 h 295"/>
                  <a:gd name="T6" fmla="*/ 131 w 131"/>
                  <a:gd name="T7" fmla="*/ 72 h 295"/>
                  <a:gd name="T8" fmla="*/ 86 w 131"/>
                  <a:gd name="T9" fmla="*/ 88 h 295"/>
                  <a:gd name="T10" fmla="*/ 77 w 131"/>
                  <a:gd name="T11" fmla="*/ 0 h 295"/>
                  <a:gd name="T12" fmla="*/ 61 w 131"/>
                  <a:gd name="T13" fmla="*/ 92 h 295"/>
                  <a:gd name="T14" fmla="*/ 0 w 131"/>
                  <a:gd name="T15" fmla="*/ 69 h 295"/>
                  <a:gd name="T16" fmla="*/ 59 w 131"/>
                  <a:gd name="T17" fmla="*/ 117 h 295"/>
                  <a:gd name="T18" fmla="*/ 53 w 131"/>
                  <a:gd name="T19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295">
                    <a:moveTo>
                      <a:pt x="53" y="295"/>
                    </a:moveTo>
                    <a:lnTo>
                      <a:pt x="91" y="295"/>
                    </a:lnTo>
                    <a:lnTo>
                      <a:pt x="91" y="111"/>
                    </a:lnTo>
                    <a:lnTo>
                      <a:pt x="131" y="72"/>
                    </a:lnTo>
                    <a:lnTo>
                      <a:pt x="86" y="88"/>
                    </a:lnTo>
                    <a:lnTo>
                      <a:pt x="77" y="0"/>
                    </a:lnTo>
                    <a:lnTo>
                      <a:pt x="61" y="92"/>
                    </a:lnTo>
                    <a:lnTo>
                      <a:pt x="0" y="69"/>
                    </a:lnTo>
                    <a:lnTo>
                      <a:pt x="59" y="117"/>
                    </a:lnTo>
                    <a:lnTo>
                      <a:pt x="53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299" tIns="45649" rIns="91299" bIns="4564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/>
              </a:p>
            </p:txBody>
          </p:sp>
        </p:grpSp>
      </p:grpSp>
      <p:grpSp>
        <p:nvGrpSpPr>
          <p:cNvPr id="187" name="Group 583"/>
          <p:cNvGrpSpPr/>
          <p:nvPr/>
        </p:nvGrpSpPr>
        <p:grpSpPr>
          <a:xfrm>
            <a:off x="87515" y="6093296"/>
            <a:ext cx="679769" cy="679769"/>
            <a:chOff x="912987" y="3985306"/>
            <a:chExt cx="1332461" cy="1332461"/>
          </a:xfrm>
        </p:grpSpPr>
        <p:sp>
          <p:nvSpPr>
            <p:cNvPr id="189" name="Oval 584"/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190" name="Oval 585"/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3">
                <a:lumMod val="75000"/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191" name="Oval 586"/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2" name="Group 280"/>
          <p:cNvGrpSpPr/>
          <p:nvPr/>
        </p:nvGrpSpPr>
        <p:grpSpPr>
          <a:xfrm>
            <a:off x="87517" y="774951"/>
            <a:ext cx="679769" cy="5782280"/>
            <a:chOff x="5016525" y="5469317"/>
            <a:chExt cx="1087631" cy="9251654"/>
          </a:xfrm>
        </p:grpSpPr>
        <p:grpSp>
          <p:nvGrpSpPr>
            <p:cNvPr id="203" name="Group 603"/>
            <p:cNvGrpSpPr/>
            <p:nvPr/>
          </p:nvGrpSpPr>
          <p:grpSpPr>
            <a:xfrm>
              <a:off x="5016525" y="5469317"/>
              <a:ext cx="1087631" cy="1087631"/>
              <a:chOff x="912987" y="3985306"/>
              <a:chExt cx="1332461" cy="1332461"/>
            </a:xfrm>
          </p:grpSpPr>
          <p:sp>
            <p:nvSpPr>
              <p:cNvPr id="205" name="Oval 604"/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Oval 605"/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1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8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Oval 606"/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13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4" name="Freeform 607"/>
            <p:cNvSpPr>
              <a:spLocks noChangeAspect="1" noEditPoints="1"/>
            </p:cNvSpPr>
            <p:nvPr/>
          </p:nvSpPr>
          <p:spPr bwMode="auto">
            <a:xfrm>
              <a:off x="5414271" y="14324313"/>
              <a:ext cx="292130" cy="396658"/>
            </a:xfrm>
            <a:custGeom>
              <a:avLst/>
              <a:gdLst>
                <a:gd name="T0" fmla="*/ 465 w 573"/>
                <a:gd name="T1" fmla="*/ 525 h 777"/>
                <a:gd name="T2" fmla="*/ 450 w 573"/>
                <a:gd name="T3" fmla="*/ 540 h 777"/>
                <a:gd name="T4" fmla="*/ 110 w 573"/>
                <a:gd name="T5" fmla="*/ 540 h 777"/>
                <a:gd name="T6" fmla="*/ 95 w 573"/>
                <a:gd name="T7" fmla="*/ 525 h 777"/>
                <a:gd name="T8" fmla="*/ 110 w 573"/>
                <a:gd name="T9" fmla="*/ 510 h 777"/>
                <a:gd name="T10" fmla="*/ 450 w 573"/>
                <a:gd name="T11" fmla="*/ 510 h 777"/>
                <a:gd name="T12" fmla="*/ 465 w 573"/>
                <a:gd name="T13" fmla="*/ 525 h 777"/>
                <a:gd name="T14" fmla="*/ 465 w 573"/>
                <a:gd name="T15" fmla="*/ 426 h 777"/>
                <a:gd name="T16" fmla="*/ 450 w 573"/>
                <a:gd name="T17" fmla="*/ 441 h 777"/>
                <a:gd name="T18" fmla="*/ 110 w 573"/>
                <a:gd name="T19" fmla="*/ 441 h 777"/>
                <a:gd name="T20" fmla="*/ 95 w 573"/>
                <a:gd name="T21" fmla="*/ 426 h 777"/>
                <a:gd name="T22" fmla="*/ 110 w 573"/>
                <a:gd name="T23" fmla="*/ 411 h 777"/>
                <a:gd name="T24" fmla="*/ 450 w 573"/>
                <a:gd name="T25" fmla="*/ 411 h 777"/>
                <a:gd name="T26" fmla="*/ 465 w 573"/>
                <a:gd name="T27" fmla="*/ 426 h 777"/>
                <a:gd name="T28" fmla="*/ 465 w 573"/>
                <a:gd name="T29" fmla="*/ 329 h 777"/>
                <a:gd name="T30" fmla="*/ 450 w 573"/>
                <a:gd name="T31" fmla="*/ 344 h 777"/>
                <a:gd name="T32" fmla="*/ 110 w 573"/>
                <a:gd name="T33" fmla="*/ 344 h 777"/>
                <a:gd name="T34" fmla="*/ 95 w 573"/>
                <a:gd name="T35" fmla="*/ 329 h 777"/>
                <a:gd name="T36" fmla="*/ 110 w 573"/>
                <a:gd name="T37" fmla="*/ 314 h 777"/>
                <a:gd name="T38" fmla="*/ 450 w 573"/>
                <a:gd name="T39" fmla="*/ 314 h 777"/>
                <a:gd name="T40" fmla="*/ 465 w 573"/>
                <a:gd name="T41" fmla="*/ 329 h 777"/>
                <a:gd name="T42" fmla="*/ 110 w 573"/>
                <a:gd name="T43" fmla="*/ 213 h 777"/>
                <a:gd name="T44" fmla="*/ 450 w 573"/>
                <a:gd name="T45" fmla="*/ 213 h 777"/>
                <a:gd name="T46" fmla="*/ 465 w 573"/>
                <a:gd name="T47" fmla="*/ 228 h 777"/>
                <a:gd name="T48" fmla="*/ 450 w 573"/>
                <a:gd name="T49" fmla="*/ 243 h 777"/>
                <a:gd name="T50" fmla="*/ 110 w 573"/>
                <a:gd name="T51" fmla="*/ 243 h 777"/>
                <a:gd name="T52" fmla="*/ 95 w 573"/>
                <a:gd name="T53" fmla="*/ 228 h 777"/>
                <a:gd name="T54" fmla="*/ 110 w 573"/>
                <a:gd name="T55" fmla="*/ 213 h 777"/>
                <a:gd name="T56" fmla="*/ 533 w 573"/>
                <a:gd name="T57" fmla="*/ 729 h 777"/>
                <a:gd name="T58" fmla="*/ 526 w 573"/>
                <a:gd name="T59" fmla="*/ 737 h 777"/>
                <a:gd name="T60" fmla="*/ 47 w 573"/>
                <a:gd name="T61" fmla="*/ 737 h 777"/>
                <a:gd name="T62" fmla="*/ 40 w 573"/>
                <a:gd name="T63" fmla="*/ 729 h 777"/>
                <a:gd name="T64" fmla="*/ 40 w 573"/>
                <a:gd name="T65" fmla="*/ 48 h 777"/>
                <a:gd name="T66" fmla="*/ 47 w 573"/>
                <a:gd name="T67" fmla="*/ 40 h 777"/>
                <a:gd name="T68" fmla="*/ 409 w 573"/>
                <a:gd name="T69" fmla="*/ 40 h 777"/>
                <a:gd name="T70" fmla="*/ 409 w 573"/>
                <a:gd name="T71" fmla="*/ 156 h 777"/>
                <a:gd name="T72" fmla="*/ 429 w 573"/>
                <a:gd name="T73" fmla="*/ 176 h 777"/>
                <a:gd name="T74" fmla="*/ 533 w 573"/>
                <a:gd name="T75" fmla="*/ 176 h 777"/>
                <a:gd name="T76" fmla="*/ 533 w 573"/>
                <a:gd name="T77" fmla="*/ 729 h 777"/>
                <a:gd name="T78" fmla="*/ 449 w 573"/>
                <a:gd name="T79" fmla="*/ 72 h 777"/>
                <a:gd name="T80" fmla="*/ 508 w 573"/>
                <a:gd name="T81" fmla="*/ 136 h 777"/>
                <a:gd name="T82" fmla="*/ 449 w 573"/>
                <a:gd name="T83" fmla="*/ 136 h 777"/>
                <a:gd name="T84" fmla="*/ 449 w 573"/>
                <a:gd name="T85" fmla="*/ 72 h 777"/>
                <a:gd name="T86" fmla="*/ 438 w 573"/>
                <a:gd name="T87" fmla="*/ 0 h 777"/>
                <a:gd name="T88" fmla="*/ 47 w 573"/>
                <a:gd name="T89" fmla="*/ 0 h 777"/>
                <a:gd name="T90" fmla="*/ 0 w 573"/>
                <a:gd name="T91" fmla="*/ 48 h 777"/>
                <a:gd name="T92" fmla="*/ 0 w 573"/>
                <a:gd name="T93" fmla="*/ 729 h 777"/>
                <a:gd name="T94" fmla="*/ 47 w 573"/>
                <a:gd name="T95" fmla="*/ 777 h 777"/>
                <a:gd name="T96" fmla="*/ 526 w 573"/>
                <a:gd name="T97" fmla="*/ 777 h 777"/>
                <a:gd name="T98" fmla="*/ 573 w 573"/>
                <a:gd name="T99" fmla="*/ 729 h 777"/>
                <a:gd name="T100" fmla="*/ 573 w 573"/>
                <a:gd name="T101" fmla="*/ 148 h 777"/>
                <a:gd name="T102" fmla="*/ 438 w 573"/>
                <a:gd name="T10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3" h="777">
                  <a:moveTo>
                    <a:pt x="465" y="525"/>
                  </a:moveTo>
                  <a:cubicBezTo>
                    <a:pt x="465" y="533"/>
                    <a:pt x="458" y="540"/>
                    <a:pt x="450" y="540"/>
                  </a:cubicBezTo>
                  <a:lnTo>
                    <a:pt x="110" y="540"/>
                  </a:lnTo>
                  <a:cubicBezTo>
                    <a:pt x="102" y="540"/>
                    <a:pt x="95" y="533"/>
                    <a:pt x="95" y="525"/>
                  </a:cubicBezTo>
                  <a:cubicBezTo>
                    <a:pt x="95" y="517"/>
                    <a:pt x="102" y="510"/>
                    <a:pt x="110" y="510"/>
                  </a:cubicBezTo>
                  <a:lnTo>
                    <a:pt x="450" y="510"/>
                  </a:lnTo>
                  <a:cubicBezTo>
                    <a:pt x="458" y="510"/>
                    <a:pt x="465" y="517"/>
                    <a:pt x="465" y="525"/>
                  </a:cubicBezTo>
                  <a:close/>
                  <a:moveTo>
                    <a:pt x="465" y="426"/>
                  </a:moveTo>
                  <a:cubicBezTo>
                    <a:pt x="465" y="434"/>
                    <a:pt x="458" y="441"/>
                    <a:pt x="450" y="441"/>
                  </a:cubicBezTo>
                  <a:lnTo>
                    <a:pt x="110" y="441"/>
                  </a:lnTo>
                  <a:cubicBezTo>
                    <a:pt x="102" y="441"/>
                    <a:pt x="95" y="434"/>
                    <a:pt x="95" y="426"/>
                  </a:cubicBezTo>
                  <a:cubicBezTo>
                    <a:pt x="95" y="418"/>
                    <a:pt x="102" y="411"/>
                    <a:pt x="110" y="411"/>
                  </a:cubicBezTo>
                  <a:lnTo>
                    <a:pt x="450" y="411"/>
                  </a:lnTo>
                  <a:cubicBezTo>
                    <a:pt x="458" y="411"/>
                    <a:pt x="465" y="418"/>
                    <a:pt x="465" y="426"/>
                  </a:cubicBezTo>
                  <a:close/>
                  <a:moveTo>
                    <a:pt x="465" y="329"/>
                  </a:moveTo>
                  <a:cubicBezTo>
                    <a:pt x="465" y="337"/>
                    <a:pt x="458" y="344"/>
                    <a:pt x="450" y="344"/>
                  </a:cubicBezTo>
                  <a:lnTo>
                    <a:pt x="110" y="344"/>
                  </a:lnTo>
                  <a:cubicBezTo>
                    <a:pt x="102" y="344"/>
                    <a:pt x="95" y="337"/>
                    <a:pt x="95" y="329"/>
                  </a:cubicBezTo>
                  <a:cubicBezTo>
                    <a:pt x="95" y="320"/>
                    <a:pt x="102" y="314"/>
                    <a:pt x="110" y="314"/>
                  </a:cubicBezTo>
                  <a:lnTo>
                    <a:pt x="450" y="314"/>
                  </a:lnTo>
                  <a:cubicBezTo>
                    <a:pt x="458" y="314"/>
                    <a:pt x="465" y="320"/>
                    <a:pt x="465" y="329"/>
                  </a:cubicBezTo>
                  <a:close/>
                  <a:moveTo>
                    <a:pt x="110" y="213"/>
                  </a:moveTo>
                  <a:lnTo>
                    <a:pt x="450" y="213"/>
                  </a:lnTo>
                  <a:cubicBezTo>
                    <a:pt x="458" y="213"/>
                    <a:pt x="465" y="220"/>
                    <a:pt x="465" y="228"/>
                  </a:cubicBezTo>
                  <a:cubicBezTo>
                    <a:pt x="465" y="236"/>
                    <a:pt x="458" y="243"/>
                    <a:pt x="450" y="243"/>
                  </a:cubicBezTo>
                  <a:lnTo>
                    <a:pt x="110" y="243"/>
                  </a:lnTo>
                  <a:cubicBezTo>
                    <a:pt x="102" y="243"/>
                    <a:pt x="95" y="236"/>
                    <a:pt x="95" y="228"/>
                  </a:cubicBezTo>
                  <a:cubicBezTo>
                    <a:pt x="95" y="220"/>
                    <a:pt x="102" y="213"/>
                    <a:pt x="110" y="213"/>
                  </a:cubicBezTo>
                  <a:close/>
                  <a:moveTo>
                    <a:pt x="533" y="729"/>
                  </a:moveTo>
                  <a:cubicBezTo>
                    <a:pt x="533" y="733"/>
                    <a:pt x="530" y="737"/>
                    <a:pt x="526" y="737"/>
                  </a:cubicBezTo>
                  <a:lnTo>
                    <a:pt x="47" y="737"/>
                  </a:lnTo>
                  <a:cubicBezTo>
                    <a:pt x="43" y="737"/>
                    <a:pt x="40" y="733"/>
                    <a:pt x="40" y="729"/>
                  </a:cubicBezTo>
                  <a:lnTo>
                    <a:pt x="40" y="48"/>
                  </a:lnTo>
                  <a:cubicBezTo>
                    <a:pt x="40" y="44"/>
                    <a:pt x="43" y="40"/>
                    <a:pt x="47" y="40"/>
                  </a:cubicBezTo>
                  <a:lnTo>
                    <a:pt x="409" y="40"/>
                  </a:lnTo>
                  <a:lnTo>
                    <a:pt x="409" y="156"/>
                  </a:lnTo>
                  <a:cubicBezTo>
                    <a:pt x="409" y="167"/>
                    <a:pt x="418" y="176"/>
                    <a:pt x="429" y="176"/>
                  </a:cubicBezTo>
                  <a:lnTo>
                    <a:pt x="533" y="176"/>
                  </a:lnTo>
                  <a:lnTo>
                    <a:pt x="533" y="729"/>
                  </a:lnTo>
                  <a:close/>
                  <a:moveTo>
                    <a:pt x="449" y="72"/>
                  </a:moveTo>
                  <a:lnTo>
                    <a:pt x="508" y="136"/>
                  </a:lnTo>
                  <a:lnTo>
                    <a:pt x="449" y="136"/>
                  </a:lnTo>
                  <a:lnTo>
                    <a:pt x="449" y="72"/>
                  </a:lnTo>
                  <a:close/>
                  <a:moveTo>
                    <a:pt x="438" y="0"/>
                  </a:moveTo>
                  <a:lnTo>
                    <a:pt x="47" y="0"/>
                  </a:lnTo>
                  <a:cubicBezTo>
                    <a:pt x="21" y="0"/>
                    <a:pt x="0" y="22"/>
                    <a:pt x="0" y="48"/>
                  </a:cubicBezTo>
                  <a:lnTo>
                    <a:pt x="0" y="729"/>
                  </a:lnTo>
                  <a:cubicBezTo>
                    <a:pt x="0" y="755"/>
                    <a:pt x="21" y="777"/>
                    <a:pt x="47" y="777"/>
                  </a:cubicBezTo>
                  <a:lnTo>
                    <a:pt x="526" y="777"/>
                  </a:lnTo>
                  <a:cubicBezTo>
                    <a:pt x="552" y="777"/>
                    <a:pt x="573" y="755"/>
                    <a:pt x="573" y="729"/>
                  </a:cubicBezTo>
                  <a:lnTo>
                    <a:pt x="573" y="14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en-US" sz="1798"/>
            </a:p>
          </p:txBody>
        </p:sp>
      </p:grpSp>
      <p:grpSp>
        <p:nvGrpSpPr>
          <p:cNvPr id="209" name="Group 597"/>
          <p:cNvGrpSpPr/>
          <p:nvPr/>
        </p:nvGrpSpPr>
        <p:grpSpPr>
          <a:xfrm>
            <a:off x="8140703" y="756298"/>
            <a:ext cx="679769" cy="679769"/>
            <a:chOff x="912987" y="3985306"/>
            <a:chExt cx="1332461" cy="1332461"/>
          </a:xfrm>
        </p:grpSpPr>
        <p:sp>
          <p:nvSpPr>
            <p:cNvPr id="211" name="Oval 598"/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212" name="Oval 599"/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213" name="Oval 600"/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13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4" name="Elbow Connector 269"/>
          <p:cNvCxnSpPr/>
          <p:nvPr/>
        </p:nvCxnSpPr>
        <p:spPr>
          <a:xfrm>
            <a:off x="399319" y="1560835"/>
            <a:ext cx="2858371" cy="2232273"/>
          </a:xfrm>
          <a:prstGeom prst="bentConnector3">
            <a:avLst>
              <a:gd name="adj1" fmla="val 382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Прямоугольник 219"/>
          <p:cNvSpPr/>
          <p:nvPr/>
        </p:nvSpPr>
        <p:spPr>
          <a:xfrm>
            <a:off x="399319" y="1484784"/>
            <a:ext cx="2912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меры по расширению имущественной поддержки субъектов МСП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совершенствование законодательства 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обучение предпринимателей по программам Корпорации МСП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интеграция на порталы партнеров сервисов 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информационное взаимодействие портала </a:t>
            </a:r>
            <a:r>
              <a:rPr lang="ru-RU" sz="1200" dirty="0" err="1">
                <a:latin typeface="Arial Narrow" panose="020B0606020202030204" pitchFamily="34" charset="0"/>
              </a:rPr>
              <a:t>Russia.Travel</a:t>
            </a:r>
            <a:r>
              <a:rPr lang="ru-RU" sz="1200" dirty="0">
                <a:latin typeface="Arial Narrow" panose="020B0606020202030204" pitchFamily="34" charset="0"/>
              </a:rPr>
              <a:t> и Бизнес-навигатора МСП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информирование субъектов МСП по вопросам участия в закупках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302316" y="766837"/>
            <a:ext cx="4001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ctr"/>
            <a:r>
              <a:rPr lang="ru-RU" sz="1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Дорожная карта между Корпорацией МСП, Ростуризмом и МСП Банком по мерам поддержки субъектов МСП в сфере туризма:</a:t>
            </a:r>
          </a:p>
        </p:txBody>
      </p:sp>
      <p:cxnSp>
        <p:nvCxnSpPr>
          <p:cNvPr id="227" name="Elbow Connector 269"/>
          <p:cNvCxnSpPr/>
          <p:nvPr/>
        </p:nvCxnSpPr>
        <p:spPr>
          <a:xfrm rot="5400000" flipH="1" flipV="1">
            <a:off x="698340" y="3562027"/>
            <a:ext cx="2232248" cy="2830290"/>
          </a:xfrm>
          <a:prstGeom prst="bentConnector2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Прямоугольник 237"/>
          <p:cNvSpPr/>
          <p:nvPr/>
        </p:nvSpPr>
        <p:spPr>
          <a:xfrm>
            <a:off x="255905" y="3861048"/>
            <a:ext cx="3001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Мероприятия, реализуемые               МСП Банком:</a:t>
            </a:r>
          </a:p>
        </p:txBody>
      </p:sp>
      <p:sp>
        <p:nvSpPr>
          <p:cNvPr id="239" name="Прямоугольник 238"/>
          <p:cNvSpPr/>
          <p:nvPr/>
        </p:nvSpPr>
        <p:spPr>
          <a:xfrm>
            <a:off x="4746536" y="822171"/>
            <a:ext cx="3360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algn="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Сфера «Туризм» – приоритет  в работе МСП Банка, включена в планы работ подразделений Банка (в т.ч. УРМ)</a:t>
            </a:r>
          </a:p>
        </p:txBody>
      </p:sp>
      <p:cxnSp>
        <p:nvCxnSpPr>
          <p:cNvPr id="240" name="Elbow Connector 269"/>
          <p:cNvCxnSpPr/>
          <p:nvPr/>
        </p:nvCxnSpPr>
        <p:spPr>
          <a:xfrm rot="10800000" flipV="1">
            <a:off x="5613010" y="1505499"/>
            <a:ext cx="2919431" cy="2413414"/>
          </a:xfrm>
          <a:prstGeom prst="bentConnector3">
            <a:avLst>
              <a:gd name="adj1" fmla="val -178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Прямоугольник 249"/>
          <p:cNvSpPr/>
          <p:nvPr/>
        </p:nvSpPr>
        <p:spPr>
          <a:xfrm>
            <a:off x="5745508" y="1575376"/>
            <a:ext cx="27869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Arial Narrow" panose="020B0606020202030204" pitchFamily="34" charset="0"/>
              </a:rPr>
              <a:t>Поддержка субъектов МСП, относящихся к направлению «туризм» в 2020 году*: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406284" y="4323926"/>
            <a:ext cx="32296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проведение переговоров с региональными органами власти на предмет выявления актуальных для региона проектов 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информирование бизнеса о существующих мерах поддержки МСП Банк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мониторинг информации в СМИ о запуске новых проектов в области туризма, создания объектов инфраструктуры 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r>
              <a:rPr lang="ru-RU" sz="1200" dirty="0">
                <a:latin typeface="Arial Narrow" panose="020B0606020202030204" pitchFamily="34" charset="0"/>
              </a:rPr>
              <a:t>популяризация историй успеха МСП в области туризма</a:t>
            </a:r>
          </a:p>
          <a:p>
            <a:pPr marL="228600" lvl="0" indent="-228600">
              <a:buFont typeface="Wingdings" panose="05000000000000000000" pitchFamily="2" charset="2"/>
              <a:buChar char="§"/>
            </a:pPr>
            <a:endParaRPr lang="ru-RU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280" name="Таблица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831806"/>
              </p:ext>
            </p:extLst>
          </p:nvPr>
        </p:nvGraphicFramePr>
        <p:xfrm>
          <a:off x="5844538" y="2780928"/>
          <a:ext cx="2636050" cy="298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Количество договоров,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шт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6 439</a:t>
                      </a:r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>
                          <a:latin typeface="Arial Narrow" panose="020B0606020202030204" pitchFamily="34" charset="0"/>
                        </a:rPr>
                        <a:t>          в т.ч. Тульская</a:t>
                      </a:r>
                      <a:r>
                        <a:rPr lang="ru-RU" sz="1200" i="1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i="1" dirty="0">
                          <a:latin typeface="Arial Narrow" panose="020B0606020202030204" pitchFamily="34" charset="0"/>
                        </a:rPr>
                        <a:t>обл.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 субъектов МСП, </a:t>
                      </a:r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300" b="1" kern="1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099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т.ч. Тульская обл.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договоров,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300" b="1" kern="12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907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т.ч. Тульская обл.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Arial Narrow" panose="020B0606020202030204" pitchFamily="34" charset="0"/>
                        </a:rPr>
                        <a:t>2 216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Объем выданных средств, млн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69 764</a:t>
                      </a:r>
                      <a:endParaRPr lang="ru-RU" sz="13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в т.ч. Тульская обл.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2 119</a:t>
                      </a:r>
                      <a:endParaRPr lang="ru-RU" sz="13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9" name="Freeform 6"/>
          <p:cNvSpPr>
            <a:spLocks noChangeAspect="1" noEditPoints="1"/>
          </p:cNvSpPr>
          <p:nvPr/>
        </p:nvSpPr>
        <p:spPr bwMode="auto">
          <a:xfrm>
            <a:off x="8409184" y="970713"/>
            <a:ext cx="154272" cy="235331"/>
          </a:xfrm>
          <a:custGeom>
            <a:avLst/>
            <a:gdLst>
              <a:gd name="T0" fmla="*/ 48 w 96"/>
              <a:gd name="T1" fmla="*/ 147 h 147"/>
              <a:gd name="T2" fmla="*/ 43 w 96"/>
              <a:gd name="T3" fmla="*/ 144 h 147"/>
              <a:gd name="T4" fmla="*/ 0 w 96"/>
              <a:gd name="T5" fmla="*/ 48 h 147"/>
              <a:gd name="T6" fmla="*/ 48 w 96"/>
              <a:gd name="T7" fmla="*/ 0 h 147"/>
              <a:gd name="T8" fmla="*/ 96 w 96"/>
              <a:gd name="T9" fmla="*/ 48 h 147"/>
              <a:gd name="T10" fmla="*/ 52 w 96"/>
              <a:gd name="T11" fmla="*/ 144 h 147"/>
              <a:gd name="T12" fmla="*/ 48 w 96"/>
              <a:gd name="T13" fmla="*/ 147 h 147"/>
              <a:gd name="T14" fmla="*/ 48 w 96"/>
              <a:gd name="T15" fmla="*/ 12 h 147"/>
              <a:gd name="T16" fmla="*/ 12 w 96"/>
              <a:gd name="T17" fmla="*/ 48 h 147"/>
              <a:gd name="T18" fmla="*/ 48 w 96"/>
              <a:gd name="T19" fmla="*/ 131 h 147"/>
              <a:gd name="T20" fmla="*/ 84 w 96"/>
              <a:gd name="T21" fmla="*/ 48 h 147"/>
              <a:gd name="T22" fmla="*/ 48 w 96"/>
              <a:gd name="T23" fmla="*/ 12 h 147"/>
              <a:gd name="T24" fmla="*/ 48 w 96"/>
              <a:gd name="T25" fmla="*/ 77 h 147"/>
              <a:gd name="T26" fmla="*/ 19 w 96"/>
              <a:gd name="T27" fmla="*/ 49 h 147"/>
              <a:gd name="T28" fmla="*/ 48 w 96"/>
              <a:gd name="T29" fmla="*/ 20 h 147"/>
              <a:gd name="T30" fmla="*/ 76 w 96"/>
              <a:gd name="T31" fmla="*/ 49 h 147"/>
              <a:gd name="T32" fmla="*/ 48 w 96"/>
              <a:gd name="T33" fmla="*/ 77 h 147"/>
              <a:gd name="T34" fmla="*/ 48 w 96"/>
              <a:gd name="T35" fmla="*/ 32 h 147"/>
              <a:gd name="T36" fmla="*/ 31 w 96"/>
              <a:gd name="T37" fmla="*/ 49 h 147"/>
              <a:gd name="T38" fmla="*/ 48 w 96"/>
              <a:gd name="T39" fmla="*/ 65 h 147"/>
              <a:gd name="T40" fmla="*/ 64 w 96"/>
              <a:gd name="T41" fmla="*/ 49 h 147"/>
              <a:gd name="T42" fmla="*/ 48 w 96"/>
              <a:gd name="T43" fmla="*/ 3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147">
                <a:moveTo>
                  <a:pt x="48" y="147"/>
                </a:moveTo>
                <a:cubicBezTo>
                  <a:pt x="46" y="147"/>
                  <a:pt x="44" y="146"/>
                  <a:pt x="43" y="144"/>
                </a:cubicBezTo>
                <a:cubicBezTo>
                  <a:pt x="41" y="142"/>
                  <a:pt x="0" y="90"/>
                  <a:pt x="0" y="48"/>
                </a:cubicBezTo>
                <a:cubicBezTo>
                  <a:pt x="0" y="22"/>
                  <a:pt x="21" y="0"/>
                  <a:pt x="48" y="0"/>
                </a:cubicBezTo>
                <a:cubicBezTo>
                  <a:pt x="74" y="0"/>
                  <a:pt x="96" y="22"/>
                  <a:pt x="96" y="48"/>
                </a:cubicBezTo>
                <a:cubicBezTo>
                  <a:pt x="96" y="90"/>
                  <a:pt x="54" y="142"/>
                  <a:pt x="52" y="144"/>
                </a:cubicBezTo>
                <a:cubicBezTo>
                  <a:pt x="51" y="146"/>
                  <a:pt x="49" y="147"/>
                  <a:pt x="48" y="147"/>
                </a:cubicBezTo>
                <a:close/>
                <a:moveTo>
                  <a:pt x="48" y="12"/>
                </a:moveTo>
                <a:cubicBezTo>
                  <a:pt x="28" y="12"/>
                  <a:pt x="12" y="28"/>
                  <a:pt x="12" y="48"/>
                </a:cubicBezTo>
                <a:cubicBezTo>
                  <a:pt x="12" y="78"/>
                  <a:pt x="37" y="116"/>
                  <a:pt x="48" y="131"/>
                </a:cubicBezTo>
                <a:cubicBezTo>
                  <a:pt x="58" y="116"/>
                  <a:pt x="84" y="78"/>
                  <a:pt x="84" y="48"/>
                </a:cubicBezTo>
                <a:cubicBezTo>
                  <a:pt x="84" y="28"/>
                  <a:pt x="67" y="12"/>
                  <a:pt x="48" y="12"/>
                </a:cubicBezTo>
                <a:close/>
                <a:moveTo>
                  <a:pt x="48" y="77"/>
                </a:moveTo>
                <a:cubicBezTo>
                  <a:pt x="32" y="77"/>
                  <a:pt x="19" y="64"/>
                  <a:pt x="19" y="49"/>
                </a:cubicBezTo>
                <a:cubicBezTo>
                  <a:pt x="19" y="33"/>
                  <a:pt x="32" y="20"/>
                  <a:pt x="48" y="20"/>
                </a:cubicBezTo>
                <a:cubicBezTo>
                  <a:pt x="63" y="20"/>
                  <a:pt x="76" y="33"/>
                  <a:pt x="76" y="49"/>
                </a:cubicBezTo>
                <a:cubicBezTo>
                  <a:pt x="76" y="64"/>
                  <a:pt x="63" y="77"/>
                  <a:pt x="48" y="77"/>
                </a:cubicBezTo>
                <a:close/>
                <a:moveTo>
                  <a:pt x="48" y="32"/>
                </a:moveTo>
                <a:cubicBezTo>
                  <a:pt x="38" y="32"/>
                  <a:pt x="31" y="39"/>
                  <a:pt x="31" y="49"/>
                </a:cubicBezTo>
                <a:cubicBezTo>
                  <a:pt x="31" y="58"/>
                  <a:pt x="38" y="65"/>
                  <a:pt x="48" y="65"/>
                </a:cubicBezTo>
                <a:cubicBezTo>
                  <a:pt x="57" y="65"/>
                  <a:pt x="64" y="58"/>
                  <a:pt x="64" y="49"/>
                </a:cubicBezTo>
                <a:cubicBezTo>
                  <a:pt x="64" y="39"/>
                  <a:pt x="57" y="32"/>
                  <a:pt x="4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5796135" y="5933928"/>
            <a:ext cx="9509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i="1" dirty="0">
                <a:latin typeface="Arial Narrow" panose="020B0606020202030204" pitchFamily="34" charset="0"/>
              </a:rPr>
              <a:t>* </a:t>
            </a:r>
            <a:r>
              <a:rPr lang="ru-RU" sz="1000" i="1" dirty="0">
                <a:latin typeface="Arial Narrow" panose="020B0606020202030204" pitchFamily="34" charset="0"/>
              </a:rPr>
              <a:t>на </a:t>
            </a:r>
            <a:r>
              <a:rPr lang="en-US" sz="1000" i="1" dirty="0">
                <a:latin typeface="Arial Narrow" panose="020B0606020202030204" pitchFamily="34" charset="0"/>
              </a:rPr>
              <a:t>01</a:t>
            </a:r>
            <a:r>
              <a:rPr lang="ru-RU" sz="1000" i="1" dirty="0">
                <a:latin typeface="Arial Narrow" panose="020B0606020202030204" pitchFamily="34" charset="0"/>
              </a:rPr>
              <a:t>.11..2020</a:t>
            </a:r>
            <a:endParaRPr lang="ru-RU" sz="1000" i="1" dirty="0"/>
          </a:p>
        </p:txBody>
      </p:sp>
      <p:sp>
        <p:nvSpPr>
          <p:cNvPr id="293" name="Freeform 9"/>
          <p:cNvSpPr>
            <a:spLocks noChangeAspect="1" noEditPoints="1"/>
          </p:cNvSpPr>
          <p:nvPr/>
        </p:nvSpPr>
        <p:spPr bwMode="auto">
          <a:xfrm>
            <a:off x="258905" y="1000457"/>
            <a:ext cx="336993" cy="271424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9095" y="308551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b="0" u="none" dirty="0"/>
              <a:t>От </a:t>
            </a:r>
            <a:r>
              <a:rPr lang="ru-RU" sz="1200" u="none" dirty="0"/>
              <a:t>25</a:t>
            </a:r>
            <a:r>
              <a:rPr lang="en-US" sz="1200" b="0" u="none" dirty="0"/>
              <a:t> </a:t>
            </a:r>
            <a:r>
              <a:rPr lang="ru-RU" sz="1200" b="0" u="none" dirty="0"/>
              <a:t>до </a:t>
            </a:r>
            <a:r>
              <a:rPr lang="ru-RU" sz="1200" u="none" dirty="0"/>
              <a:t>500</a:t>
            </a:r>
          </a:p>
          <a:p>
            <a:r>
              <a:rPr lang="ru-RU" sz="1200" b="0" u="none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384249"/>
            <a:ext cx="1255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50" b="0" u="none" dirty="0"/>
              <a:t>До </a:t>
            </a:r>
            <a:r>
              <a:rPr lang="ru-RU" sz="1050" u="none" dirty="0"/>
              <a:t>120</a:t>
            </a:r>
            <a:r>
              <a:rPr lang="ru-RU" sz="1050" b="0" u="none" dirty="0"/>
              <a:t> </a:t>
            </a:r>
            <a:r>
              <a:rPr lang="ru-RU" sz="1200" b="0" u="none" dirty="0"/>
              <a:t>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155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 u="none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8,5%</a:t>
            </a:r>
            <a:r>
              <a:rPr lang="ru-RU" b="0" dirty="0"/>
              <a:t>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процентов 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80528" y="42059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defTabSz="914400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err="1"/>
              <a:t>Антикризис</a:t>
            </a:r>
            <a:r>
              <a:rPr lang="ru-RU" dirty="0"/>
              <a:t>-Инвест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660999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1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восстановление/пополнение 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sz="1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</a:t>
            </a:r>
            <a:r>
              <a:rPr lang="ru-RU" sz="1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sz="1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</a:t>
            </a:r>
          </a:p>
          <a:p>
            <a:r>
              <a:rPr lang="ru-RU" sz="1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7292" y="5910405"/>
            <a:ext cx="1002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</a:t>
            </a:r>
            <a:r>
              <a:rPr lang="ru-RU" sz="1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8390" y="4808185"/>
            <a:ext cx="1155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50" b="1" u="none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8,5%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836712"/>
            <a:ext cx="4176463" cy="792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80528" y="42059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defTabSz="914400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 err="1"/>
              <a:t>Антикризис</a:t>
            </a:r>
            <a:r>
              <a:rPr lang="ru-RU" dirty="0"/>
              <a:t>-Оборотный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660999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59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881425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России.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884" y="278092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инвестиционные цели –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8,0%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годовых 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оборотные и контрактные цели –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8,25%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годовых</a:t>
            </a:r>
          </a:p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инвестиционные, оборотные, контрактные цели –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8,5%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- на развитие предпринимательской деятельности –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9,75%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годовых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от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0,5 </a:t>
            </a:r>
            <a:r>
              <a:rPr lang="ru-RU" dirty="0">
                <a:latin typeface="Arial" pitchFamily="34" charset="0"/>
                <a:cs typeface="Arial" pitchFamily="34" charset="0"/>
              </a:rPr>
              <a:t>млн рублей и не более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**</a:t>
            </a:r>
            <a:r>
              <a:rPr lang="ru-RU" dirty="0">
                <a:latin typeface="Arial" pitchFamily="34" charset="0"/>
                <a:cs typeface="Arial" pitchFamily="34" charset="0"/>
              </a:rPr>
              <a:t> 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0,5 </a:t>
            </a:r>
            <a:r>
              <a:rPr lang="ru-RU" dirty="0">
                <a:latin typeface="Arial" pitchFamily="34" charset="0"/>
                <a:cs typeface="Arial" pitchFamily="34" charset="0"/>
              </a:rPr>
              <a:t>млн рублей и не более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500</a:t>
            </a:r>
            <a:r>
              <a:rPr lang="ru-RU" dirty="0">
                <a:latin typeface="Arial" pitchFamily="34" charset="0"/>
                <a:cs typeface="Arial" pitchFamily="34" charset="0"/>
              </a:rPr>
              <a:t>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Банка </a:t>
            </a:r>
            <a:r>
              <a:rPr lang="en-US" sz="850" i="1" dirty="0">
                <a:latin typeface="Arial" pitchFamily="34" charset="0"/>
                <a:cs typeface="Arial" pitchFamily="34" charset="0"/>
                <a:hlinkClick r:id="rId5"/>
              </a:rPr>
              <a:t>https://mspbank.ru/credit/prioritetnye-nishi/</a:t>
            </a:r>
            <a:r>
              <a:rPr lang="ru-RU" sz="850" i="1" dirty="0">
                <a:latin typeface="Arial" pitchFamily="34" charset="0"/>
                <a:cs typeface="Arial" pitchFamily="34" charset="0"/>
              </a:rPr>
              <a:t> </a:t>
            </a:r>
            <a:endParaRPr lang="en-US" sz="850" i="1" dirty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198169"/>
            <a:ext cx="4176463" cy="598983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Ставка  от </a:t>
            </a:r>
            <a:r>
              <a:rPr lang="ru-RU" sz="1600" b="1">
                <a:latin typeface="Arial" pitchFamily="34" charset="0"/>
                <a:cs typeface="Arial" pitchFamily="34" charset="0"/>
              </a:rPr>
              <a:t>7,75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 для предприятий малого и среднего бизнеса, ведущих свою деятельность в приоритетных нишах Банка*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62" y="1057060"/>
            <a:ext cx="3295546" cy="422346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948863" y="1048543"/>
            <a:ext cx="3295546" cy="4946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Программа</a:t>
            </a: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Минэкономразвития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80528" y="42059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r">
              <a:lnSpc>
                <a:spcPct val="100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ru-RU" dirty="0"/>
              <a:t>Кредитная поддержка </a:t>
            </a:r>
          </a:p>
          <a:p>
            <a:pPr>
              <a:lnSpc>
                <a:spcPts val="2800"/>
              </a:lnSpc>
            </a:pPr>
            <a:r>
              <a:rPr lang="ru-RU" dirty="0"/>
              <a:t>по Программам субсидирования процентной ставки</a:t>
            </a:r>
            <a:endParaRPr lang="en-US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836712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1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294467"/>
              </p:ext>
            </p:extLst>
          </p:nvPr>
        </p:nvGraphicFramePr>
        <p:xfrm>
          <a:off x="395536" y="1268760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908120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753902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753901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75390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113942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11394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066310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113942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 u="none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500</a:t>
            </a:r>
          </a:p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7348" y="3113942"/>
            <a:ext cx="100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 u="none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более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месяцев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5928" y="3068959"/>
            <a:ext cx="2717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7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8,5%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годовых</a:t>
            </a: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500090"/>
              </p:ext>
            </p:extLst>
          </p:nvPr>
        </p:nvGraphicFramePr>
        <p:xfrm>
          <a:off x="403700" y="3861048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57241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700" y="530120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30120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30120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661248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661248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613616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661248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 u="none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0" dirty="0"/>
              <a:t>От</a:t>
            </a:r>
            <a:r>
              <a:rPr lang="ru-RU" dirty="0"/>
              <a:t> </a:t>
            </a:r>
            <a:r>
              <a:rPr lang="en-US" dirty="0"/>
              <a:t>1</a:t>
            </a:r>
            <a:r>
              <a:rPr lang="ru-RU" dirty="0"/>
              <a:t> </a:t>
            </a:r>
            <a:r>
              <a:rPr lang="ru-RU" b="0" dirty="0"/>
              <a:t>до</a:t>
            </a:r>
            <a:r>
              <a:rPr lang="ru-RU" dirty="0"/>
              <a:t> </a:t>
            </a:r>
            <a:r>
              <a:rPr lang="en-US" dirty="0"/>
              <a:t>2</a:t>
            </a:r>
            <a:r>
              <a:rPr lang="ru-RU" dirty="0"/>
              <a:t>000</a:t>
            </a:r>
            <a:r>
              <a:rPr lang="en-US" dirty="0"/>
              <a:t>*</a:t>
            </a:r>
          </a:p>
          <a:p>
            <a:r>
              <a:rPr lang="ru-RU" b="0" dirty="0"/>
              <a:t>млн рублей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15512" y="5703639"/>
            <a:ext cx="1128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 b="1" u="none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более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120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9559" y="5601433"/>
            <a:ext cx="27174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8,5%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80528" y="44624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r">
              <a:lnSpc>
                <a:spcPct val="100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dirty="0"/>
              <a:t>Кредитная поддержка </a:t>
            </a:r>
          </a:p>
          <a:p>
            <a:pPr>
              <a:lnSpc>
                <a:spcPts val="3000"/>
              </a:lnSpc>
            </a:pPr>
            <a:r>
              <a:rPr lang="ru-RU" dirty="0"/>
              <a:t>в рамках базовых кредитных продуктов</a:t>
            </a:r>
            <a:endParaRPr lang="en-US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980728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7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256226" cy="34563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6,25 %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До 500 тысяч рублей включительно</a:t>
            </a:r>
            <a:r>
              <a:rPr lang="en-US" sz="1000" b="1" dirty="0">
                <a:latin typeface="Arial"/>
                <a:ea typeface="Times New Roman"/>
              </a:rPr>
              <a:t> </a:t>
            </a:r>
            <a:r>
              <a:rPr lang="en-US" sz="800" i="1" dirty="0">
                <a:latin typeface="Arial"/>
                <a:ea typeface="Times New Roman"/>
              </a:rPr>
              <a:t>(c</a:t>
            </a:r>
            <a:r>
              <a:rPr lang="ru-RU" sz="800" i="1" dirty="0">
                <a:latin typeface="Arial"/>
                <a:ea typeface="Times New Roman"/>
              </a:rPr>
              <a:t>рок регистрации Заемщика на дату подачи заявки - от 0 месяцев</a:t>
            </a:r>
            <a:r>
              <a:rPr lang="en-US" sz="800" i="1" dirty="0">
                <a:latin typeface="Arial"/>
                <a:ea typeface="Times New Roman"/>
              </a:rPr>
              <a:t>)</a:t>
            </a:r>
            <a:r>
              <a:rPr lang="ru-RU" sz="800" i="1" dirty="0">
                <a:latin typeface="Arial"/>
                <a:ea typeface="Times New Roman"/>
              </a:rPr>
              <a:t>.</a:t>
            </a:r>
            <a:endParaRPr lang="ru-RU" sz="800" dirty="0"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От 500 тысяч до 1 млн рублей</a:t>
            </a:r>
            <a:r>
              <a:rPr lang="en-US" sz="1000" b="1" dirty="0">
                <a:latin typeface="Arial"/>
                <a:ea typeface="Times New Roman"/>
              </a:rPr>
              <a:t> </a:t>
            </a:r>
            <a:r>
              <a:rPr lang="en-US" sz="800" i="1" dirty="0">
                <a:latin typeface="Arial"/>
                <a:ea typeface="Times New Roman"/>
              </a:rPr>
              <a:t>(c</a:t>
            </a:r>
            <a:r>
              <a:rPr lang="ru-RU" sz="800" i="1" dirty="0">
                <a:latin typeface="Arial"/>
                <a:ea typeface="Times New Roman"/>
              </a:rPr>
              <a:t>рок регистрации Заемщика на дату подачи заявки - от 3 месяцев</a:t>
            </a:r>
            <a:r>
              <a:rPr lang="en-US" sz="800" i="1" dirty="0">
                <a:latin typeface="Arial"/>
                <a:ea typeface="Times New Roman"/>
              </a:rPr>
              <a:t>)</a:t>
            </a:r>
            <a:r>
              <a:rPr lang="ru-RU" sz="800" i="1" dirty="0">
                <a:latin typeface="Arial"/>
                <a:ea typeface="Times New Roman"/>
              </a:rPr>
              <a:t>.</a:t>
            </a:r>
            <a:endParaRPr lang="en-US" sz="800" i="1" dirty="0"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>
                <a:latin typeface="Times New Roman"/>
                <a:ea typeface="Calibri"/>
              </a:rPr>
              <a:t>(</a:t>
            </a:r>
            <a:r>
              <a:rPr lang="ru-RU" sz="800" i="1" dirty="0"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712750"/>
              </p:ext>
            </p:extLst>
          </p:nvPr>
        </p:nvGraphicFramePr>
        <p:xfrm>
          <a:off x="395536" y="908720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Самозанятые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7079321" y="1078986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ea typeface="Calibri"/>
              </a:rPr>
              <a:t>Физические 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</a:t>
            </a:r>
            <a:r>
              <a:rPr lang="ru-RU" sz="1000" dirty="0" err="1">
                <a:ea typeface="Calibri"/>
              </a:rPr>
              <a:t>доход».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заемщика отсутствует отрицательная кредитная история.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157192"/>
            <a:ext cx="39959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Возможно рефинансирование ранее выданных кредитов не более суммы рефинансируемых кредитов по данным БКИ, но не более 1 млн рублей.</a:t>
            </a:r>
          </a:p>
          <a:p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929791" y="136150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80528" y="44624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r">
              <a:lnSpc>
                <a:spcPct val="100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ru-RU" dirty="0"/>
              <a:t>Кредитная поддержка </a:t>
            </a:r>
          </a:p>
          <a:p>
            <a:pPr>
              <a:lnSpc>
                <a:spcPts val="3000"/>
              </a:lnSpc>
            </a:pPr>
            <a:r>
              <a:rPr lang="ru-RU" dirty="0"/>
              <a:t>в рамках базовых кредитных продуктов</a:t>
            </a:r>
            <a:endParaRPr lang="en-US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836712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4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-180528" y="42715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defTabSz="914400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Пример поддержки проектов МСП в сфере туризма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397513" y="620688"/>
            <a:ext cx="806227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5418" y="692696"/>
            <a:ext cx="49726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ООО «Старый белев», Тульская область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513" y="980728"/>
            <a:ext cx="208625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Кредитный продукт </a:t>
            </a:r>
          </a:p>
          <a:p>
            <a:endParaRPr lang="ru-RU" sz="8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Кредит на возобновление деятельности/ Поддержка и сохранение занятости</a:t>
            </a:r>
          </a:p>
        </p:txBody>
      </p:sp>
      <p:pic>
        <p:nvPicPr>
          <p:cNvPr id="18" name="Рисунок 17" descr="undefin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76" y="1032887"/>
            <a:ext cx="2541748" cy="1689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273815"/>
            <a:ext cx="5472608" cy="345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Моногород Белев</a:t>
            </a:r>
            <a:r>
              <a:rPr lang="en-US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(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Тульская область) широко известен во всех регионах страны благодаря знаменитой белевской пастиле.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ООО «Старый белев» встречает жителей и гостей города в своем современном отеле европейского стиля BELLHOTEL, специально созданном для путешественников и гостей города, ценящих уют, сервис, комфорт и высокое качество.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ООО «Старый белев» является участником многих экскурсионных программах и имеет хорошие отзывы на </a:t>
            </a:r>
            <a:r>
              <a:rPr lang="en-US" sz="1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Tripadvisor</a:t>
            </a:r>
            <a:r>
              <a:rPr lang="en-US" sz="15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В условиях кризиса, вызванного </a:t>
            </a:r>
            <a:r>
              <a:rPr lang="ru-RU" sz="15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короновирусной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 инфекцией,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</a:rPr>
              <a:t>ООО «Старый белев» столкнулось с финансовыми сложностями и обратилось за поддержкой в МСП Банк. Полученное финансирование позволило компании остаться «на плаву» и сохранить рабочие места.</a:t>
            </a:r>
          </a:p>
        </p:txBody>
      </p:sp>
      <p:pic>
        <p:nvPicPr>
          <p:cNvPr id="23" name="Picture 12" descr="http://www.bellhotel.ru/bitrix/site/img/chto-pic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84" y="2852205"/>
            <a:ext cx="2469740" cy="18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51520" y="5013176"/>
            <a:ext cx="806227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80455" y="50131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Кредитный продукт </a:t>
            </a:r>
          </a:p>
          <a:p>
            <a:r>
              <a:rPr lang="ru-RU" sz="1600" b="1" i="1" dirty="0">
                <a:latin typeface="Arial Narrow" panose="020B0606020202030204" pitchFamily="34" charset="0"/>
              </a:rPr>
              <a:t>Кредит на возобновление деятельности/ Поддержка и сохранение занятости</a:t>
            </a:r>
          </a:p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Сумма кредитной линии </a:t>
            </a:r>
            <a:r>
              <a:rPr lang="ru-RU" sz="1600" b="1" i="1" dirty="0">
                <a:latin typeface="Arial Narrow" panose="020B0606020202030204" pitchFamily="34" charset="0"/>
              </a:rPr>
              <a:t>– 2 271 </a:t>
            </a:r>
            <a:r>
              <a:rPr lang="ru-RU" sz="1600" b="1" i="1" dirty="0" err="1">
                <a:latin typeface="Arial Narrow" panose="020B0606020202030204" pitchFamily="34" charset="0"/>
              </a:rPr>
              <a:t>тыс.руб</a:t>
            </a:r>
            <a:r>
              <a:rPr lang="ru-RU" sz="1600" b="1" i="1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Срок кредита –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12 месяцев</a:t>
            </a:r>
          </a:p>
          <a:p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Процентная ставка –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2%/ 0%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74948" y="4955780"/>
            <a:ext cx="4889539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Roboto Black" pitchFamily="2" charset="0"/>
              </a:rPr>
              <a:t>Цель кредитования:</a:t>
            </a:r>
          </a:p>
          <a:p>
            <a:pPr>
              <a:lnSpc>
                <a:spcPts val="16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 возобновление деятельности, а также н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а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неотложные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нужды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для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поддержки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и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сохранения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занятости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5787261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Roboto Black" pitchFamily="2" charset="0"/>
              </a:rPr>
              <a:t>Обеспечение:</a:t>
            </a:r>
          </a:p>
          <a:p>
            <a:pPr algn="just">
              <a:lnSpc>
                <a:spcPts val="1600"/>
              </a:lnSpc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Обеспечение в размере 85%/ 75% от суммы основного долга по кредитному договору в виде поручительства Государственной корпорацией развития «ВЭБ.РФ»</a:t>
            </a:r>
          </a:p>
        </p:txBody>
      </p:sp>
    </p:spTree>
    <p:extLst>
      <p:ext uri="{BB962C8B-B14F-4D97-AF65-F5344CB8AC3E}">
        <p14:creationId xmlns:p14="http://schemas.microsoft.com/office/powerpoint/2010/main" val="251039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915816" y="4005064"/>
            <a:ext cx="568863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от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тыс. до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0.5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млн. рублей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Обеспечение: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обеспечение в виде поручительства :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юридических лиц: поручительство фактических собственников с долей участия в бизнесе/анализируемом направлении деятельности более 20% уставного капитала (паевого фонда) Субъекта МСП, на сумму всех обязательств по кредитному договору.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0.5-50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млн. рублей 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Обеспечение: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юридических лиц: поручительство фактических собственников с долей участия в бизнесе/анализируемом направлении деятельности более 20% уставного капитала (паевого фонда) Субъекта МСП, на сумму всех обязательств по кредитному договору.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поручительство региональных гарантийных организаций (РГО) с покрытием до 70% от суммы кредита.  Или -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согарантия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Корпорации МСП и РГО с покрытием до 70% от суммы кредита. Срок: до 40 месяцев.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89858" y="114067"/>
            <a:ext cx="8510954" cy="7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r" defTabSz="914400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Кредитная поддержка туроператоров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24C05A7-89B1-9A42-A55D-8532CBD0BF0B}"/>
              </a:ext>
            </a:extLst>
          </p:cNvPr>
          <p:cNvCxnSpPr>
            <a:cxnSpLocks/>
          </p:cNvCxnSpPr>
          <p:nvPr/>
        </p:nvCxnSpPr>
        <p:spPr>
          <a:xfrm>
            <a:off x="227508" y="660999"/>
            <a:ext cx="8232924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59632" y="3423608"/>
            <a:ext cx="1309654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600" b="1" kern="0" dirty="0">
                <a:solidFill>
                  <a:srgbClr val="0476BF"/>
                </a:solidFill>
              </a:rPr>
              <a:t>СТАВКА </a:t>
            </a:r>
          </a:p>
          <a:p>
            <a:r>
              <a:rPr lang="ru-RU" sz="1600" b="1" kern="0" dirty="0">
                <a:solidFill>
                  <a:srgbClr val="0476BF"/>
                </a:solidFill>
              </a:rPr>
              <a:t>ПО КРЕДИТУ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6211" y="4077072"/>
            <a:ext cx="2237321" cy="692497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8,25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годовых в рамках </a:t>
            </a:r>
            <a:r>
              <a:rPr lang="ru-RU" sz="1200" dirty="0"/>
              <a:t>оборотного кредитования и </a:t>
            </a:r>
            <a:r>
              <a:rPr lang="ru-RU" sz="1200" dirty="0" err="1"/>
              <a:t>микрокредита</a:t>
            </a:r>
            <a:endParaRPr lang="ru-RU" sz="1200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1603" y="3573016"/>
            <a:ext cx="212118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kern="0" dirty="0">
                <a:solidFill>
                  <a:srgbClr val="0E5A8B"/>
                </a:solidFill>
              </a:rPr>
              <a:t>СУММА КРЕДИТА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78521" y="3547234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ru-RU" sz="1600" b="1" kern="0" dirty="0">
                <a:solidFill>
                  <a:srgbClr val="32ACFA"/>
                </a:solidFill>
              </a:rPr>
              <a:t>СРОК КРЕДИТА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48201" y="4041939"/>
            <a:ext cx="1752191" cy="323165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</a:t>
            </a:r>
            <a:r>
              <a:rPr lang="ru-RU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лет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28184" y="3301987"/>
            <a:ext cx="723797" cy="703077"/>
            <a:chOff x="628052" y="4670139"/>
            <a:chExt cx="723797" cy="703077"/>
          </a:xfrm>
        </p:grpSpPr>
        <p:sp>
          <p:nvSpPr>
            <p:cNvPr id="48" name="Oval 35"/>
            <p:cNvSpPr/>
            <p:nvPr/>
          </p:nvSpPr>
          <p:spPr>
            <a:xfrm>
              <a:off x="628052" y="4670139"/>
              <a:ext cx="723797" cy="703077"/>
            </a:xfrm>
            <a:prstGeom prst="ellipse">
              <a:avLst/>
            </a:prstGeom>
            <a:solidFill>
              <a:srgbClr val="32ACF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2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9" name="Freeform 52"/>
            <p:cNvSpPr>
              <a:spLocks noEditPoints="1"/>
            </p:cNvSpPr>
            <p:nvPr/>
          </p:nvSpPr>
          <p:spPr bwMode="auto">
            <a:xfrm>
              <a:off x="780532" y="4797152"/>
              <a:ext cx="418835" cy="418835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37287" y="3301638"/>
            <a:ext cx="723797" cy="703075"/>
            <a:chOff x="574971" y="1861829"/>
            <a:chExt cx="723797" cy="703075"/>
          </a:xfrm>
        </p:grpSpPr>
        <p:sp>
          <p:nvSpPr>
            <p:cNvPr id="46" name="Oval 24"/>
            <p:cNvSpPr/>
            <p:nvPr/>
          </p:nvSpPr>
          <p:spPr>
            <a:xfrm>
              <a:off x="574971" y="1861829"/>
              <a:ext cx="723797" cy="703075"/>
            </a:xfrm>
            <a:prstGeom prst="ellipse">
              <a:avLst/>
            </a:prstGeom>
            <a:solidFill>
              <a:srgbClr val="0476B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3600" b="1" kern="0" dirty="0">
                <a:solidFill>
                  <a:sysClr val="window" lastClr="FFFFFF"/>
                </a:solidFill>
                <a:latin typeface="FontAwesome" pitchFamily="2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07479" y="1966762"/>
              <a:ext cx="4587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>
                  <a:solidFill>
                    <a:schemeClr val="bg1"/>
                  </a:solidFill>
                </a:rPr>
                <a:t>%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065651" y="3301637"/>
            <a:ext cx="723797" cy="703077"/>
            <a:chOff x="574970" y="3291507"/>
            <a:chExt cx="723797" cy="703077"/>
          </a:xfrm>
        </p:grpSpPr>
        <p:sp>
          <p:nvSpPr>
            <p:cNvPr id="47" name="Oval 30"/>
            <p:cNvSpPr/>
            <p:nvPr/>
          </p:nvSpPr>
          <p:spPr>
            <a:xfrm>
              <a:off x="574970" y="3291507"/>
              <a:ext cx="723797" cy="703077"/>
            </a:xfrm>
            <a:prstGeom prst="ellipse">
              <a:avLst/>
            </a:prstGeom>
            <a:solidFill>
              <a:srgbClr val="0E5A8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800" kern="0" dirty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25" name="Group 147"/>
            <p:cNvGrpSpPr>
              <a:grpSpLocks noChangeAspect="1"/>
            </p:cNvGrpSpPr>
            <p:nvPr/>
          </p:nvGrpSpPr>
          <p:grpSpPr>
            <a:xfrm>
              <a:off x="768064" y="3473619"/>
              <a:ext cx="337608" cy="310194"/>
              <a:chOff x="5643563" y="1928813"/>
              <a:chExt cx="1114425" cy="1023937"/>
            </a:xfrm>
            <a:solidFill>
              <a:schemeClr val="bg1"/>
            </a:solidFill>
          </p:grpSpPr>
          <p:sp>
            <p:nvSpPr>
              <p:cNvPr id="26" name="Freeform 26"/>
              <p:cNvSpPr>
                <a:spLocks noChangeAspect="1"/>
              </p:cNvSpPr>
              <p:nvPr/>
            </p:nvSpPr>
            <p:spPr bwMode="auto">
              <a:xfrm>
                <a:off x="5654676" y="2543175"/>
                <a:ext cx="1092200" cy="409575"/>
              </a:xfrm>
              <a:custGeom>
                <a:avLst/>
                <a:gdLst/>
                <a:ahLst/>
                <a:cxnLst>
                  <a:cxn ang="0">
                    <a:pos x="87" y="6"/>
                  </a:cxn>
                  <a:cxn ang="0">
                    <a:pos x="53" y="6"/>
                  </a:cxn>
                  <a:cxn ang="0">
                    <a:pos x="53" y="11"/>
                  </a:cxn>
                  <a:cxn ang="0">
                    <a:pos x="52" y="12"/>
                  </a:cxn>
                  <a:cxn ang="0">
                    <a:pos x="44" y="12"/>
                  </a:cxn>
                  <a:cxn ang="0">
                    <a:pos x="43" y="11"/>
                  </a:cxn>
                  <a:cxn ang="0">
                    <a:pos x="43" y="6"/>
                  </a:cxn>
                  <a:cxn ang="0">
                    <a:pos x="9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3" y="36"/>
                  </a:cxn>
                  <a:cxn ang="0">
                    <a:pos x="93" y="36"/>
                  </a:cxn>
                  <a:cxn ang="0">
                    <a:pos x="96" y="33"/>
                  </a:cxn>
                  <a:cxn ang="0">
                    <a:pos x="96" y="1"/>
                  </a:cxn>
                  <a:cxn ang="0">
                    <a:pos x="94" y="4"/>
                  </a:cxn>
                  <a:cxn ang="0">
                    <a:pos x="87" y="6"/>
                  </a:cxn>
                </a:cxnLst>
                <a:rect l="0" t="0" r="r" b="b"/>
                <a:pathLst>
                  <a:path w="96" h="36">
                    <a:moveTo>
                      <a:pt x="87" y="6"/>
                    </a:moveTo>
                    <a:cubicBezTo>
                      <a:pt x="53" y="6"/>
                      <a:pt x="53" y="6"/>
                      <a:pt x="53" y="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2"/>
                      <a:pt x="53" y="12"/>
                      <a:pt x="52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2"/>
                      <a:pt x="43" y="12"/>
                      <a:pt x="43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6"/>
                      <a:pt x="4" y="6"/>
                      <a:pt x="2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1" y="36"/>
                      <a:pt x="3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5" y="36"/>
                      <a:pt x="96" y="34"/>
                      <a:pt x="96" y="33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2" y="6"/>
                      <a:pt x="89" y="6"/>
                      <a:pt x="8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05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Freeform 27"/>
              <p:cNvSpPr>
                <a:spLocks noChangeAspect="1"/>
              </p:cNvSpPr>
              <p:nvPr/>
            </p:nvSpPr>
            <p:spPr bwMode="auto">
              <a:xfrm>
                <a:off x="5995988" y="1928813"/>
                <a:ext cx="409575" cy="1254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" y="5"/>
                  </a:cxn>
                  <a:cxn ang="0">
                    <a:pos x="30" y="5"/>
                  </a:cxn>
                  <a:cxn ang="0">
                    <a:pos x="30" y="6"/>
                  </a:cxn>
                  <a:cxn ang="0">
                    <a:pos x="31" y="11"/>
                  </a:cxn>
                  <a:cxn ang="0">
                    <a:pos x="36" y="11"/>
                  </a:cxn>
                  <a:cxn ang="0">
                    <a:pos x="35" y="5"/>
                  </a:cxn>
                  <a:cxn ang="0">
                    <a:pos x="30" y="0"/>
                  </a:cxn>
                  <a:cxn ang="0">
                    <a:pos x="6" y="0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6" y="6"/>
                  </a:cxn>
                </a:cxnLst>
                <a:rect l="0" t="0" r="r" b="b"/>
                <a:pathLst>
                  <a:path w="36" h="11">
                    <a:moveTo>
                      <a:pt x="6" y="6"/>
                    </a:moveTo>
                    <a:cubicBezTo>
                      <a:pt x="6" y="5"/>
                      <a:pt x="6" y="5"/>
                      <a:pt x="7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2" y="2"/>
                      <a:pt x="1" y="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05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Freeform 28"/>
              <p:cNvSpPr>
                <a:spLocks noChangeAspect="1"/>
              </p:cNvSpPr>
              <p:nvPr/>
            </p:nvSpPr>
            <p:spPr bwMode="auto">
              <a:xfrm>
                <a:off x="5643563" y="2098675"/>
                <a:ext cx="1114425" cy="46672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28"/>
                  </a:cxn>
                  <a:cxn ang="0">
                    <a:pos x="2" y="34"/>
                  </a:cxn>
                  <a:cxn ang="0">
                    <a:pos x="5" y="38"/>
                  </a:cxn>
                  <a:cxn ang="0">
                    <a:pos x="10" y="41"/>
                  </a:cxn>
                  <a:cxn ang="0">
                    <a:pos x="88" y="41"/>
                  </a:cxn>
                  <a:cxn ang="0">
                    <a:pos x="93" y="38"/>
                  </a:cxn>
                  <a:cxn ang="0">
                    <a:pos x="96" y="34"/>
                  </a:cxn>
                  <a:cxn ang="0">
                    <a:pos x="98" y="28"/>
                  </a:cxn>
                  <a:cxn ang="0">
                    <a:pos x="98" y="3"/>
                  </a:cxn>
                  <a:cxn ang="0">
                    <a:pos x="95" y="0"/>
                  </a:cxn>
                </a:cxnLst>
                <a:rect l="0" t="0" r="r" b="b"/>
                <a:pathLst>
                  <a:path w="98" h="41">
                    <a:moveTo>
                      <a:pt x="9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3"/>
                      <a:pt x="2" y="34"/>
                    </a:cubicBezTo>
                    <a:cubicBezTo>
                      <a:pt x="3" y="35"/>
                      <a:pt x="4" y="38"/>
                      <a:pt x="5" y="38"/>
                    </a:cubicBezTo>
                    <a:cubicBezTo>
                      <a:pt x="6" y="39"/>
                      <a:pt x="8" y="41"/>
                      <a:pt x="10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90" y="41"/>
                      <a:pt x="92" y="40"/>
                      <a:pt x="93" y="38"/>
                    </a:cubicBezTo>
                    <a:cubicBezTo>
                      <a:pt x="94" y="37"/>
                      <a:pt x="95" y="35"/>
                      <a:pt x="96" y="34"/>
                    </a:cubicBezTo>
                    <a:cubicBezTo>
                      <a:pt x="97" y="33"/>
                      <a:pt x="98" y="30"/>
                      <a:pt x="98" y="28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8694" tIns="49347" rIns="98694" bIns="49347" numCol="1" anchor="t" anchorCtr="0" compatLnSpc="1">
                <a:prstTxWarp prst="textNoShape">
                  <a:avLst/>
                </a:prstTxWarp>
              </a:bodyPr>
              <a:lstStyle/>
              <a:p>
                <a:pPr defTabSz="98691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205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27508" y="692696"/>
            <a:ext cx="8520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ЦЕЛЬ КРЕДИТОВАНИЯ: </a:t>
            </a:r>
          </a:p>
          <a:p>
            <a:pPr marL="171450" indent="-17145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Авансирование блоков мест у российских перевозчиков (авиа, ж/д, водный транспорт) в рамках договора между туроператором и перевозчиком;</a:t>
            </a:r>
          </a:p>
          <a:p>
            <a:pPr marL="171450" indent="-17145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Авансирование блоков мест в коллективных средствах размещения (КСР) на территории России в рамках договора между туроператором и средством размещения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402" y="1909862"/>
            <a:ext cx="85030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Осуществление деятельности в сфере внутреннего и/или въездного туризма сроком не менее трех лет, наличие сведений о компании в Едином федеральном реестре туроператоров на момент подачи заявки;</a:t>
            </a:r>
          </a:p>
          <a:p>
            <a:pPr marL="171450" indent="-171450"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Объем выручки компании в сфере внутреннего туризма и/или въездного туризма в размере не менее 2 млн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рублей за предыдущий год.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211" y="4968751"/>
            <a:ext cx="2345589" cy="692497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годовых в рамках  базового инвестиционного кредитования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6211" y="5759993"/>
            <a:ext cx="2345589" cy="729430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 </a:t>
            </a:r>
            <a:r>
              <a:rPr lang="ru-RU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7,75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% 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годовых для стартапов, субъектов МСП </a:t>
            </a:r>
          </a:p>
          <a:p>
            <a:pPr>
              <a:spcBef>
                <a:spcPct val="20000"/>
              </a:spcBef>
              <a:defRPr/>
            </a:pP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 ДФО, СКФО</a:t>
            </a:r>
          </a:p>
        </p:txBody>
      </p:sp>
    </p:spTree>
    <p:extLst>
      <p:ext uri="{BB962C8B-B14F-4D97-AF65-F5344CB8AC3E}">
        <p14:creationId xmlns:p14="http://schemas.microsoft.com/office/powerpoint/2010/main" val="2998245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1680</Words>
  <Application>Microsoft Office PowerPoint</Application>
  <PresentationFormat>Экран (4:3)</PresentationFormat>
  <Paragraphs>193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FontAwesome</vt:lpstr>
      <vt:lpstr>Open Sans</vt:lpstr>
      <vt:lpstr>Times New Roman</vt:lpstr>
      <vt:lpstr>Wingdings</vt:lpstr>
      <vt:lpstr>Тема Office</vt:lpstr>
      <vt:lpstr>ПОДДЕРЖКА СУБЪЕКТОВ МСП  В СФЕРЕ ТУРИЗМА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Ирина Веденева</cp:lastModifiedBy>
  <cp:revision>151</cp:revision>
  <cp:lastPrinted>2020-09-24T09:50:27Z</cp:lastPrinted>
  <dcterms:created xsi:type="dcterms:W3CDTF">2017-08-03T13:00:25Z</dcterms:created>
  <dcterms:modified xsi:type="dcterms:W3CDTF">2020-12-03T05:45:56Z</dcterms:modified>
</cp:coreProperties>
</file>