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451" r:id="rId4"/>
    <p:sldId id="275" r:id="rId5"/>
    <p:sldId id="461" r:id="rId6"/>
    <p:sldId id="320" r:id="rId7"/>
    <p:sldId id="435" r:id="rId8"/>
    <p:sldId id="277" r:id="rId9"/>
    <p:sldId id="278" r:id="rId10"/>
    <p:sldId id="321" r:id="rId11"/>
    <p:sldId id="322" r:id="rId12"/>
    <p:sldId id="323" r:id="rId13"/>
    <p:sldId id="324" r:id="rId14"/>
    <p:sldId id="289" r:id="rId15"/>
    <p:sldId id="403" r:id="rId16"/>
    <p:sldId id="404" r:id="rId17"/>
  </p:sldIdLst>
  <p:sldSz cx="10080625" cy="5670550"/>
  <p:notesSz cx="6858000" cy="994727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346ED5-615B-4129-A276-B5860C541CD5}">
          <p14:sldIdLst>
            <p14:sldId id="256"/>
            <p14:sldId id="319"/>
            <p14:sldId id="451"/>
            <p14:sldId id="275"/>
            <p14:sldId id="461"/>
            <p14:sldId id="320"/>
            <p14:sldId id="435"/>
            <p14:sldId id="277"/>
            <p14:sldId id="278"/>
            <p14:sldId id="321"/>
            <p14:sldId id="322"/>
            <p14:sldId id="323"/>
            <p14:sldId id="324"/>
            <p14:sldId id="289"/>
            <p14:sldId id="403"/>
            <p14:sldId id="404"/>
          </p14:sldIdLst>
        </p14:section>
        <p14:section name="Раздел без заголовка" id="{0DA1CB9D-DF0D-4C58-9C00-684A1298A743}">
          <p14:sldIdLst/>
        </p14:section>
        <p14:section name="Раздел без заголовка" id="{9E902CF3-5DC0-49CC-AF9C-3D4655419DA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9">
          <p15:clr>
            <a:srgbClr val="A4A3A4"/>
          </p15:clr>
        </p15:guide>
        <p15:guide id="2" pos="19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99"/>
    <a:srgbClr val="D3D3DF"/>
    <a:srgbClr val="DEDDE3"/>
    <a:srgbClr val="D7D5DD"/>
    <a:srgbClr val="3399FF"/>
    <a:srgbClr val="66CCFF"/>
    <a:srgbClr val="E5CDEF"/>
    <a:srgbClr val="6600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83" autoAdjust="0"/>
    <p:restoredTop sz="88787" autoAdjust="0"/>
  </p:normalViewPr>
  <p:slideViewPr>
    <p:cSldViewPr>
      <p:cViewPr>
        <p:scale>
          <a:sx n="125" d="100"/>
          <a:sy n="125" d="100"/>
        </p:scale>
        <p:origin x="-66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9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6"/>
    </p:cViewPr>
  </p:sorterViewPr>
  <p:notesViewPr>
    <p:cSldViewPr>
      <p:cViewPr varScale="1">
        <p:scale>
          <a:sx n="78" d="100"/>
          <a:sy n="78" d="100"/>
        </p:scale>
        <p:origin x="-3930" y="-108"/>
      </p:cViewPr>
      <p:guideLst>
        <p:guide orient="horz" pos="2679"/>
        <p:guide pos="19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AB19-DB14-4F7D-9DF9-3C59E068C9D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3CFF-3E04-405F-AA8F-12CC8166E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41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" y="755650"/>
            <a:ext cx="6626225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512" y="4724772"/>
            <a:ext cx="5485536" cy="447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5352" cy="4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209" y="0"/>
            <a:ext cx="2975352" cy="4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49542"/>
            <a:ext cx="2975352" cy="4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209" y="9449542"/>
            <a:ext cx="2975352" cy="49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01CEEB71-7352-4E92-A875-FC7BE4247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10FFFC2-4819-424B-BA25-72E9992654BE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7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4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315192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736136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157080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578024" indent="-210472" defTabSz="41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3636" algn="l"/>
                <a:tab pos="827272" algn="l"/>
                <a:tab pos="1240908" algn="l"/>
                <a:tab pos="1654544" algn="l"/>
                <a:tab pos="2068180" algn="l"/>
                <a:tab pos="2481816" algn="l"/>
                <a:tab pos="2895452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64B1CD10-C5DF-4513-B57E-1449F3FB1FA2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55650"/>
            <a:ext cx="6630987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724771"/>
            <a:ext cx="5486976" cy="447664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9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9925-B8AB-4A84-8C15-FE0026580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E341-46E0-46BC-9C42-08E83D85D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82D1-9624-4288-86FF-18F52BC8F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CB53-A8CB-4B4E-8CD3-59AE72F63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D4D3-4AA8-462E-963B-697BAA847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B869-0AED-4156-B84B-994912493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FD8C-3749-4DF6-81DA-BDA95658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BEEE-6202-42DF-8B2F-81B623C46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35EFC-35B7-4C0B-9104-7B2F2158F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C2D9-4441-4C45-9A4D-43127FE21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85267-E7A2-41D6-8B1C-C4D302D38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05E1-7243-4B8F-BC14-BE5B8C2E4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7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33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669940AE-AADC-451C-8129-843DAB42E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4" y="-40749"/>
            <a:ext cx="10165804" cy="5732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177196" y="1841309"/>
            <a:ext cx="5544616" cy="1968879"/>
          </a:xfrm>
          <a:prstGeom prst="roundRect">
            <a:avLst/>
          </a:prstGeom>
          <a:noFill/>
          <a:ln w="12700" cmpd="tri">
            <a:noFill/>
            <a:prstDash val="lgDash"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buFont typeface="Times New Roman" pitchFamily="16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Итоги социально-экономического развития Копейског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 городского округа за 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2022 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0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2553" y="169090"/>
            <a:ext cx="669674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Труд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заработная плата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9721"/>
            <a:ext cx="3135848" cy="8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12" y="2482855"/>
            <a:ext cx="2448272" cy="126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Среднесписочная численность работников крупных и средних организаций города  –                       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25,6 тыс. человек</a:t>
            </a:r>
          </a:p>
          <a:p>
            <a:pPr algn="ctr"/>
            <a:r>
              <a:rPr lang="ru-RU" sz="1200" i="1" dirty="0" smtClean="0">
                <a:latin typeface="Calibri" pitchFamily="34" charset="0"/>
                <a:cs typeface="Calibri" pitchFamily="34" charset="0"/>
              </a:rPr>
              <a:t>(-0,4% к 2021 году)</a:t>
            </a:r>
            <a:endParaRPr lang="ru-RU" sz="1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48" y="1395115"/>
            <a:ext cx="747917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1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92" y="1496712"/>
            <a:ext cx="6688361" cy="363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3033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881" y="207261"/>
            <a:ext cx="669674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Труд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заработная плата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8464" y="2259211"/>
            <a:ext cx="100811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+14,7%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9721"/>
            <a:ext cx="3135848" cy="8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0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0" y="5363322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3881" y="169090"/>
            <a:ext cx="669674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Труд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заработная плата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9721"/>
            <a:ext cx="3135848" cy="8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1800" y="1413120"/>
            <a:ext cx="363668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Среднемесячная заработная плата работников крупных и средних организаций города  -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46 346,2 руб.: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116,3%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к уровню 2021 года;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реальный рост на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5,4%.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85,6%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к средней заработной плате работников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крупных и средних организаций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Челябинской области;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1413120"/>
            <a:ext cx="6352814" cy="41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3108456"/>
            <a:ext cx="4292695" cy="23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1623800"/>
            <a:ext cx="6272638" cy="322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0" y="5371205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13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8077" y="3987403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+14,3%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7893" y="2475235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+16,3%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6029" y="2839059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+4,9%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4847" y="3627363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+9,8%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316" y="3237649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+15,0%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8803" y="4419451"/>
            <a:ext cx="1091137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+6,3%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2553" y="207261"/>
            <a:ext cx="669674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Труд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заработная плата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9721"/>
            <a:ext cx="3135848" cy="8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3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0" y="0"/>
            <a:ext cx="10083658" cy="1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11893" y="5341080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1" y="1282234"/>
            <a:ext cx="100700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endParaRPr lang="ru-RU" sz="16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200"/>
              </a:lnSpc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Среднегодовая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численность населения за 2022 год –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148 963 человек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5491" y="377610"/>
            <a:ext cx="230425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Демография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" y="241531"/>
            <a:ext cx="864096" cy="85866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2" y="2341483"/>
            <a:ext cx="4659217" cy="251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38" y="2341483"/>
            <a:ext cx="4526187" cy="251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3033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15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7897" y="189724"/>
            <a:ext cx="655272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Малое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среднее предпринимательство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043187"/>
            <a:ext cx="36570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3" y="1251099"/>
            <a:ext cx="4686229" cy="25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83" y="3426179"/>
            <a:ext cx="3568899" cy="19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3033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0512" y="1515604"/>
            <a:ext cx="2389768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Имущественная поддержка</a:t>
            </a:r>
          </a:p>
          <a:p>
            <a:pPr algn="ctr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 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преимущественному праву выкупа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заключен                     1 договор 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купли-продажи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7896" y="1477133"/>
            <a:ext cx="2389768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Информационно-консультационная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оддержка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Оказана – 61 СМСП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Проведено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8 семинаров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3709" y="189343"/>
            <a:ext cx="655272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Малое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среднее предпринимательство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7784" y="1477133"/>
            <a:ext cx="3960440" cy="18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Финансовая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поддержка</a:t>
            </a:r>
          </a:p>
          <a:p>
            <a:pPr algn="ctr"/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СМСП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самозанятых получили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субсидии на общую сумму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0,9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млн. руб.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возмещение части затрат по приобретению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оборудования и инвентаря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23307"/>
            <a:ext cx="3765055" cy="84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1800" y="3941180"/>
            <a:ext cx="3745959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Социальный контракт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5 ИП 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71 самозанятый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264" y="3051299"/>
            <a:ext cx="4680520" cy="209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Призовые места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рейтинге </a:t>
            </a:r>
            <a:r>
              <a:rPr lang="ru-RU" sz="1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муниципальных образований Челябинской области в части деятельности по содействию развитию конкуренции и обеспечению условий для благоприятного инвестиционного климата</a:t>
            </a: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endParaRPr lang="ru-RU" sz="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49263" indent="-449263" algn="just">
              <a:buSzPct val="150000"/>
              <a:buBlip>
                <a:blip r:embed="rId7"/>
              </a:buBlip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место  в общем рейтинге муниципальных образований Челябинской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области;</a:t>
            </a:r>
          </a:p>
          <a:p>
            <a:pPr marL="449263" indent="-449263" algn="just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marL="449263" indent="-449263" algn="just">
              <a:buSzPct val="150000"/>
              <a:buBlip>
                <a:blip r:embed="rId7"/>
              </a:buBlip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место в номинации «Лучшее муниципальное образование по развитию муниципально-частного партнёрства».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508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1833" y="123100"/>
            <a:ext cx="712879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отгруженных товаров, выполненных работ и услуг собственными силами</a:t>
            </a:r>
            <a:endParaRPr lang="ru-RU" sz="2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2274"/>
            <a:ext cx="47725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77" y="1854711"/>
            <a:ext cx="5512387" cy="29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2786" y="-45011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508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3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2876" y="123100"/>
            <a:ext cx="712879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отгруженных товаров, выполненных работ и услуг собственными силами</a:t>
            </a:r>
            <a:endParaRPr lang="ru-RU" sz="2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9" y="1392919"/>
            <a:ext cx="8680174" cy="374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3033" y="5371205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4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0145" y="168670"/>
            <a:ext cx="432048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Инвестиции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строительство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279" y="1323107"/>
            <a:ext cx="3921986" cy="89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  <a:cs typeface="Calibri" pitchFamily="34" charset="0"/>
              </a:rPr>
              <a:t>Объем инвестиций крупными и средними предприятиями  в основной капитал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за                         2022 год  </a:t>
            </a: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2 995,2 млн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руб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. </a:t>
            </a: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200" b="1" i="1" dirty="0" smtClean="0">
                <a:latin typeface="Calibri" pitchFamily="34" charset="0"/>
                <a:cs typeface="Calibri" pitchFamily="34" charset="0"/>
              </a:rPr>
              <a:t>(95,4% к 2021 году в сопоставимых ценах)</a:t>
            </a:r>
            <a:endParaRPr lang="ru-RU" sz="1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ustomShape 12"/>
          <p:cNvSpPr/>
          <p:nvPr/>
        </p:nvSpPr>
        <p:spPr>
          <a:xfrm>
            <a:off x="686279" y="2331219"/>
            <a:ext cx="4158342" cy="31900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r>
              <a:rPr lang="ru-RU" sz="13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Инвестиционные проекты</a:t>
            </a:r>
          </a:p>
          <a:p>
            <a:pPr lvl="0"/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b="1" dirty="0">
                <a:latin typeface="Calibri" pitchFamily="34" charset="0"/>
                <a:cs typeface="Calibri" pitchFamily="34" charset="0"/>
              </a:rPr>
              <a:t>АО «Птицефабрика Челябинская»  -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«Строительство, реконструкция и модернизация производства, переработки и хранения»: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период реализации – 2021-2026 годы;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– 900 млн. руб. (освоено – 349 млн. руб.);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сохранение рабочих мест.</a:t>
            </a:r>
          </a:p>
          <a:p>
            <a:pPr lvl="0"/>
            <a:endParaRPr lang="ru-RU" sz="11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ООО 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ПТК «Союз-Полимер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»: </a:t>
            </a:r>
          </a:p>
          <a:p>
            <a:pPr lvl="0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dirty="0" smtClean="0">
                <a:latin typeface="Calibri" pitchFamily="34" charset="0"/>
                <a:cs typeface="Calibri" pitchFamily="34" charset="0"/>
              </a:rPr>
              <a:t>«Строительство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цеха по выпуску полимерной продукции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»: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период реализации – 2021-2023 годы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инвестиций –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796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млн. руб.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количество новых рабочих мест – 85. </a:t>
            </a:r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Модернизация производства» (2022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год, завершен) 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228600" lvl="0" indent="-22860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– 400 млн. руб.</a:t>
            </a:r>
          </a:p>
          <a:p>
            <a:pPr lvl="0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dirty="0" smtClean="0">
                <a:latin typeface="Calibri" pitchFamily="34" charset="0"/>
                <a:cs typeface="Calibri" pitchFamily="34" charset="0"/>
              </a:rPr>
              <a:t>«Строительство цеха полиэтиленовой упаковки» (2023 год)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–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40,2 млн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. руб.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количество новых рабочих мест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– 20.</a:t>
            </a:r>
          </a:p>
          <a:p>
            <a:pPr lvl="0"/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marL="171450" indent="-171450"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1" dirty="0" smtClean="0">
              <a:solidFill>
                <a:srgbClr val="370D11"/>
              </a:solidFill>
              <a:latin typeface="Calibri"/>
            </a:endParaRPr>
          </a:p>
        </p:txBody>
      </p:sp>
      <p:sp>
        <p:nvSpPr>
          <p:cNvPr id="16" name="CustomShape 12"/>
          <p:cNvSpPr/>
          <p:nvPr/>
        </p:nvSpPr>
        <p:spPr>
          <a:xfrm>
            <a:off x="5202450" y="1323107"/>
            <a:ext cx="4158342" cy="40324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/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ИП </a:t>
            </a:r>
            <a:r>
              <a:rPr lang="ru-RU" sz="1100" b="1" dirty="0" err="1">
                <a:latin typeface="Calibri" pitchFamily="34" charset="0"/>
                <a:cs typeface="Calibri" pitchFamily="34" charset="0"/>
              </a:rPr>
              <a:t>Гинтер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 В.О. (ТД «</a:t>
            </a:r>
            <a:r>
              <a:rPr lang="ru-RU" sz="1100" b="1" dirty="0" err="1">
                <a:latin typeface="Calibri" pitchFamily="34" charset="0"/>
                <a:cs typeface="Calibri" pitchFamily="34" charset="0"/>
              </a:rPr>
              <a:t>Ангора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»)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– «Строительство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цеха по производству пластиковых изделий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»: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период реализации – 2021-2023 годы;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инвестиций – 20 млн. руб.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(освоено – 9,6 млн. руб.)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создание новых рабочих мест - 20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ООО 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ПКФ «</a:t>
            </a:r>
            <a:r>
              <a:rPr lang="ru-RU" sz="1100" b="1" dirty="0" err="1">
                <a:latin typeface="Calibri" pitchFamily="34" charset="0"/>
                <a:cs typeface="Calibri" pitchFamily="34" charset="0"/>
              </a:rPr>
              <a:t>Ютерборг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»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- Создание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производственных мощностей по выпуску прицепной техники  категории О4 объемом 360 ед. в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год: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период реализации – 2022-2023 годы;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- 235 млн. руб.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количество рабочих мест - 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200.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100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ООО «КЗИТ» 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- «Линия по пенополиуретановой изоляции»: 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период реализации – 2022 год (завершен);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- 35 млн. руб.</a:t>
            </a:r>
          </a:p>
          <a:p>
            <a:pPr lvl="0"/>
            <a:endParaRPr lang="ru-RU" sz="4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ООО </a:t>
            </a:r>
            <a:r>
              <a:rPr lang="ru-RU" sz="1100" b="1" dirty="0">
                <a:latin typeface="Calibri" pitchFamily="34" charset="0"/>
                <a:cs typeface="Calibri" pitchFamily="34" charset="0"/>
              </a:rPr>
              <a:t>«ИНТЕРПАК-М»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- «Строительство цеха по производству промышленной упаковки» (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2021-202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годы):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период реализации – 2021-2023 годы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– 828 млн. руб. (освоено  - 464,7 млн. руб.);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создание новых рабочих мест – 228.</a:t>
            </a:r>
            <a:endParaRPr lang="ru-RU" sz="1100" b="1" dirty="0">
              <a:latin typeface="Calibri" pitchFamily="34" charset="0"/>
              <a:cs typeface="Calibri" pitchFamily="34" charset="0"/>
            </a:endParaRPr>
          </a:p>
          <a:p>
            <a:endParaRPr lang="ru-RU" sz="400" b="1" dirty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400" b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100" b="1" dirty="0">
                <a:latin typeface="Calibri" pitchFamily="34" charset="0"/>
                <a:cs typeface="Calibri" pitchFamily="34" charset="0"/>
              </a:rPr>
              <a:t>ООО «ИНТЕРПАК» </a:t>
            </a:r>
            <a:r>
              <a:rPr lang="ru-RU" sz="1100" dirty="0">
                <a:latin typeface="Calibri" pitchFamily="34" charset="0"/>
                <a:cs typeface="Calibri" pitchFamily="34" charset="0"/>
              </a:rPr>
              <a:t>-  мероприятия, направленные на модернизацию производства (2022 - 2023  год):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  <a:cs typeface="Calibri" pitchFamily="34" charset="0"/>
              </a:rPr>
              <a:t>объем инвестиций – 135 млн. руб. (освоено 60 млн. руб.);</a:t>
            </a:r>
          </a:p>
          <a:p>
            <a:pPr lvl="0"/>
            <a:endParaRPr lang="ru-RU" sz="1100" dirty="0">
              <a:latin typeface="Calibri" pitchFamily="34" charset="0"/>
              <a:cs typeface="Calibri" pitchFamily="34" charset="0"/>
            </a:endParaRPr>
          </a:p>
          <a:p>
            <a:pPr marL="171450" indent="-171450"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spc="-1" dirty="0" smtClean="0">
              <a:solidFill>
                <a:srgbClr val="370D11"/>
              </a:solidFill>
              <a:latin typeface="Calibri"/>
            </a:endParaRPr>
          </a:p>
          <a:p>
            <a:pPr algn="just" fontAlgn="auto">
              <a:lnSpc>
                <a:spcPts val="141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spc="-1" dirty="0" smtClean="0">
              <a:solidFill>
                <a:srgbClr val="370D1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1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2" y="1"/>
            <a:ext cx="10083658" cy="1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8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0254" y="5371206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905" y="42442"/>
            <a:ext cx="733991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Инвестиции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строительство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Индустриальный парк «Потанино»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b="14424"/>
          <a:stretch/>
        </p:blipFill>
        <p:spPr bwMode="auto">
          <a:xfrm>
            <a:off x="5692722" y="1323107"/>
            <a:ext cx="3812086" cy="203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 b="16333"/>
          <a:stretch/>
        </p:blipFill>
        <p:spPr bwMode="auto">
          <a:xfrm>
            <a:off x="5692722" y="3486545"/>
            <a:ext cx="3812086" cy="18150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70261" y="4592048"/>
            <a:ext cx="4940595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Индустриальный парк «Потанино»,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вид сверху</a:t>
            </a:r>
            <a:endParaRPr lang="ru-RU" sz="1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Крылова\Downloads\2023-02-13_17-09-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4" y="1827164"/>
            <a:ext cx="5093196" cy="285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21758" y="5289285"/>
            <a:ext cx="3783050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ООО ПКФ «</a:t>
            </a:r>
            <a:r>
              <a:rPr lang="ru-RU" sz="1000" b="1" dirty="0" err="1" smtClean="0">
                <a:latin typeface="Calibri" pitchFamily="34" charset="0"/>
                <a:cs typeface="Calibri" pitchFamily="34" charset="0"/>
              </a:rPr>
              <a:t>Ютеборг</a:t>
            </a:r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ru-RU" sz="1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7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0" y="5371205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1833" y="208467"/>
            <a:ext cx="712879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Инвестиции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строительство 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08" y="1399422"/>
            <a:ext cx="972107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Введено в эксплуатацию </a:t>
            </a:r>
            <a:r>
              <a:rPr lang="ru-RU" b="1" dirty="0" smtClean="0">
                <a:solidFill>
                  <a:srgbClr val="C00000"/>
                </a:solidFill>
              </a:rPr>
              <a:t>76 230 </a:t>
            </a:r>
            <a:r>
              <a:rPr lang="ru-RU" b="1" dirty="0" smtClean="0"/>
              <a:t>м</a:t>
            </a:r>
            <a:r>
              <a:rPr lang="ru-RU" b="1" baseline="30000" dirty="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жилья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29" y="2331219"/>
            <a:ext cx="5123434" cy="211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0" y="1981105"/>
            <a:ext cx="4737224" cy="284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8464" y="2599826"/>
            <a:ext cx="504056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м</a:t>
            </a:r>
            <a:r>
              <a:rPr lang="ru-RU" sz="10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1000" b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4164" y="4237200"/>
            <a:ext cx="504056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м</a:t>
            </a:r>
            <a:r>
              <a:rPr lang="ru-RU" sz="10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ru-RU" sz="1000" b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5417" y="2528267"/>
            <a:ext cx="100811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+31,8%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0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1833" y="189723"/>
            <a:ext cx="712879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Инвестиции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 строительство </a:t>
            </a:r>
            <a:endParaRPr lang="ru-RU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450" y="3967978"/>
            <a:ext cx="3240360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Ул. Макаренко, 11</a:t>
            </a:r>
            <a:endParaRPr lang="ru-RU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298" y="4256910"/>
            <a:ext cx="2952328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Ул. Жданова, 28</a:t>
            </a:r>
          </a:p>
          <a:p>
            <a:pPr algn="ctr"/>
            <a:r>
              <a:rPr lang="ru-RU" sz="1000" b="1" i="1" dirty="0" smtClean="0">
                <a:latin typeface="Calibri" pitchFamily="34" charset="0"/>
                <a:cs typeface="Calibri" pitchFamily="34" charset="0"/>
              </a:rPr>
              <a:t>(строительный адрес – ул. Фонвизина, 7)</a:t>
            </a:r>
            <a:endParaRPr lang="ru-RU" sz="1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34" y="4850591"/>
            <a:ext cx="2525118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libri" pitchFamily="34" charset="0"/>
                <a:cs typeface="Calibri" pitchFamily="34" charset="0"/>
              </a:rPr>
              <a:t>Ул. Крымская, 24Б</a:t>
            </a:r>
            <a:endParaRPr lang="ru-RU" sz="1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2"/>
          <a:stretch/>
        </p:blipFill>
        <p:spPr bwMode="auto">
          <a:xfrm>
            <a:off x="390442" y="1970293"/>
            <a:ext cx="338923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63" y="1871500"/>
            <a:ext cx="3179061" cy="238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75" y="1395115"/>
            <a:ext cx="2603376" cy="347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9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9836" y="5368043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8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833" y="283839"/>
            <a:ext cx="712879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Потребительский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рынок</a:t>
            </a:r>
            <a:endParaRPr lang="ru-RU" sz="24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0224" y="1551967"/>
            <a:ext cx="3585582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  <a:cs typeface="Calibri" pitchFamily="34" charset="0"/>
              </a:rPr>
              <a:t>Оборот розничной торговли  -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14 032,9 млн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руб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(+2,6% с учетом уровня инфляции)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2802" y="1551967"/>
            <a:ext cx="3744416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  <a:cs typeface="Calibri" pitchFamily="34" charset="0"/>
              </a:rPr>
              <a:t>Оборот общественного питания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-               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182,5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млн. руб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                                                   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(+9,4% с учетом уровня инфляции)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8670"/>
            <a:ext cx="941007" cy="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20" y="2619251"/>
            <a:ext cx="403464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9" y="2612116"/>
            <a:ext cx="4105997" cy="240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5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359792" y="387003"/>
            <a:ext cx="573006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70987"/>
          <a:stretch/>
        </p:blipFill>
        <p:spPr>
          <a:xfrm>
            <a:off x="-3033" y="0"/>
            <a:ext cx="10083658" cy="125109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3"/>
          <a:stretch/>
        </p:blipFill>
        <p:spPr bwMode="auto">
          <a:xfrm>
            <a:off x="-3033" y="5140307"/>
            <a:ext cx="1871663" cy="53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-3033" y="5371205"/>
            <a:ext cx="504601" cy="302507"/>
          </a:xfrm>
        </p:spPr>
        <p:txBody>
          <a:bodyPr/>
          <a:lstStyle/>
          <a:p>
            <a:pPr>
              <a:defRPr/>
            </a:pPr>
            <a:fld id="{04E1CB53-A8CB-4B4E-8CD3-59AE72F6320E}" type="slidenum">
              <a:rPr lang="ru-RU" sz="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9</a:t>
            </a:fld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881" y="216023"/>
            <a:ext cx="669674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Рынок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труда, основные показатели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49721"/>
            <a:ext cx="3135848" cy="8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" y="1821752"/>
            <a:ext cx="4206705" cy="30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39" y="1821752"/>
            <a:ext cx="4117853" cy="30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6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26869</TotalTime>
  <Words>621</Words>
  <Application>Microsoft Office PowerPoint</Application>
  <PresentationFormat>Произвольный</PresentationFormat>
  <Paragraphs>160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Радецкая Кристина Сергеевна</dc:creator>
  <cp:lastModifiedBy>Крылова Дина Александровна</cp:lastModifiedBy>
  <cp:revision>1243</cp:revision>
  <cp:lastPrinted>2022-03-03T10:03:04Z</cp:lastPrinted>
  <dcterms:created xsi:type="dcterms:W3CDTF">2019-12-04T05:48:20Z</dcterms:created>
  <dcterms:modified xsi:type="dcterms:W3CDTF">2023-05-24T08:52:27Z</dcterms:modified>
</cp:coreProperties>
</file>