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79" r:id="rId4"/>
    <p:sldId id="259" r:id="rId5"/>
    <p:sldId id="275" r:id="rId6"/>
    <p:sldId id="274" r:id="rId7"/>
    <p:sldId id="261" r:id="rId8"/>
    <p:sldId id="260" r:id="rId9"/>
    <p:sldId id="281" r:id="rId10"/>
    <p:sldId id="278" r:id="rId11"/>
    <p:sldId id="262" r:id="rId12"/>
    <p:sldId id="270" r:id="rId13"/>
    <p:sldId id="271" r:id="rId14"/>
    <p:sldId id="273" r:id="rId15"/>
    <p:sldId id="263" r:id="rId16"/>
    <p:sldId id="265" r:id="rId17"/>
    <p:sldId id="276" r:id="rId18"/>
    <p:sldId id="282" r:id="rId19"/>
    <p:sldId id="266" r:id="rId20"/>
    <p:sldId id="277" r:id="rId21"/>
    <p:sldId id="268" r:id="rId22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71" autoAdjust="0"/>
  </p:normalViewPr>
  <p:slideViewPr>
    <p:cSldViewPr snapToGrid="0">
      <p:cViewPr>
        <p:scale>
          <a:sx n="100" d="100"/>
          <a:sy n="100" d="100"/>
        </p:scale>
        <p:origin x="-1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4D6B1-A700-418A-83CA-55CDD4980E2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ADA23-59A3-410B-A412-C6261B2F8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1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5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7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1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6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7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66D28-1634-47EB-9298-8530B0659798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00C9D-893A-439D-B9AA-6D9CCDF16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8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.pn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g"/><Relationship Id="rId5" Type="http://schemas.openxmlformats.org/officeDocument/2006/relationships/image" Target="../media/image48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5" y="3638550"/>
            <a:ext cx="7772400" cy="97478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Челябинская область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742371"/>
            <a:ext cx="6858000" cy="477329"/>
          </a:xfrm>
        </p:spPr>
        <p:txBody>
          <a:bodyPr/>
          <a:lstStyle/>
          <a:p>
            <a:r>
              <a:rPr lang="ru-RU" dirty="0" smtClean="0">
                <a:solidFill>
                  <a:srgbClr val="ED1B36"/>
                </a:solidFill>
                <a:latin typeface="Times New Roman" pitchFamily="18" charset="0"/>
                <a:cs typeface="Times New Roman" pitchFamily="18" charset="0"/>
              </a:rPr>
              <a:t>Копейский городской округ</a:t>
            </a:r>
          </a:p>
          <a:p>
            <a:endParaRPr lang="en-US" dirty="0">
              <a:solidFill>
                <a:srgbClr val="ED1B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5200650" y="1590675"/>
            <a:ext cx="3943350" cy="5267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0320" y="457200"/>
            <a:ext cx="5135879" cy="464821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4. Инвестиционная инфраструктура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49580" y="1196975"/>
            <a:ext cx="6027420" cy="4908550"/>
          </a:xfrm>
        </p:spPr>
        <p:txBody>
          <a:bodyPr>
            <a:no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Наличие свободных мощностей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Газоснабжение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следующих газопроводах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газопровод высокого давления первой категории ГРС-2 (Глинка) – ГРП-1 (п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Советов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газопровод высокого давления второй категории ГРП-1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Советов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)-ГРП-22 (п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Потанино-п. Петровский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газопровод высокого давления первой категории ГРП-1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Советов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–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Челябинск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(газовый колодец 120);</a:t>
            </a: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газопровод среднего давления ГРП-2 (п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Горняк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с/з Вперед-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п. Кадровик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–п.2 участка- с/з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Донгузловский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Бажова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Свободная мощность по теплоснабжению составляет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п. Бажова – 8 МВт/час.</a:t>
            </a: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свободная мощность (средняя, итоговая) по теплоснабжению на котельных, обслуживаемых ООО «ПКП Синергия» составляет 48,5 Гкал/час.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Резерв мощности централизованной системы холодного водоснабжения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5,2 тыс. м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58129"/>
            <a:ext cx="534562" cy="66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/>
          <p:nvPr/>
        </p:nvSpPr>
        <p:spPr>
          <a:xfrm>
            <a:off x="5413375" y="1111250"/>
            <a:ext cx="36449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4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3139" y="365126"/>
            <a:ext cx="5455921" cy="55689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5. Крупнейшие предприятия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1940" y="1051560"/>
            <a:ext cx="4267200" cy="23241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АО «Копейский машиностроительсный завод» - </a:t>
            </a:r>
            <a:r>
              <a:rPr lang="ru-RU" sz="5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b="0" dirty="0">
                <a:latin typeface="Times New Roman" pitchFamily="18" charset="0"/>
                <a:cs typeface="Times New Roman" pitchFamily="18" charset="0"/>
              </a:rPr>
              <a:t>крупнейшее предприятие России по производству горной техники для подземной разработки месторождений угля, калийной руды и каменной </a:t>
            </a:r>
            <a:r>
              <a:rPr lang="ru-RU" sz="5200" b="0" dirty="0" smtClean="0">
                <a:latin typeface="Times New Roman" pitchFamily="18" charset="0"/>
                <a:cs typeface="Times New Roman" pitchFamily="18" charset="0"/>
              </a:rPr>
              <a:t>соли. Создаёт</a:t>
            </a:r>
            <a:r>
              <a:rPr lang="ru-RU" sz="5200" b="0" dirty="0">
                <a:latin typeface="Times New Roman" pitchFamily="18" charset="0"/>
                <a:cs typeface="Times New Roman" pitchFamily="18" charset="0"/>
              </a:rPr>
              <a:t>, изготавливает и поставляет </a:t>
            </a:r>
            <a:r>
              <a:rPr lang="ru-RU" sz="5200" b="0" dirty="0" smtClean="0">
                <a:latin typeface="Times New Roman" pitchFamily="18" charset="0"/>
                <a:cs typeface="Times New Roman" pitchFamily="18" charset="0"/>
              </a:rPr>
              <a:t>горное </a:t>
            </a:r>
            <a:r>
              <a:rPr lang="ru-RU" sz="5200" b="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5200" b="0" dirty="0" smtClean="0">
                <a:latin typeface="Times New Roman" pitchFamily="18" charset="0"/>
                <a:cs typeface="Times New Roman" pitchFamily="18" charset="0"/>
              </a:rPr>
              <a:t>обогатительное оборудование: </a:t>
            </a:r>
            <a:r>
              <a:rPr lang="ru-RU" sz="5200" b="0" dirty="0">
                <a:latin typeface="Times New Roman" pitchFamily="18" charset="0"/>
                <a:cs typeface="Times New Roman" pitchFamily="18" charset="0"/>
              </a:rPr>
              <a:t>горнопроходческие комбайновые комплексы, погрузочные, буропогрузочные и врубовые машины, проходческо-очистные комбайны, самоходные буровые установки, обогатительное оборудование и продукцию общего машиностроения.</a:t>
            </a: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170913"/>
            <a:ext cx="4145280" cy="2551707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62500" y="1188720"/>
            <a:ext cx="4168140" cy="20193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ОАО «Завод «Пластмасс» - 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одно 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из ведущих предприятий по производству промышленных взрывчатых веществ, в том числе, и из утилизированных устаревших видов боеприпасов, 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единственный 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на Южном Урале производитель классических промышленных взрывчатых 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веществ. Специализация 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завода - производство современных боеприпасов к различным артиллерийским комплексам и некоторых видов авиационных средств поражения (АСП) - неуправляемых авиационных ракет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77540"/>
            <a:ext cx="3962400" cy="256032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58129"/>
            <a:ext cx="534562" cy="66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0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73380" y="784860"/>
            <a:ext cx="4124802" cy="21488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ЗАО «Соединительные отводы труб» -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ведущее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российское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предприятие - поставщик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соединительных деталей трубопроводов для топливно-энергетического комплекса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Производственные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площадки находятся в Копейске и Магнитогорске.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Лидер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среди российских компаний по производству горячегнутых отводов диаметром от 219 до 1420 мм.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29150" y="655321"/>
            <a:ext cx="4278630" cy="2293619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ООО «Копейский завод изоляции труб»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300" b="0" dirty="0" smtClean="0">
                <a:latin typeface="Times New Roman" pitchFamily="18" charset="0"/>
                <a:cs typeface="Times New Roman" pitchFamily="18" charset="0"/>
              </a:rPr>
              <a:t>построен </a:t>
            </a:r>
            <a:r>
              <a:rPr lang="ru-RU" sz="4300" b="0" dirty="0">
                <a:latin typeface="Times New Roman" pitchFamily="18" charset="0"/>
                <a:cs typeface="Times New Roman" pitchFamily="18" charset="0"/>
              </a:rPr>
              <a:t>на территории Копейского городского округа после принятия соответствующего решения руководством РАО «Газпром».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300" b="0" dirty="0">
                <a:latin typeface="Times New Roman" pitchFamily="18" charset="0"/>
                <a:cs typeface="Times New Roman" pitchFamily="18" charset="0"/>
              </a:rPr>
              <a:t>Завод занимается выпуском продукции 3-х направлений: изоляция труб, восстановление труб, бывших в употреблении и изготовление гнутых отводов.</a:t>
            </a:r>
          </a:p>
          <a:p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933700"/>
            <a:ext cx="4232910" cy="27813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58129"/>
            <a:ext cx="534562" cy="66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2951978"/>
            <a:ext cx="4110355" cy="2790781"/>
          </a:xfrm>
        </p:spPr>
      </p:pic>
    </p:spTree>
    <p:extLst>
      <p:ext uri="{BB962C8B-B14F-4D97-AF65-F5344CB8AC3E}">
        <p14:creationId xmlns:p14="http://schemas.microsoft.com/office/powerpoint/2010/main" val="14849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310640"/>
            <a:ext cx="3868340" cy="1767840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ОАО «Интерпак»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- динамично развивающееся предприятие по выпуску промышленной упаковки: мягких контейнеров для сыпучих грузов и полиэтиленовой пленки.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804160"/>
            <a:ext cx="3868737" cy="28270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165860"/>
            <a:ext cx="4210050" cy="4533899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58129"/>
            <a:ext cx="534562" cy="66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5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140" y="982980"/>
            <a:ext cx="4201160" cy="15392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ПАО «Птицефабрика Челябинская» 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входит в пятерку крупнейших птицеводческих предприятий России. Основным направлением деятельности является производство, переработка, хранение и реализация сельскохозяйственной продукции.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Основная продукция птицефабрики - высококачественное куриное 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яйцо. </a:t>
            </a:r>
            <a:endParaRPr lang="ru-RU" sz="13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922021"/>
            <a:ext cx="4286250" cy="158305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Холдинговая компания «Сигма»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- это крупнейший в Уральском округе и Республике Башкортостан агропромышленный комплекс. Основным видом деятельности холдинга является производство и продажа растительных масел и продуктов переработки на территории России, а также стран ближнего и дальнего зарубежья. 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2819400"/>
            <a:ext cx="4270375" cy="2238376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58129"/>
            <a:ext cx="534562" cy="66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6040"/>
            <a:ext cx="3558540" cy="3451861"/>
          </a:xfrm>
        </p:spPr>
      </p:pic>
    </p:spTree>
    <p:extLst>
      <p:ext uri="{BB962C8B-B14F-4D97-AF65-F5344CB8AC3E}">
        <p14:creationId xmlns:p14="http://schemas.microsoft.com/office/powerpoint/2010/main" val="20934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4826" y="402910"/>
            <a:ext cx="5062299" cy="5191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Приоритетные направления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инвестирования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06" y="1158545"/>
            <a:ext cx="2436485" cy="158496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9841" y="1209675"/>
            <a:ext cx="2949178" cy="465931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и модернизация коммунальной инфраструктуры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Строительство, реконструкция, содержание и обслуживание объектов социальной и инженерной инфраструктуры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и реконструкция современных рекреационных зон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Логистические центры (комплексы)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Объекты массового и профессионального спорта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Строительство площадок для размещения экологически чистых, высокоэффективных производств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пищевой индустрии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Культурно-развлекательные объекты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58129"/>
            <a:ext cx="534562" cy="66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11" y="1158546"/>
            <a:ext cx="2544938" cy="15849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84" y="4063051"/>
            <a:ext cx="2432413" cy="1591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86" y="4050963"/>
            <a:ext cx="2541763" cy="16152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2600632"/>
            <a:ext cx="2381250" cy="16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19400" y="243840"/>
            <a:ext cx="3380899" cy="6019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 Кадровый потенциал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08" y="2646359"/>
            <a:ext cx="2377492" cy="131473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9841" y="1295400"/>
            <a:ext cx="3027760" cy="48768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ГБПОУ «Копейский политехнический колледж имени                   С.В. Хохрякова»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ГБПОУ «ЧТТЛП» Копейский филиал ГБПОУ «Челябинский техникум текстильной и легкой промышленности»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ГБПОУ «Копейский медицинский техникум»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ГДПОУ «Челябинский колледж индустрии питания и торговли»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12420"/>
            <a:ext cx="590550" cy="67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16" y="3517036"/>
            <a:ext cx="2118705" cy="13948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1" y="1168400"/>
            <a:ext cx="2362200" cy="13079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4138893"/>
            <a:ext cx="2362200" cy="16015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352" y="1533581"/>
            <a:ext cx="2076745" cy="152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99" y="444501"/>
            <a:ext cx="4140201" cy="4191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8. Туристический потенциал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97" y="1126912"/>
            <a:ext cx="1529703" cy="25306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9486" y="3657600"/>
            <a:ext cx="5061364" cy="2413000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объектов культурного наследия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музейно-выставочных объекта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гостиниц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ресторана и более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кафе и закусочных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Торгово-развлекательный центры и кинотеатр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AMERICAN CINEMA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Санаторий-профилакторий  АО «КМЗ»,                      АО «Завод «Пластмасс»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12420"/>
            <a:ext cx="590550" cy="67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72" y="3862019"/>
            <a:ext cx="2646000" cy="1847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22" y="1142690"/>
            <a:ext cx="1814550" cy="25149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8" y="1142691"/>
            <a:ext cx="1777411" cy="2514909"/>
          </a:xfrm>
          <a:prstGeom prst="rect">
            <a:avLst/>
          </a:prstGeom>
        </p:spPr>
      </p:pic>
      <p:pic>
        <p:nvPicPr>
          <p:cNvPr id="2050" name="Picture 2" descr="C:\Users\БарановаЕП\Desktop\Вечный огонь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142691"/>
            <a:ext cx="1693500" cy="251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2590" y="333375"/>
            <a:ext cx="3427809" cy="581025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8. Мероприятия</a:t>
            </a:r>
            <a:endParaRPr lang="ru-RU" sz="2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4381500"/>
            <a:ext cx="2047875" cy="12858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0" y="1076325"/>
            <a:ext cx="4418409" cy="47926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Всероссийский турнир по боксу памяти дважды Героя Советского Союза С.В.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Хохрякова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Турнир по боксу посвященный памяти погибших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шахтеров-горноспасателей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Традиционная легкоатлетическая эстафета на призы администрации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городского округа и газеты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Копейский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рабочий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Традиционный турнир по борьбе дзюдо памяти С.В.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Пашнина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Всероссийская массовая лыжная гонка «Лыжня России»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Открытый турнир по футболу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KOPEYSK CUP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Открытый чемпионат области по мотокроссу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Областной фестиваль конного спорта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1470"/>
            <a:ext cx="590550" cy="67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5" y="4381500"/>
            <a:ext cx="1943100" cy="12530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1" y="2788688"/>
            <a:ext cx="2038349" cy="14677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5" y="2788688"/>
            <a:ext cx="1943100" cy="14677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1" y="1163062"/>
            <a:ext cx="2085027" cy="14651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5" y="1163061"/>
            <a:ext cx="1943100" cy="146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56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76500" y="365126"/>
            <a:ext cx="4927600" cy="626427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8. Мероприятия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95276" y="1130300"/>
            <a:ext cx="3924300" cy="51181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Форум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предпринимателей «Копейск -  территория роста»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Заседание общественного координационного совета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 развитию малого и среднего предпринимательства и  улучшению инвестиционного климата в Копейском городском округе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Совещания, круглые столы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Городской конкурс «Лучший предприниматель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городского округа»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Городской конкурс «Лучшие предприятия торговли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городского округа»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Городской конкурс «Лучшие предприятия общественного питания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городского округа»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12420"/>
            <a:ext cx="590550" cy="67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4" y="1781175"/>
            <a:ext cx="2162175" cy="15374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03" y="1781175"/>
            <a:ext cx="2162175" cy="1537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93" y="4062532"/>
            <a:ext cx="2162176" cy="15524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3" y="4041200"/>
            <a:ext cx="2162175" cy="157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6600" y="365127"/>
            <a:ext cx="5676900" cy="58642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0111" y="904875"/>
            <a:ext cx="3794760" cy="4943475"/>
          </a:xfrm>
        </p:spPr>
        <p:txBody>
          <a:bodyPr>
            <a:normAutofit/>
          </a:bodyPr>
          <a:lstStyle/>
          <a:p>
            <a:pPr marL="266700" lvl="4" indent="-2667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Летоисчисление Копейска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ведется                   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1907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marL="266700" lvl="4" indent="-2667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Единственный город в области, имеющий высокую награду – Орден Красного Знамени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lvl="4" indent="-2667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Сегодня Копейск – 5-й по величине город Челябинской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266700" lvl="4" indent="-2667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Копейск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расположен в северо-восточной части Челябинской области и охватывает территорию в 35575 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6700" lvl="4" indent="-2667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состав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городского округа входят населенные пункты: г. Копейск,       п. Заозерный,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Калачево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Синеглазово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Городской округ расположен в экологически чистом районе в окружении лесов и озер – на территории округа 7 озер, множество искусственных водоемов.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территории горда проходят федеральная трасса М-5 «Урал» – автомобильная дорога федерального значения Москва - Рязань – Пенза - Самара – Уфа - Челябинск.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58128"/>
            <a:ext cx="5905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3556" y="3227468"/>
            <a:ext cx="3970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– 150,071 тыс.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2"/>
          <p:cNvSpPr/>
          <p:nvPr/>
        </p:nvSpPr>
        <p:spPr>
          <a:xfrm>
            <a:off x="5305425" y="1355725"/>
            <a:ext cx="3838575" cy="4992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6" y="3651043"/>
            <a:ext cx="3980320" cy="23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0" y="629254"/>
            <a:ext cx="4727714" cy="271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0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9900" y="1066800"/>
            <a:ext cx="3863975" cy="478154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День шахтера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XXVI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городской конкурс-фестиваль патриотического творчества «Красная гвоздика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Городской фестиваль-конкурс хореографического искусства «Копейск танцующий»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Городской конкурс «Мы люди разных культур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Ежегодный конкурс эстрадного вокала «Лиловый шар»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Ежегодный городской фестиваль книги и чтения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Копейские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чтения»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Ежегодный 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ородской конкурс народной песни «Родная песня»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1" y="4202080"/>
            <a:ext cx="2114550" cy="15123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1" y="948214"/>
            <a:ext cx="2114550" cy="15123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37438" y="424934"/>
            <a:ext cx="278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8. Мероприятия</a:t>
            </a:r>
            <a:endParaRPr lang="ru-RU" sz="2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69081"/>
            <a:ext cx="590550" cy="67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55" y="948214"/>
            <a:ext cx="2161309" cy="1512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71" y="4202080"/>
            <a:ext cx="2177518" cy="1512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62" y="2552698"/>
            <a:ext cx="2211730" cy="15144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1" y="2552698"/>
            <a:ext cx="21145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5"/>
          <p:cNvGrpSpPr/>
          <p:nvPr/>
        </p:nvGrpSpPr>
        <p:grpSpPr>
          <a:xfrm>
            <a:off x="455887" y="1075083"/>
            <a:ext cx="512096" cy="466353"/>
            <a:chOff x="630683" y="3383511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8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455887" y="2791333"/>
            <a:ext cx="512096" cy="468978"/>
            <a:chOff x="3428938" y="4190009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1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  <p:grpSp>
        <p:nvGrpSpPr>
          <p:cNvPr id="13" name="Group 67"/>
          <p:cNvGrpSpPr/>
          <p:nvPr/>
        </p:nvGrpSpPr>
        <p:grpSpPr>
          <a:xfrm>
            <a:off x="459106" y="2240092"/>
            <a:ext cx="501570" cy="495412"/>
            <a:chOff x="3425803" y="3384456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0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  <p:sp>
        <p:nvSpPr>
          <p:cNvPr id="40" name="Rectangle 21"/>
          <p:cNvSpPr/>
          <p:nvPr/>
        </p:nvSpPr>
        <p:spPr>
          <a:xfrm>
            <a:off x="4439628" y="1123425"/>
            <a:ext cx="4206240" cy="20183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Oval 39"/>
          <p:cNvSpPr/>
          <p:nvPr/>
        </p:nvSpPr>
        <p:spPr>
          <a:xfrm>
            <a:off x="7988066" y="855740"/>
            <a:ext cx="540184" cy="51410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43" name="Заголовок 3"/>
          <p:cNvSpPr txBox="1">
            <a:spLocks/>
          </p:cNvSpPr>
          <p:nvPr/>
        </p:nvSpPr>
        <p:spPr>
          <a:xfrm>
            <a:off x="2766060" y="378940"/>
            <a:ext cx="5603583" cy="593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9. Контактная информация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5" name="Group 89"/>
          <p:cNvGrpSpPr/>
          <p:nvPr/>
        </p:nvGrpSpPr>
        <p:grpSpPr>
          <a:xfrm>
            <a:off x="460871" y="1651367"/>
            <a:ext cx="499806" cy="525893"/>
            <a:chOff x="5576412" y="3009836"/>
            <a:chExt cx="493370" cy="479245"/>
          </a:xfrm>
        </p:grpSpPr>
        <p:sp>
          <p:nvSpPr>
            <p:cNvPr id="46" name="Oval 307"/>
            <p:cNvSpPr/>
            <p:nvPr/>
          </p:nvSpPr>
          <p:spPr>
            <a:xfrm>
              <a:off x="5576412" y="3009836"/>
              <a:ext cx="493370" cy="4792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47" name="Freeform 66"/>
            <p:cNvSpPr>
              <a:spLocks noEditPoints="1"/>
            </p:cNvSpPr>
            <p:nvPr/>
          </p:nvSpPr>
          <p:spPr bwMode="auto">
            <a:xfrm>
              <a:off x="5699272" y="3153414"/>
              <a:ext cx="247650" cy="192088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  <p:sp>
        <p:nvSpPr>
          <p:cNvPr id="51" name="Заголовок 3"/>
          <p:cNvSpPr txBox="1">
            <a:spLocks/>
          </p:cNvSpPr>
          <p:nvPr/>
        </p:nvSpPr>
        <p:spPr>
          <a:xfrm>
            <a:off x="1197337" y="1123425"/>
            <a:ext cx="2357394" cy="5079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Телефон: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(35139) 4-05-05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3" name="Заголовок 3"/>
          <p:cNvSpPr txBox="1">
            <a:spLocks/>
          </p:cNvSpPr>
          <p:nvPr/>
        </p:nvSpPr>
        <p:spPr>
          <a:xfrm>
            <a:off x="1197336" y="1651367"/>
            <a:ext cx="2516143" cy="4812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Электронная почта: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kopeysk@akgo74.ru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6" name="Заголовок 3"/>
          <p:cNvSpPr txBox="1">
            <a:spLocks/>
          </p:cNvSpPr>
          <p:nvPr/>
        </p:nvSpPr>
        <p:spPr>
          <a:xfrm>
            <a:off x="1222736" y="2240092"/>
            <a:ext cx="2497093" cy="495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Официальный сайт: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akgo74.ru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Заголовок 3"/>
          <p:cNvSpPr txBox="1">
            <a:spLocks/>
          </p:cNvSpPr>
          <p:nvPr/>
        </p:nvSpPr>
        <p:spPr>
          <a:xfrm>
            <a:off x="1148802" y="2791333"/>
            <a:ext cx="3426734" cy="6358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latin typeface="Times New Roman" pitchFamily="18" charset="0"/>
                <a:ea typeface="+mj-ea"/>
                <a:cs typeface="Times New Roman" pitchFamily="18" charset="0"/>
              </a:rPr>
              <a:t>Адрес администрации района: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456618, Челябинская область,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г. Копейск,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ул. Ленина, д. 52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2" name="Rectangle 30"/>
          <p:cNvSpPr/>
          <p:nvPr/>
        </p:nvSpPr>
        <p:spPr>
          <a:xfrm>
            <a:off x="4627245" y="1239520"/>
            <a:ext cx="1478280" cy="1694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193312" y="1482090"/>
            <a:ext cx="200390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городского округа</a:t>
            </a:r>
            <a:endParaRPr lang="en-US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09822" y="1743710"/>
            <a:ext cx="200390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Фалейчик Андрей Михайлович</a:t>
            </a:r>
            <a:endParaRPr lang="en-US" sz="1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21"/>
          <p:cNvSpPr/>
          <p:nvPr/>
        </p:nvSpPr>
        <p:spPr>
          <a:xfrm>
            <a:off x="4439628" y="3427204"/>
            <a:ext cx="4206241" cy="22133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5" name="Rectangle 30"/>
          <p:cNvSpPr/>
          <p:nvPr/>
        </p:nvSpPr>
        <p:spPr>
          <a:xfrm>
            <a:off x="4634865" y="3540760"/>
            <a:ext cx="1470660" cy="1694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216172" y="3783330"/>
            <a:ext cx="200390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Зам. Главы городского округа по финансам и экономике</a:t>
            </a:r>
            <a:endParaRPr lang="en-US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09821" y="4431480"/>
            <a:ext cx="200390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Пескова Ольга Михайловна</a:t>
            </a:r>
            <a:endParaRPr lang="en-US" sz="1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Freeform 5"/>
          <p:cNvSpPr>
            <a:spLocks noEditPoints="1"/>
          </p:cNvSpPr>
          <p:nvPr/>
        </p:nvSpPr>
        <p:spPr bwMode="auto">
          <a:xfrm>
            <a:off x="8123692" y="974311"/>
            <a:ext cx="267833" cy="298229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Oval 39"/>
          <p:cNvSpPr/>
          <p:nvPr/>
        </p:nvSpPr>
        <p:spPr>
          <a:xfrm>
            <a:off x="8003306" y="3141740"/>
            <a:ext cx="540184" cy="51410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85" name="Freeform 5"/>
          <p:cNvSpPr>
            <a:spLocks noEditPoints="1"/>
          </p:cNvSpPr>
          <p:nvPr/>
        </p:nvSpPr>
        <p:spPr bwMode="auto">
          <a:xfrm>
            <a:off x="8138932" y="3260311"/>
            <a:ext cx="267833" cy="298229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12420"/>
            <a:ext cx="590550" cy="67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MG_37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X:\Пескова О.М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27" y="3540760"/>
            <a:ext cx="1465923" cy="19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арановаЕП\Desktop\71af24ea9901d10607cf49c28344ea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45" y="1239520"/>
            <a:ext cx="1478280" cy="176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735" y="3438000"/>
            <a:ext cx="3946868" cy="221338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1" y="3533530"/>
            <a:ext cx="1492154" cy="2043140"/>
          </a:xfrm>
          <a:prstGeom prst="rect">
            <a:avLst/>
          </a:prstGeom>
        </p:spPr>
      </p:pic>
      <p:sp>
        <p:nvSpPr>
          <p:cNvPr id="44" name="Oval 39"/>
          <p:cNvSpPr/>
          <p:nvPr/>
        </p:nvSpPr>
        <p:spPr>
          <a:xfrm>
            <a:off x="3547946" y="3197856"/>
            <a:ext cx="540184" cy="51410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3630931" y="3318849"/>
            <a:ext cx="267833" cy="298229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101372" y="3811905"/>
            <a:ext cx="200390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экономического развития</a:t>
            </a:r>
            <a:endParaRPr lang="en-US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01371" y="4416425"/>
            <a:ext cx="200390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Ланге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endParaRPr lang="en-US" sz="1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2" grpId="0" animBg="1"/>
      <p:bldP spid="75" grpId="0" animBg="1"/>
      <p:bldP spid="82" grpId="0" animBg="1"/>
      <p:bldP spid="84" grpId="0" animBg="1"/>
      <p:bldP spid="85" grpId="0" animBg="1"/>
      <p:bldP spid="44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4303"/>
            <a:ext cx="5905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2"/>
          <p:cNvSpPr/>
          <p:nvPr/>
        </p:nvSpPr>
        <p:spPr>
          <a:xfrm rot="461636">
            <a:off x="5679740" y="1355728"/>
            <a:ext cx="3225800" cy="477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75" y="282893"/>
            <a:ext cx="7886700" cy="5364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Конкурентные преимущества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Копейского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" y="1161285"/>
            <a:ext cx="3952876" cy="4362449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248151" y="877253"/>
            <a:ext cx="4752974" cy="497205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Неоднородность  территории, которая включает в себя промышленные,  сельскохозяйственные  и рекреационные земли;  городскую застройку и сельские поселения. Кроме того, после ликвидации шахт и разрезов высвободились обширные территории бывших горных отводов. Размещение на этих землях  досуговых центров, различных спортивных сооружений, трасс с круглогодичным действием представляет интерес, поскольку нарушенный техногенными процессами рельеф позволяет применять их во всем многообразии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развитая инфраструктура и коммуникации.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 обладает  богатым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сырьевым потенциалом. На территории округа семь озер, множество искусственных водоемов.  Подземные воды города отличаются не только обильностью, но и многообразием. Запасы питьевой	 воды в подземных горизонтах дают  возможность альтернативного водоснабжения города за счет собственных источников. Недра Копейска содержат уголь и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диатомитовые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глины высокого качества, пригодные для изготовления отделочного кирпича, песок мелкой фракции, который можно использовать в производстве строительных смесей и оптики.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Копейск обладает богатым кадровым потенциалом.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4560" y="377826"/>
            <a:ext cx="5463540" cy="8286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Экономические показатели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Инвестиции в основной капитал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5918200" y="1346200"/>
            <a:ext cx="3225800" cy="477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58129"/>
            <a:ext cx="534562" cy="66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46200"/>
            <a:ext cx="7886700" cy="427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654300"/>
            <a:ext cx="80232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68325" y="1657350"/>
            <a:ext cx="7747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8325" y="1990725"/>
            <a:ext cx="7747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40746" y="1472684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 млн. 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3525" y="1842016"/>
            <a:ext cx="3955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 % к предыдущему году  в сопоставимых ценах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58129"/>
            <a:ext cx="534562" cy="66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2"/>
          <p:cNvSpPr/>
          <p:nvPr/>
        </p:nvSpPr>
        <p:spPr>
          <a:xfrm>
            <a:off x="5200650" y="1590675"/>
            <a:ext cx="3943350" cy="5267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207260" y="258128"/>
            <a:ext cx="5463540" cy="10245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Экономические показатели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Объем отгруженных товаров, выполненных работ и услуг собственными силами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(млн. руб.)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406525"/>
            <a:ext cx="7966075" cy="444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7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58129"/>
            <a:ext cx="534562" cy="66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2"/>
          <p:cNvSpPr/>
          <p:nvPr/>
        </p:nvSpPr>
        <p:spPr>
          <a:xfrm>
            <a:off x="6096000" y="1409700"/>
            <a:ext cx="3048000" cy="459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207260" y="258128"/>
            <a:ext cx="5463540" cy="10245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Экономические показатели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экономики Копейского городского округа по итогам 2019 года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72871"/>
            <a:ext cx="7219950" cy="476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0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85060" y="365126"/>
            <a:ext cx="4739640" cy="55689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3. Карта городского округа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Z:\Воробьева Е. А\Архитектура\Карта КГО 1-75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251" y="1009650"/>
            <a:ext cx="3878749" cy="4981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419600" y="1116330"/>
            <a:ext cx="4495800" cy="470344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Копейский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городской округ расположен в центральной части Уральского региона (на северо-востоке Челябинской области), к востоку от г. Челябинска. Граничит с областным центром, одним из 14 городов - миллионников - г. Челябинск.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Схемой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территориального планирования Челябинской агломерации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Копейский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городской округ включен в состав Челябинской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агломерации.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Протяженность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планируемой территории в направлении с севера на юг составляет ~ 42 км, с запада на восток ~15 км.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Границами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городского округа являются: </a:t>
            </a:r>
          </a:p>
          <a:p>
            <a:pPr marL="361950" indent="3619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западе – Челябинский городской округ, </a:t>
            </a:r>
          </a:p>
          <a:p>
            <a:pPr marL="361950" indent="3619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северо-востоке – Красноармейский муниципальный район, </a:t>
            </a:r>
          </a:p>
          <a:p>
            <a:pPr marL="361950" indent="3619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юго-востоке – Еткульский муниципальный район, </a:t>
            </a:r>
          </a:p>
          <a:p>
            <a:pPr marL="361950" indent="3619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юге – Коркинский муниципальный район, </a:t>
            </a:r>
          </a:p>
          <a:p>
            <a:pPr marL="36195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юго-западе – Сосновский муниципальный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19075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58129"/>
            <a:ext cx="534562" cy="66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2"/>
          <p:cNvSpPr/>
          <p:nvPr/>
        </p:nvSpPr>
        <p:spPr>
          <a:xfrm>
            <a:off x="5153025" y="1590674"/>
            <a:ext cx="3943350" cy="5267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0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0320" y="457200"/>
            <a:ext cx="5135879" cy="464821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4. Инвестиционная инфраструктура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1004" y="1087121"/>
            <a:ext cx="8113396" cy="4775200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Инвесторам установлена льгота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части предоставления права освобождения от уплаты земельного налога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организациям, реализующим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01.01.2020 на территории округа инвестиционные проекты, стоимостью не менее 100 млн. руб. и включенных в перечень приоритетных инвестиционных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проектов округа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2007 года работает постоянно действующий совещательный орган при администрации городского округа – общественный координационный Совет по развитию малого и среднего предпринимательства и  улучшению инвестиционного климата в Копейском городском округе.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Сформированы инвестиционные площадки:</a:t>
            </a:r>
          </a:p>
          <a:p>
            <a:pPr marL="2667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Гринфилд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533400" indent="-2667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земельный участок, расположенный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адресу:  г. Копейск, п. Заозерный, Еткульский тракт, д. 9, площадью 192 859 м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(категория – земли населенных пунктов,  вид разрешенного использования по документу – производственная деятельность (изготовление вещей промышленным способом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));</a:t>
            </a:r>
          </a:p>
          <a:p>
            <a:pPr marL="533400" indent="-26670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земельный участок, расположенный по адресу:  г. Копейск,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восточнее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промплощадки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бывшей шахты «Капитальная»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площадью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200000м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(категория – земли населенных пунктов,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потенциально возможное назначение использования: производственное, складское, административное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26670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земельный участок, расположенный по адресу:  г. Копейск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ориентировочно в 400 метрах севернее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промплощадки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бывшей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шахты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«Центральная»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площадью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50000 м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(категория – земли населенных пунктов,  потенциально возможное назначение использования: производственное, складское,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административное).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533400" indent="-266700" algn="just">
              <a:buFont typeface="Wingdings" pitchFamily="2" charset="2"/>
              <a:buChar char="ü"/>
            </a:pPr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58129"/>
            <a:ext cx="534562" cy="66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/>
          <p:nvPr/>
        </p:nvSpPr>
        <p:spPr>
          <a:xfrm>
            <a:off x="5499100" y="912496"/>
            <a:ext cx="36449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0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524" y="379096"/>
            <a:ext cx="6143625" cy="542925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4. Инвестиционная инфраструктура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175" y="1025525"/>
            <a:ext cx="7886700" cy="4932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Браунфилд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участок, расположенный по адресу:  г. Копейск,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промплощадка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бывшей шахты «Капитальная» площадью 110000м</a:t>
            </a:r>
            <a:r>
              <a:rPr lang="ru-RU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(категория – земли населенных пунктов,  потенциально возможное назначение использования: производственное, складское,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административное);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участок, расположенный по адресу:  г. Копейск,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промплощадка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бывшей шахты «Центральная» площадью 30000м</a:t>
            </a:r>
            <a:r>
              <a:rPr lang="ru-RU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(категория – земли населенных пунктов,  потенциально возможное назначение использования: производственное, складское, административное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участок, расположенный по адресу:  г. Копейск,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промплощадка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бывшей шахты «Комсомольская» площадью 30000м</a:t>
            </a:r>
            <a:r>
              <a:rPr lang="ru-RU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(категория – земли населенных пунктов,  потенциально возможное назначение использования: производственное, складское, административное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участок,  расположенных по адресу: г. Копейск, ул. Советская, 141, площадью 560 м</a:t>
            </a:r>
            <a:r>
              <a:rPr lang="ru-RU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(категория – земли населенных пунктов, вид разрешенного использования – для  размещения объектов физической культуры и спорта);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площадью 15,8 га по ул. Ермака, 75 под размещение логистического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комплекса.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58129"/>
            <a:ext cx="534562" cy="66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2"/>
          <p:cNvSpPr/>
          <p:nvPr/>
        </p:nvSpPr>
        <p:spPr>
          <a:xfrm>
            <a:off x="5280025" y="1177925"/>
            <a:ext cx="36449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6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1779</TotalTime>
  <Words>1560</Words>
  <Application>Microsoft Office PowerPoint</Application>
  <PresentationFormat>Экран (4:3)</PresentationFormat>
  <Paragraphs>143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Челябинская область</vt:lpstr>
      <vt:lpstr>Общая характеристика</vt:lpstr>
      <vt:lpstr>Конкурентные преимущества  Копейского городского округа </vt:lpstr>
      <vt:lpstr>2. Экономические показатели Инвестиции в основной капитал  </vt:lpstr>
      <vt:lpstr>2. Экономические показатели Объем отгруженных товаров, выполненных работ и услуг собственными силами  (млн. руб.)</vt:lpstr>
      <vt:lpstr>2. Экономические показатели Структура экономики Копейского городского округа по итогам 2019 года</vt:lpstr>
      <vt:lpstr>3. Карта городского округа</vt:lpstr>
      <vt:lpstr>4. Инвестиционная инфраструктура</vt:lpstr>
      <vt:lpstr>4. Инвестиционная инфраструктура</vt:lpstr>
      <vt:lpstr>4. Инвестиционная инфраструктура</vt:lpstr>
      <vt:lpstr>5. Крупнейшие предприятия</vt:lpstr>
      <vt:lpstr>Презентация PowerPoint</vt:lpstr>
      <vt:lpstr>Презентация PowerPoint</vt:lpstr>
      <vt:lpstr>Презентация PowerPoint</vt:lpstr>
      <vt:lpstr>6. Приоритетные направления для инвестирования</vt:lpstr>
      <vt:lpstr>7. Кадровый потенциал</vt:lpstr>
      <vt:lpstr>8. Туристический потенциал</vt:lpstr>
      <vt:lpstr>8. Мероприятия</vt:lpstr>
      <vt:lpstr>8. Мероприятия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Обабкова-Тарануха Олеся Андреевна</cp:lastModifiedBy>
  <cp:revision>141</cp:revision>
  <cp:lastPrinted>2020-06-03T04:01:58Z</cp:lastPrinted>
  <dcterms:created xsi:type="dcterms:W3CDTF">2019-08-22T12:25:24Z</dcterms:created>
  <dcterms:modified xsi:type="dcterms:W3CDTF">2020-06-04T10:42:20Z</dcterms:modified>
</cp:coreProperties>
</file>