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91" r:id="rId3"/>
    <p:sldId id="492" r:id="rId4"/>
    <p:sldId id="497" r:id="rId5"/>
    <p:sldId id="493" r:id="rId6"/>
    <p:sldId id="494" r:id="rId7"/>
    <p:sldId id="495" r:id="rId8"/>
    <p:sldId id="467" r:id="rId9"/>
    <p:sldId id="415" r:id="rId10"/>
    <p:sldId id="483" r:id="rId11"/>
    <p:sldId id="496" r:id="rId12"/>
    <p:sldId id="316" r:id="rId13"/>
  </p:sldIdLst>
  <p:sldSz cx="10080625" cy="5670550"/>
  <p:notesSz cx="6735763" cy="98663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pitchFamily="34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6346ED5-615B-4129-A276-B5860C541CD5}">
          <p14:sldIdLst>
            <p14:sldId id="256"/>
            <p14:sldId id="391"/>
            <p14:sldId id="492"/>
            <p14:sldId id="497"/>
            <p14:sldId id="493"/>
            <p14:sldId id="494"/>
            <p14:sldId id="495"/>
          </p14:sldIdLst>
        </p14:section>
        <p14:section name="Раздел без заголовка" id="{0DA1CB9D-DF0D-4C58-9C00-684A1298A743}">
          <p14:sldIdLst>
            <p14:sldId id="467"/>
            <p14:sldId id="415"/>
            <p14:sldId id="483"/>
            <p14:sldId id="496"/>
          </p14:sldIdLst>
        </p14:section>
        <p14:section name="Раздел без заголовка" id="{9E902CF3-5DC0-49CC-AF9C-3D4655419DAE}">
          <p14:sldIdLst>
            <p14:sldId id="3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9">
          <p15:clr>
            <a:srgbClr val="A4A3A4"/>
          </p15:clr>
        </p15:guide>
        <p15:guide id="2" pos="1960">
          <p15:clr>
            <a:srgbClr val="A4A3A4"/>
          </p15:clr>
        </p15:guide>
        <p15:guide id="3" orient="horz" pos="2657">
          <p15:clr>
            <a:srgbClr val="A4A3A4"/>
          </p15:clr>
        </p15:guide>
        <p15:guide id="4" pos="192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74751"/>
    <a:srgbClr val="96C7E3"/>
    <a:srgbClr val="20B3AA"/>
    <a:srgbClr val="0000FF"/>
    <a:srgbClr val="006699"/>
    <a:srgbClr val="D3D3DF"/>
    <a:srgbClr val="DEDDE3"/>
    <a:srgbClr val="D7D5DD"/>
    <a:srgbClr val="3399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183" autoAdjust="0"/>
    <p:restoredTop sz="95423" autoAdjust="0"/>
  </p:normalViewPr>
  <p:slideViewPr>
    <p:cSldViewPr>
      <p:cViewPr varScale="1">
        <p:scale>
          <a:sx n="132" d="100"/>
          <a:sy n="132" d="100"/>
        </p:scale>
        <p:origin x="132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193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16"/>
    </p:cViewPr>
  </p:sorterViewPr>
  <p:notesViewPr>
    <p:cSldViewPr>
      <p:cViewPr varScale="1">
        <p:scale>
          <a:sx n="78" d="100"/>
          <a:sy n="78" d="100"/>
        </p:scale>
        <p:origin x="-3930" y="-108"/>
      </p:cViewPr>
      <p:guideLst>
        <p:guide orient="horz" pos="2679"/>
        <p:guide pos="1960"/>
        <p:guide orient="horz" pos="2657"/>
        <p:guide pos="19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2844"/>
          </a:xfrm>
          <a:prstGeom prst="rect">
            <a:avLst/>
          </a:prstGeom>
        </p:spPr>
        <p:txBody>
          <a:bodyPr vert="horz" lIns="90334" tIns="45167" rIns="90334" bIns="4516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2844"/>
          </a:xfrm>
          <a:prstGeom prst="rect">
            <a:avLst/>
          </a:prstGeom>
        </p:spPr>
        <p:txBody>
          <a:bodyPr vert="horz" lIns="90334" tIns="45167" rIns="90334" bIns="45167" rtlCol="0"/>
          <a:lstStyle>
            <a:lvl1pPr algn="r">
              <a:defRPr sz="1200"/>
            </a:lvl1pPr>
          </a:lstStyle>
          <a:p>
            <a:fld id="{ED9EAB19-DB14-4F7D-9DF9-3C59E068C9D3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895"/>
            <a:ext cx="2918831" cy="492844"/>
          </a:xfrm>
          <a:prstGeom prst="rect">
            <a:avLst/>
          </a:prstGeom>
        </p:spPr>
        <p:txBody>
          <a:bodyPr vert="horz" lIns="90334" tIns="45167" rIns="90334" bIns="4516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895"/>
            <a:ext cx="2918831" cy="492844"/>
          </a:xfrm>
          <a:prstGeom prst="rect">
            <a:avLst/>
          </a:prstGeom>
        </p:spPr>
        <p:txBody>
          <a:bodyPr vert="horz" lIns="90334" tIns="45167" rIns="90334" bIns="45167" rtlCol="0" anchor="b"/>
          <a:lstStyle>
            <a:lvl1pPr algn="r">
              <a:defRPr sz="1200"/>
            </a:lvl1pPr>
          </a:lstStyle>
          <a:p>
            <a:fld id="{70EF3CFF-3E04-405F-AA8F-12CC8166E8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141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9375" y="749300"/>
            <a:ext cx="6573838" cy="369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3293" y="4686317"/>
            <a:ext cx="5387762" cy="4438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2922319" cy="49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12030" y="0"/>
            <a:ext cx="2922319" cy="49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1" y="9372631"/>
            <a:ext cx="2922319" cy="49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812030" y="9372631"/>
            <a:ext cx="2922319" cy="49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fld id="{01CEEB71-7352-4E92-A875-FC7BE4247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9466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F10FFFC2-4819-424B-BA25-72E9992654BE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4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875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2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3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4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5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6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7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8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9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10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11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287178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70302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118879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534730" indent="-207925" defTabSz="40863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408631" algn="l"/>
                <a:tab pos="817262" algn="l"/>
                <a:tab pos="1225893" algn="l"/>
                <a:tab pos="1634524" algn="l"/>
                <a:tab pos="2043155" algn="l"/>
                <a:tab pos="2451786" algn="l"/>
                <a:tab pos="2860417" algn="l"/>
              </a:tabLst>
              <a:defRPr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4B1CD10-C5DF-4513-B57E-1449F3FB1FA2}" type="slidenum">
              <a:rPr lang="ru-RU" smtClean="0">
                <a:solidFill>
                  <a:srgbClr val="000000"/>
                </a:solidFill>
                <a:latin typeface="Times New Roman" pitchFamily="18" charset="0"/>
                <a:cs typeface="Segoe UI" pitchFamily="34" charset="0"/>
              </a:rPr>
              <a:pPr eaLnBrk="1">
                <a:buFont typeface="Times New Roman" pitchFamily="18" charset="0"/>
                <a:buNone/>
              </a:pPr>
              <a:t>12</a:t>
            </a:fld>
            <a:endParaRPr lang="ru-RU" smtClean="0">
              <a:solidFill>
                <a:srgbClr val="000000"/>
              </a:solidFill>
              <a:latin typeface="Times New Roman" pitchFamily="18" charset="0"/>
              <a:cs typeface="Segoe UI" pitchFamily="34" charset="0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49300"/>
            <a:ext cx="6575425" cy="37004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94" y="4686316"/>
            <a:ext cx="5389176" cy="444020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79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1762125"/>
            <a:ext cx="8569325" cy="1214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3213100"/>
            <a:ext cx="7056437" cy="14493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89925-B8AB-4A84-8C15-FE0026580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08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0D4D3-4AA8-462E-963B-697BAA847A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00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3643313"/>
            <a:ext cx="8567738" cy="1127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2403475"/>
            <a:ext cx="8567738" cy="12398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CB869-0AED-4156-B84B-9949124935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7700" cy="328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3338" y="1327150"/>
            <a:ext cx="4459287" cy="3286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AFD8C-3749-4DF6-81DA-BDA9565811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07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227013"/>
            <a:ext cx="9072563" cy="944562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270000"/>
            <a:ext cx="4452938" cy="528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1798638"/>
            <a:ext cx="4452938" cy="32670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270000"/>
            <a:ext cx="4456113" cy="528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5" y="1798638"/>
            <a:ext cx="4456113" cy="32670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9BEEE-6202-42DF-8B2F-81B623C46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39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35EFC-35B7-4C0B-9104-7B2F2158F7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81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2C2D9-4441-4C45-9A4D-43127FE21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7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225425"/>
            <a:ext cx="3316288" cy="9604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3" y="225425"/>
            <a:ext cx="5635625" cy="48402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185863"/>
            <a:ext cx="3316288" cy="3879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85267-E7A2-41D6-8B1C-C4D302D380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25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3968750"/>
            <a:ext cx="6048375" cy="469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506413"/>
            <a:ext cx="6048375" cy="3402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4438650"/>
            <a:ext cx="6048375" cy="665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305E1-7243-4B8F-BC14-BE5B8C2E40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27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1E341-46E0-46BC-9C42-08E83D85DD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09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225425"/>
            <a:ext cx="2266950" cy="43878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0037" cy="43878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982D1-9624-4288-86FF-18F52BC8F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68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225425"/>
            <a:ext cx="9069387" cy="944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1CB53-A8CB-4B4E-8CD3-59AE72F632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89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alphaModFix amt="40000"/>
            <a:lum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25425"/>
            <a:ext cx="906938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щёлкните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327150"/>
            <a:ext cx="9069387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33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5165725"/>
            <a:ext cx="234632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5165725"/>
            <a:ext cx="3194050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5165725"/>
            <a:ext cx="234632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fld id="{669940AE-AADC-451C-8129-843DAB42E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hdr="0" ftr="0" dt="0"/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3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300">
          <a:solidFill>
            <a:srgbClr val="000000"/>
          </a:solidFill>
          <a:latin typeface="Arial" charset="0"/>
          <a:ea typeface="Microsoft YaHei" charset="-122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300">
          <a:solidFill>
            <a:srgbClr val="000000"/>
          </a:solidFill>
          <a:latin typeface="Arial" charset="0"/>
          <a:ea typeface="Microsoft YaHei" charset="-122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300">
          <a:solidFill>
            <a:srgbClr val="000000"/>
          </a:solidFill>
          <a:latin typeface="Arial" charset="0"/>
          <a:ea typeface="Microsoft YaHei" charset="-122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3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3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3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3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3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ts val="1063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1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213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 hangingPunct="0">
        <a:lnSpc>
          <a:spcPct val="93000"/>
        </a:lnSpc>
        <a:spcBef>
          <a:spcPts val="21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5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 hangingPunct="0">
        <a:lnSpc>
          <a:spcPct val="93000"/>
        </a:lnSpc>
        <a:spcBef>
          <a:spcPts val="21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5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 hangingPunct="0">
        <a:lnSpc>
          <a:spcPct val="93000"/>
        </a:lnSpc>
        <a:spcBef>
          <a:spcPts val="21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5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 hangingPunct="0">
        <a:lnSpc>
          <a:spcPct val="93000"/>
        </a:lnSpc>
        <a:spcBef>
          <a:spcPts val="213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5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 bwMode="auto">
          <a:xfrm>
            <a:off x="0" y="0"/>
            <a:ext cx="10152880" cy="5692248"/>
          </a:xfrm>
          <a:prstGeom prst="roundRect">
            <a:avLst/>
          </a:prstGeom>
          <a:noFill/>
          <a:ln w="12700" cmpd="tri">
            <a:noFill/>
            <a:prstDash val="lgDash"/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indent="0" algn="ctr" eaLnBrk="1">
              <a:buFont typeface="Times New Roman" pitchFamily="16" charset="0"/>
              <a:buNone/>
              <a:defRPr/>
            </a:pPr>
            <a:endParaRPr lang="ru-RU" sz="30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>
              <a:buFont typeface="Times New Roman" pitchFamily="16" charset="0"/>
              <a:buNone/>
              <a:defRPr/>
            </a:pPr>
            <a:endParaRPr lang="ru-RU" sz="30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>
              <a:buFont typeface="Times New Roman" pitchFamily="16" charset="0"/>
              <a:buNone/>
              <a:defRPr/>
            </a:pPr>
            <a:endParaRPr lang="ru-RU" sz="30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>
              <a:buFont typeface="Times New Roman" pitchFamily="16" charset="0"/>
              <a:buNone/>
              <a:defRPr/>
            </a:pPr>
            <a:endParaRPr lang="ru-RU" sz="30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>
              <a:buFont typeface="Times New Roman" pitchFamily="16" charset="0"/>
              <a:buNone/>
              <a:defRPr/>
            </a:pPr>
            <a:r>
              <a:rPr lang="ru-RU" sz="30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Социально-экономическое </a:t>
            </a:r>
          </a:p>
          <a:p>
            <a:pPr marL="0" indent="0" algn="ctr" eaLnBrk="1">
              <a:buFont typeface="Times New Roman" pitchFamily="16" charset="0"/>
              <a:buNone/>
              <a:defRPr/>
            </a:pPr>
            <a:r>
              <a:rPr lang="ru-RU" sz="30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развитие Копейского городского округа</a:t>
            </a:r>
          </a:p>
          <a:p>
            <a:pPr marL="0" indent="0" algn="ctr" eaLnBrk="1">
              <a:buFont typeface="Times New Roman" pitchFamily="16" charset="0"/>
              <a:buNone/>
              <a:defRPr/>
            </a:pPr>
            <a:r>
              <a:rPr lang="ru-RU" sz="30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</a:t>
            </a:r>
            <a:r>
              <a:rPr lang="ru-RU" sz="30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2025 году</a:t>
            </a:r>
          </a:p>
          <a:p>
            <a:pPr marL="0" indent="0" algn="ctr" eaLnBrk="1">
              <a:buFont typeface="Times New Roman" pitchFamily="16" charset="0"/>
              <a:buNone/>
              <a:defRPr/>
            </a:pPr>
            <a:endParaRPr lang="ru-RU" sz="30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>
              <a:buFont typeface="Times New Roman" pitchFamily="16" charset="0"/>
              <a:buNone/>
              <a:defRPr/>
            </a:pPr>
            <a:endParaRPr lang="ru-RU" sz="30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>
              <a:buFont typeface="Times New Roman" pitchFamily="16" charset="0"/>
              <a:buNone/>
              <a:defRPr/>
            </a:pPr>
            <a:endParaRPr lang="ru-RU" sz="20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>
              <a:buFont typeface="Times New Roman" pitchFamily="16" charset="0"/>
              <a:buNone/>
              <a:defRPr/>
            </a:pPr>
            <a:endParaRPr lang="ru-RU" sz="20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84" y="2397205"/>
            <a:ext cx="4968552" cy="3002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25648" y="536931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2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90001" y="0"/>
            <a:ext cx="6690871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Бюджет Копейского городского округа</a:t>
            </a:r>
            <a:endParaRPr lang="ru-RU" sz="24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0852" y="3567347"/>
            <a:ext cx="576064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5 442</a:t>
            </a:r>
            <a:endParaRPr lang="ru-RU" sz="1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42652" y="3501254"/>
            <a:ext cx="574640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5 935</a:t>
            </a:r>
            <a:endParaRPr lang="ru-RU" sz="1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25533" y="3108362"/>
            <a:ext cx="551729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8 231</a:t>
            </a:r>
            <a:endParaRPr lang="ru-RU" sz="1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0937" y="3303300"/>
            <a:ext cx="582203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7 099</a:t>
            </a:r>
            <a:endParaRPr lang="ru-RU" sz="1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61618" y="3039253"/>
            <a:ext cx="540060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8 865</a:t>
            </a:r>
            <a:endParaRPr lang="ru-RU" sz="1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72740" y="3039253"/>
            <a:ext cx="544756" cy="264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8 819</a:t>
            </a:r>
            <a:endParaRPr lang="ru-RU" sz="12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CustomShape 11"/>
          <p:cNvSpPr/>
          <p:nvPr/>
        </p:nvSpPr>
        <p:spPr>
          <a:xfrm>
            <a:off x="2191280" y="796018"/>
            <a:ext cx="5731051" cy="2980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300" b="1" spc="-1" dirty="0" smtClean="0">
                <a:solidFill>
                  <a:srgbClr val="374751"/>
                </a:solidFill>
                <a:latin typeface="Calibri"/>
              </a:rPr>
              <a:t>Уточненный </a:t>
            </a:r>
            <a:r>
              <a:rPr lang="ru-RU" sz="1300" b="1" spc="-1" dirty="0">
                <a:solidFill>
                  <a:srgbClr val="374751"/>
                </a:solidFill>
                <a:latin typeface="Calibri"/>
              </a:rPr>
              <a:t>б</a:t>
            </a:r>
            <a:r>
              <a:rPr lang="ru-RU" sz="1300" b="1" spc="-1" dirty="0" smtClean="0">
                <a:solidFill>
                  <a:srgbClr val="374751"/>
                </a:solidFill>
                <a:latin typeface="Calibri"/>
              </a:rPr>
              <a:t>юджет  на 01.07.2025:</a:t>
            </a:r>
            <a:endParaRPr lang="ru-RU" sz="1300" spc="-1" dirty="0">
              <a:solidFill>
                <a:srgbClr val="374751"/>
              </a:solidFill>
              <a:latin typeface="Calibri"/>
            </a:endParaRPr>
          </a:p>
        </p:txBody>
      </p:sp>
      <p:sp>
        <p:nvSpPr>
          <p:cNvPr id="16" name="CustomShape 11"/>
          <p:cNvSpPr/>
          <p:nvPr/>
        </p:nvSpPr>
        <p:spPr>
          <a:xfrm>
            <a:off x="536804" y="1163232"/>
            <a:ext cx="4464496" cy="11521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Бюджет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по доходам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 –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8  млрд 819 млн рублей, из 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них:</a:t>
            </a:r>
          </a:p>
          <a:p>
            <a:pPr marL="285750" indent="-285750" fontAlgn="auto">
              <a:spcBef>
                <a:spcPts val="0"/>
              </a:spcBef>
              <a:spcAft>
                <a:spcPts val="400"/>
              </a:spcAft>
              <a:buFont typeface="Symbol" panose="05050102010706020507" pitchFamily="18" charset="2"/>
              <a:buChar char="-"/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Собственные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доходы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 – 2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 млрд  632 млн рублей (29,8%) </a:t>
            </a:r>
          </a:p>
          <a:p>
            <a:pPr marL="285750" indent="-285750" fontAlgn="auto">
              <a:spcBef>
                <a:spcPts val="0"/>
              </a:spcBef>
              <a:spcAft>
                <a:spcPts val="400"/>
              </a:spcAft>
              <a:buFont typeface="Symbol" panose="05050102010706020507" pitchFamily="18" charset="2"/>
              <a:buChar char="-"/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Средства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, получаемые  из областного  бюджета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–                                                      6 млрд  187 млн рублей (70,2%) </a:t>
            </a:r>
          </a:p>
          <a:p>
            <a:pPr marL="285750" indent="-285750" fontAlgn="auto">
              <a:spcBef>
                <a:spcPts val="0"/>
              </a:spcBef>
              <a:spcAft>
                <a:spcPts val="400"/>
              </a:spcAft>
              <a:buFont typeface="Symbol" panose="05050102010706020507" pitchFamily="18" charset="2"/>
              <a:buChar char="-"/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Муниципальный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долг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 –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0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млн рублей</a:t>
            </a:r>
          </a:p>
        </p:txBody>
      </p:sp>
      <p:sp>
        <p:nvSpPr>
          <p:cNvPr id="17" name="CustomShape 11"/>
          <p:cNvSpPr/>
          <p:nvPr/>
        </p:nvSpPr>
        <p:spPr>
          <a:xfrm>
            <a:off x="5328344" y="1163232"/>
            <a:ext cx="4629722" cy="12399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Бюджет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по </a:t>
            </a: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расходам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–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9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 млрд 027 млн рублей</a:t>
            </a:r>
          </a:p>
          <a:p>
            <a:pPr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Источник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покрытия дефицита 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– остатки средств на счете по состоянию на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01.01.2025 (208 млн рублей)</a:t>
            </a:r>
            <a:endParaRPr lang="ru-RU" sz="1200" spc="-1" dirty="0">
              <a:solidFill>
                <a:srgbClr val="374751"/>
              </a:solidFill>
              <a:latin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496" y="2306620"/>
            <a:ext cx="5046688" cy="304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13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25648" y="536931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3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90001" y="0"/>
            <a:ext cx="6690871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Модернизация системы ЖКХ</a:t>
            </a:r>
            <a:endParaRPr lang="ru-RU" sz="24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CustomShape 10"/>
          <p:cNvSpPr/>
          <p:nvPr/>
        </p:nvSpPr>
        <p:spPr>
          <a:xfrm>
            <a:off x="353627" y="819051"/>
            <a:ext cx="6078355" cy="46934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 fontAlgn="auto">
              <a:spcBef>
                <a:spcPts val="0"/>
              </a:spcBef>
              <a:spcAft>
                <a:spcPts val="200"/>
              </a:spcAft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Газоснабжение </a:t>
            </a:r>
          </a:p>
          <a:p>
            <a:pPr marL="228600" indent="-228600" algn="just" fontAlgn="auto"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Передан в безвозмездное пользование АО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«Газпром газораспределение Челябинск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» построенный в 2024 году газопровод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высокого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давления в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поселках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Зуевка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, Заозерный и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Константиновка протяженностью  11 км.</a:t>
            </a:r>
          </a:p>
          <a:p>
            <a:pPr marL="228600" indent="-228600" algn="just" fontAlgn="auto">
              <a:spcBef>
                <a:spcPts val="0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Осуществляются мероприятия по </a:t>
            </a:r>
            <a:r>
              <a:rPr lang="ru-RU" sz="1200" spc="-1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догазификации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marL="449263" indent="-228600" algn="just" fontAlgn="auto"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ü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заключено 1433 договора с собственниками домовладений;</a:t>
            </a:r>
          </a:p>
          <a:p>
            <a:pPr marL="449263" indent="-228600" algn="just" fontAlgn="auto"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ü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проведен газопровод  до границ 961 участка;</a:t>
            </a:r>
          </a:p>
          <a:p>
            <a:pPr marL="449263" indent="-228600" algn="just" fontAlgn="auto"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ü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осуществлено подключение 430 домовладений.</a:t>
            </a:r>
          </a:p>
          <a:p>
            <a:pPr lvl="0" fontAlgn="auto">
              <a:spcBef>
                <a:spcPts val="600"/>
              </a:spcBef>
              <a:spcAft>
                <a:spcPts val="200"/>
              </a:spcAft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Водоснабжение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и </a:t>
            </a: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водоотведение</a:t>
            </a:r>
            <a:endParaRPr lang="ru-RU" sz="1200" spc="-1" dirty="0" smtClean="0">
              <a:solidFill>
                <a:srgbClr val="374751"/>
              </a:solidFill>
            </a:endParaRPr>
          </a:p>
          <a:p>
            <a:pPr marL="273050" lvl="0" indent="-2286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С 27.05.2025 начаты строительно-монтажные работы 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по проекту  реконструкции водовода Д-800 мм Челябинск-Копейск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протяженностью 23,5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км.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Строительная готовность – 10%, окончание работ – декабрь 2025 года.</a:t>
            </a:r>
            <a:endParaRPr lang="ru-RU" sz="1200" spc="-1" dirty="0">
              <a:solidFill>
                <a:srgbClr val="374751"/>
              </a:solidFill>
              <a:latin typeface="Calibri"/>
            </a:endParaRPr>
          </a:p>
          <a:p>
            <a:pPr marL="273050" lvl="0" indent="-2286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Реализуется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проект по  реконструкции системы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водоотведения:</a:t>
            </a:r>
            <a:endParaRPr lang="ru-RU" sz="1200" spc="-1" dirty="0">
              <a:solidFill>
                <a:srgbClr val="374751"/>
              </a:solidFill>
              <a:latin typeface="Calibri"/>
            </a:endParaRPr>
          </a:p>
          <a:p>
            <a:pPr marL="541338" lvl="0" indent="-2286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ведется строительство самотечного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канализационного коллектора от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ул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. Сутягина до ОСК на оз. </a:t>
            </a:r>
            <a:r>
              <a:rPr lang="ru-RU" sz="1200" spc="-1" dirty="0" err="1">
                <a:solidFill>
                  <a:srgbClr val="374751"/>
                </a:solidFill>
                <a:latin typeface="Calibri"/>
              </a:rPr>
              <a:t>Курлады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 протяженностью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4,9 км. Строительная готовность – 84,5%, окончание работ - сентябрь 2025 года;</a:t>
            </a:r>
            <a:endParaRPr lang="ru-RU" sz="1200" spc="-1" dirty="0">
              <a:solidFill>
                <a:srgbClr val="374751"/>
              </a:solidFill>
              <a:latin typeface="Calibri"/>
            </a:endParaRPr>
          </a:p>
          <a:p>
            <a:pPr marL="541338" lvl="0" indent="-2286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осуществляется проектирование 1 этапа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реконструкции очистных сооружений канализации на оз. </a:t>
            </a:r>
            <a:r>
              <a:rPr lang="ru-RU" sz="1200" spc="-1" dirty="0" err="1">
                <a:solidFill>
                  <a:srgbClr val="374751"/>
                </a:solidFill>
                <a:latin typeface="Calibri"/>
              </a:rPr>
              <a:t>Курлады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 с увеличением их мощности с 12 до 25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тыс.м</a:t>
            </a:r>
            <a:r>
              <a:rPr lang="ru-RU" sz="1200" spc="-1" baseline="30000" dirty="0" smtClean="0">
                <a:solidFill>
                  <a:srgbClr val="374751"/>
                </a:solidFill>
                <a:latin typeface="Calibri"/>
              </a:rPr>
              <a:t>3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/сутки.</a:t>
            </a:r>
            <a:endParaRPr lang="ru-RU" sz="1200" spc="-1" dirty="0">
              <a:solidFill>
                <a:srgbClr val="374751"/>
              </a:solidFill>
              <a:latin typeface="Calibri"/>
            </a:endParaRPr>
          </a:p>
          <a:p>
            <a:pPr marL="273050" lvl="0" indent="-228600" algn="just" fontAlgn="auto">
              <a:spcBef>
                <a:spcPts val="0"/>
              </a:spcBef>
              <a:spcAft>
                <a:spcPts val="200"/>
              </a:spcAft>
              <a:buFont typeface="+mj-lt"/>
              <a:buAutoNum type="arabicPeriod" startAt="3"/>
              <a:tabLst>
                <a:tab pos="269875" algn="l"/>
              </a:tabLst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Проходит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госэкспертизу 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проект «Строительство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системы водоснабжения в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                                  п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. Заозерный Копейского городского округа» (14,8 км сетей; 3,1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млн рублей). </a:t>
            </a:r>
            <a:r>
              <a:rPr lang="en-US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рок получения – 3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квартал 2025.</a:t>
            </a:r>
          </a:p>
          <a:p>
            <a:pPr marL="44550" lvl="0" algn="just" fontAlgn="auto">
              <a:spcBef>
                <a:spcPts val="600"/>
              </a:spcBef>
              <a:spcAft>
                <a:spcPts val="200"/>
              </a:spcAft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Теплоснабжение</a:t>
            </a:r>
          </a:p>
          <a:p>
            <a:pPr marL="44550" lvl="0" algn="just" fontAlgn="auto">
              <a:spcBef>
                <a:spcPts val="0"/>
              </a:spcBef>
              <a:spcAft>
                <a:spcPts val="200"/>
              </a:spcAft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 мае 2025 года завершен капитальный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емонт наружных тепловых сетей в Бажовском жилом массиве (1,3 км; 15,0 млн рублей)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322" y="1134718"/>
            <a:ext cx="3343610" cy="2318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421222" y="4832974"/>
            <a:ext cx="3227602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Строительство</a:t>
            </a:r>
            <a:r>
              <a:rPr lang="en-US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самотечного </a:t>
            </a:r>
            <a:r>
              <a:rPr lang="ru-RU" sz="1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канализационного коллектора от </a:t>
            </a:r>
            <a:r>
              <a:rPr lang="en-US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ул</a:t>
            </a:r>
            <a:r>
              <a:rPr lang="ru-RU" sz="1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 Сутягина до ОСК на оз. </a:t>
            </a:r>
            <a:r>
              <a:rPr lang="ru-RU" sz="1000" dirty="0" err="1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Курлады</a:t>
            </a:r>
            <a:r>
              <a:rPr lang="ru-RU" sz="1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2" t="11072" r="29987" b="11608"/>
          <a:stretch/>
        </p:blipFill>
        <p:spPr bwMode="auto">
          <a:xfrm>
            <a:off x="8008861" y="3401420"/>
            <a:ext cx="1714071" cy="1448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6" t="11356" r="33678" b="12218"/>
          <a:stretch/>
        </p:blipFill>
        <p:spPr bwMode="auto">
          <a:xfrm>
            <a:off x="6396437" y="3401419"/>
            <a:ext cx="1633473" cy="1448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428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-3033" y="536804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4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20032" y="0"/>
            <a:ext cx="7560593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Мероприятия по водопонижению </a:t>
            </a:r>
            <a:endParaRPr lang="ru-RU" sz="2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1758" y="1395115"/>
            <a:ext cx="5184576" cy="310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400"/>
              </a:spcAft>
            </a:pPr>
            <a:r>
              <a:rPr lang="ru-RU" sz="14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Выделено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на мероприятия по водопонижению и предупреждению чрезвычайных ситуаций – </a:t>
            </a:r>
            <a:r>
              <a:rPr lang="ru-RU" sz="14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86,6 млн рублей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>
              <a:spcAft>
                <a:spcPts val="400"/>
              </a:spcAft>
            </a:pPr>
            <a:r>
              <a:rPr lang="ru-RU" sz="14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Осуществлены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мероприятия по:</a:t>
            </a:r>
          </a:p>
          <a:p>
            <a:pPr marL="171450" indent="-171450" algn="just"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прочистке водоотводных канав в </a:t>
            </a:r>
            <a:r>
              <a:rPr lang="ru-RU" sz="1400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мкр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Новостройка;</a:t>
            </a:r>
          </a:p>
          <a:p>
            <a:pPr marL="171450" indent="-171450" algn="just"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понижению воды в прудах-испарителях и их углублению   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откачано 81,5 тыс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</a:t>
            </a:r>
            <a:r>
              <a:rPr lang="ru-RU" sz="1400" baseline="30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воды);</a:t>
            </a:r>
          </a:p>
          <a:p>
            <a:pPr marL="171450" indent="-171450" algn="just"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откачке 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воды из оз. Синеглазово (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откачано 3 410 тыс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 м</a:t>
            </a:r>
            <a:r>
              <a:rPr lang="ru-RU" sz="1400" baseline="30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3 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воды);</a:t>
            </a:r>
          </a:p>
          <a:p>
            <a:pPr marL="171450" indent="-171450" algn="just"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откачке 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воды из карьера шахты «Красная Горнячка» (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откачано 753,6  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тыс. м</a:t>
            </a:r>
            <a:r>
              <a:rPr lang="ru-RU" sz="1400" baseline="30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воды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);</a:t>
            </a:r>
          </a:p>
          <a:p>
            <a:pPr marL="171450" indent="-171450" algn="just">
              <a:spcAft>
                <a:spcPts val="400"/>
              </a:spcAft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установке насосных станций и откачке воды в:</a:t>
            </a:r>
          </a:p>
          <a:p>
            <a:pPr marL="358775" indent="-176213" algn="just">
              <a:spcAft>
                <a:spcPts val="400"/>
              </a:spcAft>
              <a:buFont typeface="Symbol" pitchFamily="18" charset="2"/>
              <a:buChar char="-"/>
            </a:pP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карьере бывшей шахты № 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45 (откачано 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110 тыс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 м</a:t>
            </a:r>
            <a:r>
              <a:rPr lang="ru-RU" sz="1400" baseline="30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воды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);</a:t>
            </a:r>
          </a:p>
          <a:p>
            <a:pPr marL="358775" indent="-176213" algn="just">
              <a:spcAft>
                <a:spcPts val="400"/>
              </a:spcAft>
              <a:buFont typeface="Symbol" pitchFamily="18" charset="2"/>
              <a:buChar char="-"/>
            </a:pP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арьере «Копейский  машиностроительный завод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» (откачано 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111 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тыс. м</a:t>
            </a:r>
            <a:r>
              <a:rPr lang="ru-RU" sz="1400" baseline="30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ru-RU" sz="14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воды</a:t>
            </a:r>
            <a:r>
              <a:rPr lang="ru-RU" sz="14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).</a:t>
            </a:r>
            <a:endParaRPr lang="ru-RU" sz="14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6347" y="4635475"/>
            <a:ext cx="2528386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Перекачивающая станция шахты</a:t>
            </a:r>
          </a:p>
          <a:p>
            <a:pPr algn="ctr"/>
            <a:r>
              <a:rPr lang="ru-RU" sz="10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«</a:t>
            </a:r>
            <a:r>
              <a:rPr lang="ru-RU" sz="10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</a:t>
            </a:r>
            <a:r>
              <a:rPr lang="ru-RU" sz="10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расная горнячка»</a:t>
            </a:r>
            <a:endParaRPr lang="ru-RU" sz="10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336" y="1010079"/>
            <a:ext cx="2556408" cy="36974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9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25648" y="536931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5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80278" y="18579"/>
            <a:ext cx="6690871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Благоустройство городской среды</a:t>
            </a:r>
            <a:endParaRPr lang="ru-RU" sz="24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ustomShape 9"/>
          <p:cNvSpPr/>
          <p:nvPr/>
        </p:nvSpPr>
        <p:spPr>
          <a:xfrm>
            <a:off x="575816" y="891060"/>
            <a:ext cx="8918356" cy="6480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indent="268288" algn="just" fontAlgn="auto">
              <a:spcBef>
                <a:spcPts val="0"/>
              </a:spcBef>
              <a:spcAft>
                <a:spcPts val="601"/>
              </a:spcAft>
              <a:defRPr/>
            </a:pP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Осуществляется благоустройство </a:t>
            </a: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4-х общественных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территорий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в рамках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ФП «Формирование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комфортной городской среды»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             </a:t>
            </a: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НП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«Инфраструктура для жизни» </a:t>
            </a: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(47,2 млн рублей) и 3-х территорий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в рамках инициативного бюджетирования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 </a:t>
            </a: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(14,9 млн рублей).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Степень готовности  территорий: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4797401"/>
            <a:ext cx="3108678" cy="52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latin typeface="Calibri" pitchFamily="34" charset="0"/>
                <a:cs typeface="Calibri" pitchFamily="34" charset="0"/>
              </a:rPr>
              <a:t>Благоустройство сквера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Борцам  Революции по ул. Борьбы </a:t>
            </a:r>
            <a:endParaRPr lang="ru-RU" sz="1000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10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возле Городского парка)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0512" y="2650942"/>
            <a:ext cx="2808312" cy="1952842"/>
          </a:xfrm>
          <a:prstGeom prst="rect">
            <a:avLst/>
          </a:prstGeom>
          <a:noFill/>
          <a:ln>
            <a:solidFill>
              <a:srgbClr val="37475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000" dirty="0" smtClean="0">
                <a:latin typeface="Calibri" pitchFamily="34" charset="0"/>
                <a:cs typeface="Calibri" pitchFamily="34" charset="0"/>
              </a:rPr>
              <a:t>По итогам голосования 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000" dirty="0" smtClean="0">
                <a:latin typeface="Calibri" pitchFamily="34" charset="0"/>
                <a:cs typeface="Calibri" pitchFamily="34" charset="0"/>
              </a:rPr>
              <a:t>2025 года из 8 заявленных территорий в 2026 году будут благоустроены 7:</a:t>
            </a:r>
          </a:p>
          <a:p>
            <a:pPr marL="171450" indent="-171450" algn="just">
              <a:buFont typeface="Wingdings" pitchFamily="2" charset="2"/>
              <a:buChar char="ü"/>
            </a:pPr>
            <a:r>
              <a:rPr lang="ru-RU" sz="1000" dirty="0" smtClean="0">
                <a:latin typeface="Calibri" pitchFamily="34" charset="0"/>
                <a:cs typeface="Calibri" pitchFamily="34" charset="0"/>
              </a:rPr>
              <a:t>сквер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Павшим шахтерам</a:t>
            </a:r>
          </a:p>
          <a:p>
            <a:pPr marL="171450" indent="-171450" algn="just">
              <a:buFont typeface="Wingdings" pitchFamily="2" charset="2"/>
              <a:buChar char="ü"/>
            </a:pPr>
            <a:r>
              <a:rPr lang="ru-RU" sz="1000" dirty="0" smtClean="0">
                <a:latin typeface="Calibri" pitchFamily="34" charset="0"/>
                <a:cs typeface="Calibri" pitchFamily="34" charset="0"/>
              </a:rPr>
              <a:t>сквер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60 лет Победы</a:t>
            </a:r>
          </a:p>
          <a:p>
            <a:pPr marL="171450" indent="-171450" algn="just">
              <a:buFont typeface="Wingdings" pitchFamily="2" charset="2"/>
              <a:buChar char="ü"/>
            </a:pPr>
            <a:r>
              <a:rPr lang="ru-RU" sz="1000" dirty="0" smtClean="0">
                <a:latin typeface="Calibri" pitchFamily="34" charset="0"/>
                <a:cs typeface="Calibri" pitchFamily="34" charset="0"/>
              </a:rPr>
              <a:t>сквер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по пр. Ильича</a:t>
            </a:r>
          </a:p>
          <a:p>
            <a:pPr marL="171450" indent="-171450" algn="just">
              <a:buFont typeface="Wingdings" pitchFamily="2" charset="2"/>
              <a:buChar char="ü"/>
            </a:pPr>
            <a:r>
              <a:rPr lang="ru-RU" sz="1000" dirty="0" smtClean="0">
                <a:latin typeface="Calibri" pitchFamily="34" charset="0"/>
                <a:cs typeface="Calibri" pitchFamily="34" charset="0"/>
              </a:rPr>
              <a:t>сквер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в районе ДК им. П.П. Бажова</a:t>
            </a:r>
          </a:p>
          <a:p>
            <a:pPr marL="171450" indent="-171450" algn="just">
              <a:buFont typeface="Wingdings" pitchFamily="2" charset="2"/>
              <a:buChar char="ü"/>
            </a:pPr>
            <a:r>
              <a:rPr lang="ru-RU" sz="1000" dirty="0" smtClean="0">
                <a:latin typeface="Calibri" pitchFamily="34" charset="0"/>
                <a:cs typeface="Calibri" pitchFamily="34" charset="0"/>
              </a:rPr>
              <a:t>сад шахтеров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в районе школы № 45 по </a:t>
            </a:r>
            <a:r>
              <a:rPr lang="ru-RU" sz="1000" dirty="0" smtClean="0">
                <a:latin typeface="Calibri" pitchFamily="34" charset="0"/>
                <a:cs typeface="Calibri" pitchFamily="34" charset="0"/>
              </a:rPr>
              <a:t>                  ул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. Мира</a:t>
            </a:r>
          </a:p>
          <a:p>
            <a:pPr marL="171450" indent="-171450" algn="just">
              <a:buFont typeface="Wingdings" pitchFamily="2" charset="2"/>
              <a:buChar char="ü"/>
            </a:pPr>
            <a:r>
              <a:rPr lang="ru-RU" sz="1000" dirty="0" smtClean="0">
                <a:latin typeface="Calibri" pitchFamily="34" charset="0"/>
                <a:cs typeface="Calibri" pitchFamily="34" charset="0"/>
              </a:rPr>
              <a:t>пешеходная зона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по ул. Борьбы, от дома </a:t>
            </a:r>
            <a:r>
              <a:rPr lang="ru-RU" sz="1000" dirty="0" smtClean="0">
                <a:latin typeface="Calibri" pitchFamily="34" charset="0"/>
                <a:cs typeface="Calibri" pitchFamily="34" charset="0"/>
              </a:rPr>
              <a:t>                   №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19 до дома № 37</a:t>
            </a:r>
          </a:p>
          <a:p>
            <a:pPr marL="171450" indent="-171450" algn="just">
              <a:buFont typeface="Wingdings" pitchFamily="2" charset="2"/>
              <a:buChar char="ü"/>
            </a:pPr>
            <a:r>
              <a:rPr lang="ru-RU" sz="1000" dirty="0" smtClean="0">
                <a:latin typeface="Calibri" pitchFamily="34" charset="0"/>
                <a:cs typeface="Calibri" pitchFamily="34" charset="0"/>
              </a:rPr>
              <a:t>пешеходная зона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в районе МДОУ </a:t>
            </a:r>
            <a:r>
              <a:rPr lang="ru-RU" sz="1000" dirty="0" smtClean="0">
                <a:latin typeface="Calibri" pitchFamily="34" charset="0"/>
                <a:cs typeface="Calibri" pitchFamily="34" charset="0"/>
              </a:rPr>
              <a:t>«Детский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сад №</a:t>
            </a:r>
            <a:r>
              <a:rPr lang="ru-RU" sz="1000" dirty="0" smtClean="0">
                <a:latin typeface="Calibri" pitchFamily="34" charset="0"/>
                <a:cs typeface="Calibri" pitchFamily="34" charset="0"/>
              </a:rPr>
              <a:t>27» 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по ул. </a:t>
            </a:r>
            <a:r>
              <a:rPr lang="ru-RU" sz="1000" dirty="0" smtClean="0">
                <a:latin typeface="Calibri" pitchFamily="34" charset="0"/>
                <a:cs typeface="Calibri" pitchFamily="34" charset="0"/>
              </a:rPr>
              <a:t>Томилова</a:t>
            </a:r>
            <a:endParaRPr lang="ru-RU" sz="1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94890" y="1550071"/>
            <a:ext cx="3505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lnSpc>
                <a:spcPct val="100000"/>
              </a:lnSpc>
              <a:buFont typeface="Wingdings" pitchFamily="2" charset="2"/>
              <a:buChar char="ü"/>
            </a:pPr>
            <a:r>
              <a:rPr lang="en-US" sz="1200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ru-RU" sz="1200" dirty="0" err="1" smtClean="0">
                <a:latin typeface="Calibri" pitchFamily="34" charset="0"/>
                <a:cs typeface="Calibri" pitchFamily="34" charset="0"/>
              </a:rPr>
              <a:t>квер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 им. Калинина М.И.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 – 1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0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0%</a:t>
            </a:r>
          </a:p>
          <a:p>
            <a:pPr marL="266700" indent="-266700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200" dirty="0">
                <a:latin typeface="Calibri" pitchFamily="34" charset="0"/>
                <a:cs typeface="Calibri" pitchFamily="34" charset="0"/>
              </a:rPr>
              <a:t>д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етская площадка по ул. </a:t>
            </a:r>
            <a:r>
              <a:rPr lang="ru-RU" sz="1200" dirty="0" err="1" smtClean="0">
                <a:latin typeface="Calibri" pitchFamily="34" charset="0"/>
                <a:cs typeface="Calibri" pitchFamily="34" charset="0"/>
              </a:rPr>
              <a:t>Леваневского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 –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60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%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266700" indent="-266700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1200" dirty="0" smtClean="0">
                <a:latin typeface="Calibri" pitchFamily="34" charset="0"/>
                <a:cs typeface="Calibri" pitchFamily="34" charset="0"/>
              </a:rPr>
              <a:t>студенческий сквер (ул. Ленина, 40) – 0% 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0052" y="1550071"/>
            <a:ext cx="4429226" cy="7791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ru-RU" sz="1200" dirty="0">
                <a:latin typeface="Calibri" pitchFamily="34" charset="0"/>
                <a:cs typeface="Calibri" pitchFamily="34" charset="0"/>
              </a:rPr>
              <a:t>сквер им. Карла Маркса -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68%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>
                <a:latin typeface="Calibri" pitchFamily="34" charset="0"/>
                <a:cs typeface="Calibri" pitchFamily="34" charset="0"/>
              </a:rPr>
              <a:t>сквер Борцам  Революции по ул. Борьбы -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68%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>
                <a:latin typeface="Calibri" pitchFamily="34" charset="0"/>
                <a:cs typeface="Calibri" pitchFamily="34" charset="0"/>
              </a:rPr>
              <a:t>пешеходная зона вдоль Городского парка по ул. Борьбы -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67%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sz="1200" dirty="0">
                <a:latin typeface="Calibri" pitchFamily="34" charset="0"/>
                <a:cs typeface="Calibri" pitchFamily="34" charset="0"/>
              </a:rPr>
              <a:t>сквер за ДК им. Маяковского ул. Коммунистическая, 12 -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67%</a:t>
            </a:r>
            <a:endParaRPr lang="ru-RU" sz="1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50" y="2475235"/>
            <a:ext cx="3077828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160" y="2475235"/>
            <a:ext cx="3077828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656735" y="4797401"/>
            <a:ext cx="3108678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latin typeface="Calibri" pitchFamily="34" charset="0"/>
                <a:cs typeface="Calibri" pitchFamily="34" charset="0"/>
              </a:rPr>
              <a:t>Благоустройство пешеходной зоны вдоль Городского парка</a:t>
            </a:r>
            <a:r>
              <a:rPr lang="ru-RU" sz="1000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1000" dirty="0" smtClean="0">
                <a:latin typeface="Calibri" pitchFamily="34" charset="0"/>
                <a:cs typeface="Calibri" pitchFamily="34" charset="0"/>
              </a:rPr>
              <a:t>по ул. Борьбы</a:t>
            </a:r>
            <a:endParaRPr lang="ru-RU" sz="1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94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449" y="3076039"/>
            <a:ext cx="3097403" cy="2323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25648" y="536931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6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80278" y="18579"/>
            <a:ext cx="6690871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Улично-дорожная сеть</a:t>
            </a:r>
            <a:endParaRPr lang="ru-RU" sz="24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CustomShape 10"/>
          <p:cNvSpPr/>
          <p:nvPr/>
        </p:nvSpPr>
        <p:spPr>
          <a:xfrm>
            <a:off x="626662" y="784536"/>
            <a:ext cx="5764490" cy="48860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indent="182563" algn="just"/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На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ремонт, строительство и содержание улично-дорожной сети  в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2025 году 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выделено </a:t>
            </a:r>
            <a:r>
              <a:rPr lang="ru-RU" sz="1200" b="1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397,8 млн рублей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, (ОБ – 192,7 млн рублей). </a:t>
            </a:r>
            <a:endParaRPr lang="ru-RU" sz="1200" spc="-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200" b="1" spc="-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200" b="1" spc="-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200" b="1" spc="-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200" b="1" spc="-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200" b="1" spc="-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200" b="1" spc="-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200" b="1" spc="-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ru-RU" sz="1200" b="1" spc="-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ru-RU" sz="1200" b="1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Осуществлено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асфальтирование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грунтовой автодороги по ул. Севастопольская в п. Горняк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                    (2,9 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тыс. м</a:t>
            </a:r>
            <a:r>
              <a:rPr lang="ru-RU" sz="1200" spc="-1" baseline="30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«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ямочный» ремонт 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автодорог  площадью 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14,7 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тыс. м</a:t>
            </a:r>
            <a:r>
              <a:rPr lang="ru-RU" sz="1200" spc="-1" baseline="30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ru-RU" sz="1200" spc="-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spc="-1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грейдирование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грунтовых дорог с добавлением нового материала (14,7 тыс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</a:t>
            </a:r>
            <a:r>
              <a:rPr lang="ru-RU" sz="1200" spc="-1" baseline="30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ru-RU" sz="1200" spc="-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spc="-1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грейдирование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грунтовых автодорог протяженностью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526,66 км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sz="1200" b="1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Ведётся:</a:t>
            </a:r>
          </a:p>
          <a:p>
            <a:pPr marL="171450" indent="-17145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обустройство 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50 остановок (46,0 млн рублей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);</a:t>
            </a:r>
          </a:p>
          <a:p>
            <a:pPr marL="171450" indent="-17145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строительство автомобильной дороги к детскому саду по ул. Жданова                            (12,2 млн рублей);</a:t>
            </a:r>
            <a:endParaRPr lang="ru-RU" sz="1200" spc="-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171450" indent="-17145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проектирование </a:t>
            </a: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реконструкции пр. Коммунистический (2 этап) (4,9 млн рублей);</a:t>
            </a: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строительства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дороги по ул.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Жданова (5,7 млн рублей);</a:t>
            </a:r>
          </a:p>
          <a:p>
            <a:pPr marL="171450" indent="-171450"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Реализация 21 инициативного проекта направленных на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асфальтирование межквартальных проездов и дворовых 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территорий (64,8 млн </a:t>
            </a:r>
            <a:r>
              <a:rPr lang="ru-RU" sz="1200" spc="-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рублей</a:t>
            </a: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): </a:t>
            </a:r>
            <a:endParaRPr lang="ru-RU" sz="1200" b="1" spc="-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реализовано - 12 проектов;</a:t>
            </a: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spc="-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реализуется -  9 проектов.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449" y="872262"/>
            <a:ext cx="3097403" cy="23230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391152" y="5281366"/>
            <a:ext cx="2897632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latin typeface="Calibri" pitchFamily="34" charset="0"/>
                <a:cs typeface="Calibri" pitchFamily="34" charset="0"/>
              </a:rPr>
              <a:t>Обустройство остановочных пунктов</a:t>
            </a:r>
            <a:endParaRPr lang="ru-RU" sz="1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844" y="1179091"/>
            <a:ext cx="4976898" cy="1342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08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25648" y="536931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7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80278" y="18579"/>
            <a:ext cx="6690871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Работа с аварийным жилищным фондом</a:t>
            </a:r>
            <a:endParaRPr lang="ru-RU" sz="24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CustomShape 9"/>
          <p:cNvSpPr/>
          <p:nvPr/>
        </p:nvSpPr>
        <p:spPr>
          <a:xfrm>
            <a:off x="503808" y="1053037"/>
            <a:ext cx="4302088" cy="40864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spcAft>
                <a:spcPts val="0"/>
              </a:spcAft>
            </a:pPr>
            <a:r>
              <a:rPr lang="ru-RU" sz="13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Планируется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marL="266700" indent="-266700" algn="just">
              <a:spcAft>
                <a:spcPts val="0"/>
              </a:spcAft>
              <a:buFont typeface="Wingdings" pitchFamily="2" charset="2"/>
              <a:buChar char="Ø"/>
            </a:pPr>
            <a:endParaRPr lang="ru-RU" sz="13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266700" indent="-266700" algn="just">
              <a:spcAft>
                <a:spcPts val="0"/>
              </a:spcAft>
              <a:buFont typeface="Wingdings" pitchFamily="2" charset="2"/>
              <a:buChar char="Ø"/>
            </a:pPr>
            <a:r>
              <a:rPr lang="ru-RU" sz="13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Расселение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из 84 жилых помещений (7 домов)  общей площадью 3,8 тыс. м</a:t>
            </a:r>
            <a:r>
              <a:rPr lang="ru-RU" sz="1300" baseline="30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(441,2 млн рублей) </a:t>
            </a:r>
          </a:p>
          <a:p>
            <a:pPr marL="266700" algn="just">
              <a:spcBef>
                <a:spcPts val="400"/>
              </a:spcBef>
              <a:spcAft>
                <a:spcPts val="0"/>
              </a:spcAft>
            </a:pPr>
            <a:r>
              <a:rPr lang="ru-RU" sz="1300" b="1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 настоящее время:</a:t>
            </a:r>
          </a:p>
          <a:p>
            <a:pPr marL="552450" indent="-285750" algn="just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b="1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приобретено</a:t>
            </a:r>
            <a:r>
              <a:rPr lang="ru-RU" sz="1300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52 жилых помещения общей площадью 2,2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тыс.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</a:t>
            </a:r>
            <a:r>
              <a:rPr lang="ru-RU" sz="1300" baseline="30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2 </a:t>
            </a:r>
            <a:r>
              <a:rPr lang="ru-RU" sz="1300" baseline="30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ru-RU" sz="1300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183,2 млн рублей);</a:t>
            </a:r>
          </a:p>
          <a:p>
            <a:pPr marL="552450" indent="-285750" algn="just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b="1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выплачена</a:t>
            </a:r>
            <a:r>
              <a:rPr lang="ru-RU" sz="1300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выкупная стоимость  собственникам  34 изымаемых аварийных жилых помещений (114,1 млн рублей).</a:t>
            </a:r>
          </a:p>
          <a:p>
            <a:pPr algn="just">
              <a:spcBef>
                <a:spcPts val="400"/>
              </a:spcBef>
              <a:spcAft>
                <a:spcPts val="0"/>
              </a:spcAft>
            </a:pPr>
            <a:endParaRPr lang="ru-RU" sz="13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266700" indent="-266700" algn="just">
              <a:spcAft>
                <a:spcPts val="0"/>
              </a:spcAft>
              <a:buFont typeface="Wingdings" pitchFamily="2" charset="2"/>
              <a:buChar char="Ø"/>
            </a:pPr>
            <a:r>
              <a:rPr lang="ru-RU" sz="13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Приобретение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32 благоустроенных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квартир для детей-сирот, детей, оставшихся без попечения родителей и лиц из их числа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84,6 млн рублей).</a:t>
            </a:r>
          </a:p>
          <a:p>
            <a:pPr marL="266700" algn="just">
              <a:spcBef>
                <a:spcPts val="400"/>
              </a:spcBef>
              <a:spcAft>
                <a:spcPts val="0"/>
              </a:spcAft>
            </a:pPr>
            <a:r>
              <a:rPr lang="ru-RU" sz="1300" b="1" i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 настоящее </a:t>
            </a:r>
            <a:r>
              <a:rPr lang="ru-RU" sz="1300" b="1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время приобретено </a:t>
            </a:r>
            <a:r>
              <a:rPr lang="ru-RU" sz="1300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20 жилых помещений (51,6 млн рублей),  из них:</a:t>
            </a:r>
          </a:p>
          <a:p>
            <a:pPr marL="552450" indent="-285750" algn="just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b="1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предоставлено </a:t>
            </a:r>
            <a:r>
              <a:rPr lang="ru-RU" sz="1300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12 благоустроенных квартир детям-сиротам;</a:t>
            </a:r>
          </a:p>
          <a:p>
            <a:pPr marL="552450" indent="-285750" algn="just">
              <a:spcBef>
                <a:spcPts val="4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300" b="1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оформляются</a:t>
            </a:r>
            <a:r>
              <a:rPr lang="ru-RU" sz="1300" i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документы на предоставление  8 квартир детям-сиротам </a:t>
            </a:r>
          </a:p>
          <a:p>
            <a:pPr marL="266700" algn="just">
              <a:spcBef>
                <a:spcPts val="400"/>
              </a:spcBef>
              <a:spcAft>
                <a:spcPts val="0"/>
              </a:spcAft>
            </a:pPr>
            <a:endParaRPr lang="ru-RU" sz="1300" i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spcAft>
                <a:spcPts val="0"/>
              </a:spcAft>
            </a:pPr>
            <a:endParaRPr lang="ru-RU" sz="13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6" b="4813"/>
          <a:stretch/>
        </p:blipFill>
        <p:spPr bwMode="auto">
          <a:xfrm>
            <a:off x="4801704" y="1234202"/>
            <a:ext cx="4658988" cy="27874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ustomShape 9"/>
          <p:cNvSpPr/>
          <p:nvPr/>
        </p:nvSpPr>
        <p:spPr>
          <a:xfrm>
            <a:off x="4968305" y="4131419"/>
            <a:ext cx="4392488" cy="5040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spcAft>
                <a:spcPts val="0"/>
              </a:spcAft>
            </a:pPr>
            <a:r>
              <a:rPr lang="ru-RU" sz="13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Получили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сертификаты на улучшение жилищных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условий 11 молодых семей (27,4 млн рублей)</a:t>
            </a:r>
            <a:endParaRPr lang="ru-RU" sz="1300" b="1" dirty="0" smtClean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5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2034" y="536804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8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37657" y="0"/>
            <a:ext cx="7043215" cy="836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Муниципальная система образования</a:t>
            </a:r>
          </a:p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Новые объекты</a:t>
            </a:r>
            <a:endParaRPr lang="ru-RU" sz="2400" b="1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1880" y="5252361"/>
            <a:ext cx="3262797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Детский  сад  на 120 мест по  ул</a:t>
            </a:r>
            <a:r>
              <a:rPr lang="ru-RU" sz="1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 26 Партсъезда, 3Б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2280" y="5252361"/>
            <a:ext cx="4392488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Детский  сад на 350 мест по  ул</a:t>
            </a:r>
            <a:r>
              <a:rPr lang="ru-RU" sz="1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 Жданова, 30А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07864" y="891059"/>
            <a:ext cx="8136904" cy="1937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indent="-3175" algn="just">
              <a:spcBef>
                <a:spcPts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30.03.2025 введен в эксплуатацию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детский сад  на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DejaVu Sans"/>
              </a:rPr>
              <a:t>120 мест по  ул. 26 Партсъезда, 3Б 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(266,6 млн рублей). </a:t>
            </a:r>
          </a:p>
          <a:p>
            <a:pPr marL="90488" indent="-3175" algn="just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Ведется работа по получению лицензии на право вести образовательную деятельность.</a:t>
            </a:r>
          </a:p>
          <a:p>
            <a:pPr marL="90488" indent="-3175" algn="just">
              <a:spcBef>
                <a:spcPts val="60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Ведется строительство:</a:t>
            </a:r>
          </a:p>
          <a:p>
            <a:pPr marL="258763" indent="-1714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детского  сада на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DejaVu Sans"/>
              </a:rPr>
              <a:t>350 мест по ул. Жданова, 30А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(320,7 млн рублей). Строительная готовность - 99%.                  05.08.2025 – итоговая проверка Главного управления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DejaVu Sans"/>
              </a:rPr>
              <a:t>государственного строительного надзора Челябинской области.</a:t>
            </a:r>
            <a:endParaRPr lang="ru-RU" sz="1200" dirty="0" smtClean="0">
              <a:solidFill>
                <a:srgbClr val="374751"/>
              </a:solidFill>
              <a:latin typeface="Calibri" pitchFamily="34" charset="0"/>
              <a:cs typeface="DejaVu Sans"/>
            </a:endParaRPr>
          </a:p>
          <a:p>
            <a:pPr marL="258763" indent="-1714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школы на 500 мест по ул. Северная  (851 млн рублей).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DejaVu Sans"/>
              </a:rPr>
              <a:t>Строительная готовность -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4%.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DejaVu Sans"/>
              </a:rPr>
              <a:t>Ввод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в эксплуатацию – декабрь 2026 года.</a:t>
            </a:r>
            <a:endParaRPr lang="ru-RU" sz="1200" dirty="0">
              <a:solidFill>
                <a:srgbClr val="374751"/>
              </a:solidFill>
              <a:latin typeface="Calibri" pitchFamily="34" charset="0"/>
              <a:cs typeface="DejaVu Sans"/>
            </a:endParaRPr>
          </a:p>
          <a:p>
            <a:pPr marL="90488" indent="-3175" algn="just">
              <a:spcBef>
                <a:spcPts val="40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Направлены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 в госэкспертизу проекты строительства детских садов (срок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DejaVu Sans"/>
              </a:rPr>
              <a:t>получения заключений – 3 квартал 2025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года):</a:t>
            </a:r>
          </a:p>
          <a:p>
            <a:pPr marL="373063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на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DejaVu Sans"/>
              </a:rPr>
              <a:t>75 мест по ул. Шоссейная,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64Б;</a:t>
            </a:r>
            <a:endParaRPr lang="ru-RU" sz="1200" dirty="0">
              <a:solidFill>
                <a:srgbClr val="374751"/>
              </a:solidFill>
              <a:latin typeface="Calibri" pitchFamily="34" charset="0"/>
              <a:cs typeface="DejaVu Sans"/>
            </a:endParaRPr>
          </a:p>
          <a:p>
            <a:pPr marL="373063" indent="-285750" algn="just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на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DejaVu Sans"/>
              </a:rPr>
              <a:t>120 мест по пр. Победы,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DejaVu Sans"/>
              </a:rPr>
              <a:t>50Г.</a:t>
            </a:r>
            <a:endParaRPr lang="ru-RU" sz="1200" dirty="0">
              <a:solidFill>
                <a:srgbClr val="374751"/>
              </a:solidFill>
              <a:latin typeface="Calibri" pitchFamily="34" charset="0"/>
              <a:cs typeface="DejaVu San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99" y="2735741"/>
            <a:ext cx="4567892" cy="2566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09" y="2751022"/>
            <a:ext cx="3398641" cy="2550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61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2034" y="5371205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9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9832" y="966513"/>
            <a:ext cx="5328592" cy="412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400"/>
              </a:spcBef>
              <a:buSzPct val="150000"/>
            </a:pPr>
            <a:r>
              <a:rPr lang="ru-RU" sz="13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84,9 млн рублей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направлено на проведение текущих и капитальных ремонтов  образовательных учреждений и организаций дополнительного образования, укрепление МТБ и  повышение антитеррористической и  пожарной безопасности, в том числе: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капитальный ремонт и приобретение средств обучения  МОУ «СОШ               № 42» (17,5 млн рублей),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капитальный ремонт ограждения МОУ «СОШ № 44» (5,4 млн рублей),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ремонт кровли  МОУ «СОШ № 47» (3,6 млн рублей),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ремонт кровли МДОУ «ДС № 51» (3,4 млн рублей),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капремонт АПС МОУ «СОШ № 48» (2,8 млн рублей),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устройство двух пожарных лестниц МДОУ ДС № 39,35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                                     (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1,03 млн рублей).</a:t>
            </a:r>
          </a:p>
          <a:p>
            <a:pPr algn="just">
              <a:spcBef>
                <a:spcPts val="1000"/>
              </a:spcBef>
              <a:buSzPct val="150000"/>
            </a:pPr>
            <a:r>
              <a:rPr lang="ru-RU" sz="13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19,1 </a:t>
            </a:r>
            <a:r>
              <a:rPr lang="ru-RU" sz="13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млн рублей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направлено на  реализацию 5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инициативных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проектов.</a:t>
            </a:r>
          </a:p>
          <a:p>
            <a:pPr algn="just">
              <a:spcBef>
                <a:spcPts val="0"/>
              </a:spcBef>
              <a:buSzPct val="150000"/>
            </a:pP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Реализованы 4 проекта: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емонт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двух балконов в МУДО </a:t>
            </a:r>
            <a:r>
              <a:rPr lang="ru-RU" sz="1300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ДТДиМ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благоустройство и асфальтирование территории МДОУ «ДС № 27»,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благоустройство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и асфальтирование территории МДОУ «ДС №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43»,            </a:t>
            </a: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благоустройство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центрального входа в МОУ «СОШ №4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»,</a:t>
            </a:r>
            <a:endParaRPr lang="ru-RU" sz="13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Реализуется </a:t>
            </a:r>
            <a:r>
              <a:rPr lang="ru-RU" sz="13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1 </a:t>
            </a: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проект:</a:t>
            </a:r>
            <a:endParaRPr lang="ru-RU" sz="13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 algn="just">
              <a:spcBef>
                <a:spcPts val="0"/>
              </a:spcBef>
              <a:buFont typeface="Wingdings" pitchFamily="2" charset="2"/>
              <a:buChar char="ü"/>
            </a:pPr>
            <a:r>
              <a:rPr lang="ru-RU" sz="13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ремонт туалетов в МОУ «СОШ № 48».                           </a:t>
            </a:r>
            <a:endParaRPr lang="ru-RU" sz="13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8144" y="4760746"/>
            <a:ext cx="3786704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Благоустройство центрального входа в </a:t>
            </a:r>
          </a:p>
          <a:p>
            <a:pPr algn="ctr"/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МОУ «СОШ №4»   </a:t>
            </a:r>
            <a:endParaRPr lang="ru-RU" sz="10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37657" y="0"/>
            <a:ext cx="7043215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Муниципальная система образования</a:t>
            </a:r>
          </a:p>
        </p:txBody>
      </p:sp>
      <p:pic>
        <p:nvPicPr>
          <p:cNvPr id="7" name="Рисунок 6" descr="C:\Users\Крылова\Downloads\IMG-20250731-WA001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0"/>
          <a:stretch/>
        </p:blipFill>
        <p:spPr bwMode="auto">
          <a:xfrm>
            <a:off x="6019932" y="2513255"/>
            <a:ext cx="2218452" cy="23382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54"/>
          <a:stretch/>
        </p:blipFill>
        <p:spPr bwMode="auto">
          <a:xfrm>
            <a:off x="6019932" y="1179091"/>
            <a:ext cx="2218452" cy="1309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C:\Users\Крылова\Desktop\7a9c6783-8ce2-4ea8-8441-9071e09a1ef4.jf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656" y="1755155"/>
            <a:ext cx="1728192" cy="2328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162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-3033" y="536804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10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92793" y="0"/>
            <a:ext cx="4987832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Культура</a:t>
            </a:r>
            <a:endParaRPr lang="ru-RU" sz="2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69490" y="4851499"/>
            <a:ext cx="3435318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Дизайн-проект </a:t>
            </a:r>
            <a:r>
              <a:rPr lang="ru-RU" sz="10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модельной библиотеки № 9 в пос. Старокамышинск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1840" y="788060"/>
            <a:ext cx="5143536" cy="4616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Ремонтные </a:t>
            </a:r>
            <a:r>
              <a:rPr lang="ru-RU" sz="12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работы </a:t>
            </a: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(83,5 </a:t>
            </a:r>
            <a:r>
              <a:rPr lang="ru-RU" sz="12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млн. руб</a:t>
            </a: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.):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ru-RU" sz="12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з</a:t>
            </a: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авершены:</a:t>
            </a:r>
            <a:endParaRPr lang="ru-RU" sz="12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Кирова – ремонт ограждения, установка окон (1,8 млн рублей);</a:t>
            </a: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РМЗ – ремонт системы водоотведения (0,2 млн рублей);</a:t>
            </a: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Лермонтова – ремонт потолка танцкласса (0,2 млн рублей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);</a:t>
            </a:r>
          </a:p>
          <a:p>
            <a:pPr marL="179388" indent="-171450" algn="just">
              <a:buFont typeface="Wingdings" pitchFamily="2" charset="2"/>
              <a:buChar char="Ø"/>
            </a:pPr>
            <a:r>
              <a:rPr lang="ru-RU" sz="1200" b="1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в</a:t>
            </a: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едутся</a:t>
            </a: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Угольщиков, концертная часть, кап. ремонт (79,0 млн рублей);</a:t>
            </a: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Угольщиков – ремонт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туалета для доступа инвалидов, ремонт теплового узла (1,1 млн рублей);</a:t>
            </a:r>
            <a:endParaRPr lang="ru-RU" sz="12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</a:t>
            </a:r>
            <a:r>
              <a:rPr lang="ru-RU" sz="1200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Калачево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– ремонт  крыльца (0,6 млн рублей);</a:t>
            </a:r>
          </a:p>
          <a:p>
            <a:pPr marL="355600" indent="-171450" algn="just">
              <a:buFont typeface="Wingdings" pitchFamily="2" charset="2"/>
              <a:buChar char="ü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Петрякова – ремонт туалета (0,6 </a:t>
            </a:r>
            <a:r>
              <a:rPr lang="ru-RU" sz="1200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млн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рублей).</a:t>
            </a:r>
          </a:p>
          <a:p>
            <a:pPr marL="171450" indent="-171450" algn="just">
              <a:spcBef>
                <a:spcPts val="600"/>
              </a:spcBef>
            </a:pP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Реализуются 4 инициативных проекта (14,8 млн рублей):</a:t>
            </a:r>
            <a:endParaRPr lang="ru-RU" sz="12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Лермонтова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–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установка водяного пожаротушения, ремонт </a:t>
            </a:r>
            <a:r>
              <a:rPr lang="ru-RU" sz="1200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дренчерной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завесы сцены, приобретение механики и одежды сцены (4,5 млн рублей);</a:t>
            </a:r>
            <a:endParaRPr lang="ru-RU" sz="12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Кирова </a:t>
            </a: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–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ремонт спортзала (3,9 млн рублей);</a:t>
            </a:r>
            <a:endParaRPr lang="ru-RU" sz="12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ДК РМЗ – 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оборудование культурно-досуговой площадки (5,3 млн рублей);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Библиотека № 5, пос. Октябрьский – ремонтные работы и приобретение оборудования (1,1 млн рублей).</a:t>
            </a:r>
          </a:p>
          <a:p>
            <a:pPr algn="just">
              <a:spcBef>
                <a:spcPts val="600"/>
              </a:spcBef>
            </a:pP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Разрабатываются ПСД на проведение ремонтных работ :</a:t>
            </a:r>
            <a:endParaRPr lang="ru-RU" sz="1200" b="1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памятника М.И. Калинину, ДК РМЗ (0,8 млн рублей);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ремонт 2 этажа  ДШИ № 2 (0,2 </a:t>
            </a:r>
            <a:r>
              <a:rPr lang="ru-RU" sz="1200" dirty="0" err="1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млн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рублей).</a:t>
            </a:r>
          </a:p>
          <a:p>
            <a:pPr algn="just">
              <a:spcBef>
                <a:spcPts val="600"/>
              </a:spcBef>
            </a:pPr>
            <a:r>
              <a:rPr lang="ru-RU" sz="1200" b="1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Разработан</a:t>
            </a:r>
            <a:r>
              <a:rPr lang="ru-RU" sz="12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 дизайн-проект модельной библиотеки № 9 в пос. Старокамышинск  (0,6 млн рублей).</a:t>
            </a:r>
            <a:endParaRPr lang="ru-RU" sz="11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C:\Users\Крылова\Downloads\2025-08-01_09-05-1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6" t="27115" r="21899" b="32289"/>
          <a:stretch/>
        </p:blipFill>
        <p:spPr bwMode="auto">
          <a:xfrm>
            <a:off x="6070205" y="3339331"/>
            <a:ext cx="3509997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рылова\Downloads\2025-08-01_09-04-3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t="15993" r="22074" b="22148"/>
          <a:stretch/>
        </p:blipFill>
        <p:spPr bwMode="auto">
          <a:xfrm>
            <a:off x="6069490" y="963067"/>
            <a:ext cx="3529362" cy="2350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0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-3033" y="536804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11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92793" y="0"/>
            <a:ext cx="4987832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Физическая культура и спорт</a:t>
            </a:r>
            <a:endParaRPr lang="ru-RU" sz="2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8" b="7544"/>
          <a:stretch/>
        </p:blipFill>
        <p:spPr bwMode="auto">
          <a:xfrm>
            <a:off x="6196782" y="976073"/>
            <a:ext cx="3019993" cy="1335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196782" y="2193668"/>
            <a:ext cx="3158142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Автомобиль, приобретенные МБУ ДО «СШОР № 2»</a:t>
            </a:r>
            <a:endParaRPr lang="ru-RU" sz="10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CustomShape 12"/>
          <p:cNvSpPr/>
          <p:nvPr/>
        </p:nvSpPr>
        <p:spPr>
          <a:xfrm>
            <a:off x="863848" y="940823"/>
            <a:ext cx="4824536" cy="4306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Ведется строительство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ФСК по ул. Жданова (349,0 млн рублей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). Строительная готовность – 1,5%. 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Ввод в эксплуатацию –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30.11.2026.</a:t>
            </a:r>
            <a:endParaRPr lang="ru-RU" sz="1200" spc="-1" dirty="0">
              <a:solidFill>
                <a:srgbClr val="374751"/>
              </a:solidFill>
              <a:latin typeface="Calibri"/>
            </a:endParaRPr>
          </a:p>
          <a:p>
            <a:pPr algn="just" fontAlgn="auto">
              <a:spcBef>
                <a:spcPts val="0"/>
              </a:spcBef>
              <a:spcAft>
                <a:spcPts val="400"/>
              </a:spcAft>
              <a:defRPr/>
            </a:pP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36,1 млн рублей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направлены на проведение текущих ремонтов  учреждений спорта, укрепление их МТБ, в том числе:</a:t>
            </a:r>
          </a:p>
          <a:p>
            <a:pPr indent="180975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b="1" i="1" spc="-1" dirty="0">
                <a:solidFill>
                  <a:srgbClr val="374751"/>
                </a:solidFill>
                <a:latin typeface="Calibri"/>
              </a:rPr>
              <a:t>МБУ ДО «СШ №4» (11,6 млн рублей)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проведены работы по устройству основания под беговые дорожки, трибуны, дренаж в п. Октябрьский и  приобретены спортивное оборудование, инвентарь и футбольная экипировка.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b="1" i="1" spc="-1" dirty="0">
                <a:solidFill>
                  <a:srgbClr val="374751"/>
                </a:solidFill>
                <a:latin typeface="Calibri"/>
              </a:rPr>
              <a:t>МБУ ДО «СШОР №2»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(6,2 млн рублей)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 приобретены легковой автомобиль, велосипеды и  спортивная экипировка.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b="1" i="1" spc="-1" dirty="0">
                <a:solidFill>
                  <a:srgbClr val="374751"/>
                </a:solidFill>
                <a:latin typeface="Calibri"/>
              </a:rPr>
              <a:t>МУ «Спортивные сооружения» </a:t>
            </a:r>
            <a:r>
              <a:rPr lang="ru-RU" sz="1200" b="1" spc="-1" dirty="0">
                <a:solidFill>
                  <a:srgbClr val="374751"/>
                </a:solidFill>
                <a:latin typeface="Calibri"/>
              </a:rPr>
              <a:t>(6,3 млн рублей)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осуществлен ремонт асфальта на велодорожке.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spc="-1" dirty="0">
                <a:solidFill>
                  <a:srgbClr val="374751"/>
                </a:solidFill>
                <a:latin typeface="Calibri"/>
              </a:rPr>
              <a:t>     Планируется в 2025 году осуществить газификацию ст. Химик.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spc="-1" dirty="0">
              <a:solidFill>
                <a:srgbClr val="374751"/>
              </a:solidFill>
              <a:latin typeface="Calibri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spc="-1" dirty="0" smtClean="0">
                <a:solidFill>
                  <a:srgbClr val="374751"/>
                </a:solidFill>
                <a:latin typeface="Calibri"/>
              </a:rPr>
              <a:t>Реализуются  </a:t>
            </a:r>
            <a:r>
              <a:rPr lang="ru-RU" sz="1200" spc="-1" dirty="0" smtClean="0">
                <a:solidFill>
                  <a:srgbClr val="374751"/>
                </a:solidFill>
                <a:latin typeface="Calibri"/>
              </a:rPr>
              <a:t>3 </a:t>
            </a:r>
            <a:r>
              <a:rPr lang="ru-RU" sz="1200" spc="-1" dirty="0">
                <a:solidFill>
                  <a:srgbClr val="374751"/>
                </a:solidFill>
                <a:latin typeface="Calibri"/>
              </a:rPr>
              <a:t>инициативных проекта (6,4 млн рублей):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spc="-1" dirty="0">
                <a:solidFill>
                  <a:srgbClr val="374751"/>
                </a:solidFill>
                <a:latin typeface="Calibri"/>
              </a:rPr>
              <a:t>«Физкультурно-оздоровительный комплекс-территория здоровья» - приобретены кедровая бочка, соляная комната, массажное кресло, инфракрасная сауна, степ-платформа  (1,6 млн рублей; МБУ «ФОК им. Э.Б. Булатова») ,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spc="-1" dirty="0">
                <a:solidFill>
                  <a:srgbClr val="374751"/>
                </a:solidFill>
                <a:latin typeface="Calibri"/>
              </a:rPr>
              <a:t>«Спорткомплекс п. Козырево» – благоустройство футбольного поля и беговой дорожки спортивно-культурного комплекса                             «ТОС Козырево» (3,8 млн рублей; МУ «Спортивные сооружения»),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200" spc="-1" dirty="0">
                <a:solidFill>
                  <a:srgbClr val="374751"/>
                </a:solidFill>
                <a:latin typeface="Calibri"/>
              </a:rPr>
              <a:t>приобретение оборудования для проведения спортивных мероприятий (1,0 млн рублей; АНО «Центр рукопашного боя»).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49" y="2467733"/>
            <a:ext cx="2003875" cy="2671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37966" y="5129431"/>
            <a:ext cx="3158142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374751"/>
                </a:solidFill>
                <a:latin typeface="Calibri" pitchFamily="34" charset="0"/>
                <a:cs typeface="Calibri" pitchFamily="34" charset="0"/>
              </a:rPr>
              <a:t>Соляная комната (МБУ «ФОК им. Э.Б. Булатова»)</a:t>
            </a:r>
            <a:endParaRPr lang="ru-RU" sz="1000" dirty="0">
              <a:solidFill>
                <a:srgbClr val="37475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AutoShape 4" descr="blob:https://web.whatsapp.com/cfedc55b-d122-4a2d-8c1e-326b5e55044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blob:https://web.whatsapp.com/cfedc55b-d122-4a2d-8c1e-326b5e55044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579" y="2467732"/>
            <a:ext cx="1996274" cy="2661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16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24" y="-40749"/>
            <a:ext cx="10165804" cy="57329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03"/>
          <a:stretch/>
        </p:blipFill>
        <p:spPr bwMode="auto">
          <a:xfrm>
            <a:off x="-3033" y="5140307"/>
            <a:ext cx="1871663" cy="533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>
          <a:xfrm>
            <a:off x="0" y="5368043"/>
            <a:ext cx="504601" cy="302507"/>
          </a:xfrm>
        </p:spPr>
        <p:txBody>
          <a:bodyPr/>
          <a:lstStyle/>
          <a:p>
            <a:pPr>
              <a:defRPr/>
            </a:pPr>
            <a:fld id="{04E1CB53-A8CB-4B4E-8CD3-59AE72F6320E}" type="slidenum">
              <a:rPr lang="ru-RU" sz="2000" b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pPr>
                <a:defRPr/>
              </a:pPr>
              <a:t>12</a:t>
            </a:fld>
            <a:endParaRPr lang="ru-RU" sz="20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3096096" y="2331219"/>
            <a:ext cx="3955164" cy="648072"/>
          </a:xfrm>
          <a:prstGeom prst="roundRect">
            <a:avLst/>
          </a:prstGeom>
          <a:noFill/>
          <a:ln w="12700">
            <a:noFill/>
            <a:prstDash val="lgDash"/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Спасибо за внимание!</a:t>
            </a:r>
            <a:endParaRPr lang="ru-RU" sz="2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0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35884</TotalTime>
  <Words>1775</Words>
  <Application>Microsoft Office PowerPoint</Application>
  <PresentationFormat>Произвольный</PresentationFormat>
  <Paragraphs>198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Microsoft YaHei</vt:lpstr>
      <vt:lpstr>Arial</vt:lpstr>
      <vt:lpstr>Calibri</vt:lpstr>
      <vt:lpstr>DejaVu Sans</vt:lpstr>
      <vt:lpstr>Segoe UI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Радецкая Кристина Сергеевна</dc:creator>
  <cp:lastModifiedBy>Азаматов Ринат Рамзисович</cp:lastModifiedBy>
  <cp:revision>1696</cp:revision>
  <cp:lastPrinted>2025-08-01T05:55:52Z</cp:lastPrinted>
  <dcterms:created xsi:type="dcterms:W3CDTF">2019-12-04T05:48:20Z</dcterms:created>
  <dcterms:modified xsi:type="dcterms:W3CDTF">2026-09-17T12:17:07Z</dcterms:modified>
</cp:coreProperties>
</file>